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45.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46.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62"/>
  </p:notesMasterIdLst>
  <p:handoutMasterIdLst>
    <p:handoutMasterId r:id="rId63"/>
  </p:handoutMasterIdLst>
  <p:sldIdLst>
    <p:sldId id="257" r:id="rId2"/>
    <p:sldId id="1287" r:id="rId3"/>
    <p:sldId id="1573" r:id="rId4"/>
    <p:sldId id="1606" r:id="rId5"/>
    <p:sldId id="1445" r:id="rId6"/>
    <p:sldId id="1585" r:id="rId7"/>
    <p:sldId id="1601" r:id="rId8"/>
    <p:sldId id="1517" r:id="rId9"/>
    <p:sldId id="1579" r:id="rId10"/>
    <p:sldId id="1592" r:id="rId11"/>
    <p:sldId id="1507" r:id="rId12"/>
    <p:sldId id="1549" r:id="rId13"/>
    <p:sldId id="1552" r:id="rId14"/>
    <p:sldId id="1553" r:id="rId15"/>
    <p:sldId id="1577" r:id="rId16"/>
    <p:sldId id="1582" r:id="rId17"/>
    <p:sldId id="1595" r:id="rId18"/>
    <p:sldId id="1567" r:id="rId19"/>
    <p:sldId id="1596" r:id="rId20"/>
    <p:sldId id="1515" r:id="rId21"/>
    <p:sldId id="1554" r:id="rId22"/>
    <p:sldId id="1450" r:id="rId23"/>
    <p:sldId id="1531" r:id="rId24"/>
    <p:sldId id="1607" r:id="rId25"/>
    <p:sldId id="1532" r:id="rId26"/>
    <p:sldId id="1536" r:id="rId27"/>
    <p:sldId id="1537" r:id="rId28"/>
    <p:sldId id="1597" r:id="rId29"/>
    <p:sldId id="1516" r:id="rId30"/>
    <p:sldId id="1550" r:id="rId31"/>
    <p:sldId id="1540" r:id="rId32"/>
    <p:sldId id="1604" r:id="rId33"/>
    <p:sldId id="1605" r:id="rId34"/>
    <p:sldId id="1555" r:id="rId35"/>
    <p:sldId id="1512" r:id="rId36"/>
    <p:sldId id="1510" r:id="rId37"/>
    <p:sldId id="1513" r:id="rId38"/>
    <p:sldId id="1514" r:id="rId39"/>
    <p:sldId id="1538" r:id="rId40"/>
    <p:sldId id="1594" r:id="rId41"/>
    <p:sldId id="1591" r:id="rId42"/>
    <p:sldId id="1578" r:id="rId43"/>
    <p:sldId id="1575" r:id="rId44"/>
    <p:sldId id="1581" r:id="rId45"/>
    <p:sldId id="1599" r:id="rId46"/>
    <p:sldId id="1600" r:id="rId47"/>
    <p:sldId id="1589" r:id="rId48"/>
    <p:sldId id="1588" r:id="rId49"/>
    <p:sldId id="1382" r:id="rId50"/>
    <p:sldId id="1482" r:id="rId51"/>
    <p:sldId id="1463" r:id="rId52"/>
    <p:sldId id="1464" r:id="rId53"/>
    <p:sldId id="1465" r:id="rId54"/>
    <p:sldId id="1452" r:id="rId55"/>
    <p:sldId id="1455" r:id="rId56"/>
    <p:sldId id="1479" r:id="rId57"/>
    <p:sldId id="1590" r:id="rId58"/>
    <p:sldId id="1593" r:id="rId59"/>
    <p:sldId id="1451" r:id="rId60"/>
    <p:sldId id="1563" r:id="rId61"/>
  </p:sldIdLst>
  <p:sldSz cx="14630400" cy="82296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jas, Shirley (NIH/OD) [C]" initials="RS([" lastIdx="136" clrIdx="0">
    <p:extLst>
      <p:ext uri="{19B8F6BF-5375-455C-9EA6-DF929625EA0E}">
        <p15:presenceInfo xmlns:p15="http://schemas.microsoft.com/office/powerpoint/2012/main" userId="S::rojassv@nih.gov::9c7233e5-c5e0-4842-9627-5338f2db00b3" providerId="AD"/>
      </p:ext>
    </p:extLst>
  </p:cmAuthor>
  <p:cmAuthor id="2" name="Rollins, Jeffrey (NIH/OD) [E]" initials="RJ([" lastIdx="93" clrIdx="1">
    <p:extLst>
      <p:ext uri="{19B8F6BF-5375-455C-9EA6-DF929625EA0E}">
        <p15:presenceInfo xmlns:p15="http://schemas.microsoft.com/office/powerpoint/2012/main" userId="S::rollinsjr@nih.gov::e8025c0f-040b-42c6-81e6-24cb29987c4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27D84"/>
    <a:srgbClr val="537F35"/>
    <a:srgbClr val="548234"/>
    <a:srgbClr val="B35E09"/>
    <a:srgbClr val="CAA902"/>
    <a:srgbClr val="4D7432"/>
    <a:srgbClr val="0755A3"/>
    <a:srgbClr val="0563C1"/>
    <a:srgbClr val="E3CCF2"/>
    <a:srgbClr val="9DDCE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32" autoAdjust="0"/>
    <p:restoredTop sz="93792" autoAdjust="0"/>
  </p:normalViewPr>
  <p:slideViewPr>
    <p:cSldViewPr snapToGrid="0">
      <p:cViewPr>
        <p:scale>
          <a:sx n="32" d="100"/>
          <a:sy n="32" d="100"/>
        </p:scale>
        <p:origin x="976" y="564"/>
      </p:cViewPr>
      <p:guideLst/>
    </p:cSldViewPr>
  </p:slideViewPr>
  <p:outlineViewPr>
    <p:cViewPr>
      <p:scale>
        <a:sx n="33" d="100"/>
        <a:sy n="33" d="100"/>
      </p:scale>
      <p:origin x="0" y="-4908"/>
    </p:cViewPr>
  </p:outlineViewPr>
  <p:notesTextViewPr>
    <p:cViewPr>
      <p:scale>
        <a:sx n="90" d="100"/>
        <a:sy n="90" d="100"/>
      </p:scale>
      <p:origin x="0" y="0"/>
    </p:cViewPr>
  </p:notesTextViewPr>
  <p:sorterViewPr>
    <p:cViewPr>
      <p:scale>
        <a:sx n="70" d="100"/>
        <a:sy n="70" d="100"/>
      </p:scale>
      <p:origin x="0" y="-3552"/>
    </p:cViewPr>
  </p:sorterViewPr>
  <p:notesViewPr>
    <p:cSldViewPr snapToGrid="0">
      <p:cViewPr varScale="1">
        <p:scale>
          <a:sx n="78" d="100"/>
          <a:sy n="78" d="100"/>
        </p:scale>
        <p:origin x="2944" y="168"/>
      </p:cViewPr>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_rels/data7.xml.rels><?xml version="1.0" encoding="UTF-8" standalone="yes"?>
<Relationships xmlns="http://schemas.openxmlformats.org/package/2006/relationships"><Relationship Id="rId1" Type="http://schemas.openxmlformats.org/officeDocument/2006/relationships/hyperlink" Target="https://irbo.nih.gov/confluence/display/ohsrp/Reliance+Agreement" TargetMode="External"/></Relationships>
</file>

<file path=ppt/diagrams/_rels/data8.xml.rels><?xml version="1.0" encoding="UTF-8" standalone="yes"?>
<Relationships xmlns="http://schemas.openxmlformats.org/package/2006/relationships"><Relationship Id="rId1" Type="http://schemas.openxmlformats.org/officeDocument/2006/relationships/hyperlink" Target="https://irbo.nih.gov/confluence/display/ohsrp/Reliance+Agreement" TargetMode="External"/></Relationships>
</file>

<file path=ppt/diagrams/_rels/data9.xml.rels><?xml version="1.0" encoding="UTF-8" standalone="yes"?>
<Relationships xmlns="http://schemas.openxmlformats.org/package/2006/relationships"><Relationship Id="rId1" Type="http://schemas.openxmlformats.org/officeDocument/2006/relationships/hyperlink" Target="https://irbo.nih.gov/confluence/display/ohsrp/Reliance+Agreement" TargetMode="External"/></Relationships>
</file>

<file path=ppt/diagrams/_rels/drawing7.xml.rels><?xml version="1.0" encoding="UTF-8" standalone="yes"?>
<Relationships xmlns="http://schemas.openxmlformats.org/package/2006/relationships"><Relationship Id="rId1" Type="http://schemas.openxmlformats.org/officeDocument/2006/relationships/hyperlink" Target="https://irbo.nih.gov/confluence/display/ohsrp/Reliance+Agreement" TargetMode="External"/></Relationships>
</file>

<file path=ppt/diagrams/_rels/drawing8.xml.rels><?xml version="1.0" encoding="UTF-8" standalone="yes"?>
<Relationships xmlns="http://schemas.openxmlformats.org/package/2006/relationships"><Relationship Id="rId1" Type="http://schemas.openxmlformats.org/officeDocument/2006/relationships/hyperlink" Target="https://irbo.nih.gov/confluence/display/ohsrp/Reliance+Agreement" TargetMode="External"/></Relationships>
</file>

<file path=ppt/diagrams/_rels/drawing9.xml.rels><?xml version="1.0" encoding="UTF-8" standalone="yes"?>
<Relationships xmlns="http://schemas.openxmlformats.org/package/2006/relationships"><Relationship Id="rId1" Type="http://schemas.openxmlformats.org/officeDocument/2006/relationships/hyperlink" Target="https://irbo.nih.gov/confluence/display/ohsrp/Reliance+Agreement"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DF27A3F-A1BE-45E5-A00A-EA846A6831DF}"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217A5E90-D4BE-4AC0-9222-CE8C02059076}">
      <dgm:prSet phldrT="[Text]" custT="1">
        <dgm:style>
          <a:lnRef idx="1">
            <a:schemeClr val="accent6"/>
          </a:lnRef>
          <a:fillRef idx="2">
            <a:schemeClr val="accent6"/>
          </a:fillRef>
          <a:effectRef idx="1">
            <a:schemeClr val="accent6"/>
          </a:effectRef>
          <a:fontRef idx="minor">
            <a:schemeClr val="dk1"/>
          </a:fontRef>
        </dgm:style>
      </dgm:prSet>
      <dgm:spPr>
        <a:ln/>
      </dgm:spPr>
      <dgm:t>
        <a:bodyPr/>
        <a:lstStyle/>
        <a:p>
          <a:r>
            <a:rPr lang="en-US" sz="2800" dirty="0">
              <a:solidFill>
                <a:schemeClr val="tx1">
                  <a:lumMod val="85000"/>
                  <a:lumOff val="15000"/>
                </a:schemeClr>
              </a:solidFill>
            </a:rPr>
            <a:t>The </a:t>
          </a:r>
          <a:r>
            <a:rPr lang="en-US" sz="3600" b="1" dirty="0">
              <a:solidFill>
                <a:schemeClr val="tx1">
                  <a:lumMod val="85000"/>
                  <a:lumOff val="15000"/>
                </a:schemeClr>
              </a:solidFill>
            </a:rPr>
            <a:t>IRB </a:t>
          </a:r>
          <a:r>
            <a:rPr lang="en-US" sz="2800" dirty="0">
              <a:solidFill>
                <a:schemeClr val="tx1">
                  <a:lumMod val="85000"/>
                  <a:lumOff val="15000"/>
                </a:schemeClr>
              </a:solidFill>
            </a:rPr>
            <a:t>responsibilities include but are not limited to:  </a:t>
          </a:r>
        </a:p>
      </dgm:t>
    </dgm:pt>
    <dgm:pt modelId="{BC8F04CC-AAC8-4A1A-AAB5-7BA49B218C41}" type="parTrans" cxnId="{A72D6507-FBF9-496C-B7FC-0310E999E7EA}">
      <dgm:prSet/>
      <dgm:spPr/>
      <dgm:t>
        <a:bodyPr/>
        <a:lstStyle/>
        <a:p>
          <a:endParaRPr lang="en-US"/>
        </a:p>
      </dgm:t>
    </dgm:pt>
    <dgm:pt modelId="{F64FBEFB-DF37-484A-BFE3-27FB02C6E191}" type="sibTrans" cxnId="{A72D6507-FBF9-496C-B7FC-0310E999E7EA}">
      <dgm:prSet/>
      <dgm:spPr/>
      <dgm:t>
        <a:bodyPr/>
        <a:lstStyle/>
        <a:p>
          <a:endParaRPr lang="en-US"/>
        </a:p>
      </dgm:t>
    </dgm:pt>
    <dgm:pt modelId="{5655318D-2F88-4BE1-B08E-B654475F2473}">
      <dgm:prSet phldrT="[Text]">
        <dgm:style>
          <a:lnRef idx="1">
            <a:schemeClr val="accent6"/>
          </a:lnRef>
          <a:fillRef idx="2">
            <a:schemeClr val="accent6"/>
          </a:fillRef>
          <a:effectRef idx="1">
            <a:schemeClr val="accent6"/>
          </a:effectRef>
          <a:fontRef idx="minor">
            <a:schemeClr val="dk1"/>
          </a:fontRef>
        </dgm:style>
      </dgm:prSet>
      <dgm:spPr>
        <a:ln/>
      </dgm:spPr>
      <dgm:t>
        <a:bodyPr/>
        <a:lstStyle/>
        <a:p>
          <a:pPr algn="ctr"/>
          <a:r>
            <a:rPr lang="en-US" dirty="0">
              <a:solidFill>
                <a:schemeClr val="tx1">
                  <a:lumMod val="85000"/>
                  <a:lumOff val="15000"/>
                </a:schemeClr>
              </a:solidFill>
            </a:rPr>
            <a:t>Initial Reviews, Amendments, &amp; Continuing Reviews	</a:t>
          </a:r>
        </a:p>
      </dgm:t>
    </dgm:pt>
    <dgm:pt modelId="{6B7D9653-B10B-4AD1-B377-6D9CE972F5AE}" type="parTrans" cxnId="{18B58A2B-F4CA-4F51-8449-8EAC5A6473B0}">
      <dgm:prSet/>
      <dgm:spPr/>
      <dgm:t>
        <a:bodyPr/>
        <a:lstStyle/>
        <a:p>
          <a:endParaRPr lang="en-US"/>
        </a:p>
      </dgm:t>
    </dgm:pt>
    <dgm:pt modelId="{7ED5C310-6500-40F6-B5D0-6172D4CC344F}" type="sibTrans" cxnId="{18B58A2B-F4CA-4F51-8449-8EAC5A6473B0}">
      <dgm:prSet/>
      <dgm:spPr/>
      <dgm:t>
        <a:bodyPr/>
        <a:lstStyle/>
        <a:p>
          <a:endParaRPr lang="en-US"/>
        </a:p>
      </dgm:t>
    </dgm:pt>
    <dgm:pt modelId="{2EB0B069-9478-4366-9CDD-B389F471840F}">
      <dgm:prSet phldrT="[Text]">
        <dgm:style>
          <a:lnRef idx="1">
            <a:schemeClr val="accent6"/>
          </a:lnRef>
          <a:fillRef idx="2">
            <a:schemeClr val="accent6"/>
          </a:fillRef>
          <a:effectRef idx="1">
            <a:schemeClr val="accent6"/>
          </a:effectRef>
          <a:fontRef idx="minor">
            <a:schemeClr val="dk1"/>
          </a:fontRef>
        </dgm:style>
      </dgm:prSet>
      <dgm:spPr>
        <a:ln/>
      </dgm:spPr>
      <dgm:t>
        <a:bodyPr/>
        <a:lstStyle/>
        <a:p>
          <a:r>
            <a:rPr lang="en-US" dirty="0">
              <a:solidFill>
                <a:schemeClr val="tx1">
                  <a:lumMod val="85000"/>
                  <a:lumOff val="15000"/>
                </a:schemeClr>
              </a:solidFill>
            </a:rPr>
            <a:t>Reviews Conflicts of Interest Management Plan Summary,</a:t>
          </a:r>
        </a:p>
        <a:p>
          <a:r>
            <a:rPr lang="en-US" dirty="0">
              <a:solidFill>
                <a:schemeClr val="tx1">
                  <a:lumMod val="85000"/>
                  <a:lumOff val="15000"/>
                </a:schemeClr>
              </a:solidFill>
            </a:rPr>
            <a:t>if applicable</a:t>
          </a:r>
        </a:p>
      </dgm:t>
    </dgm:pt>
    <dgm:pt modelId="{6B724170-DDCC-44B7-BB17-7C0BAE36AFAB}" type="parTrans" cxnId="{B8196F03-3823-4A45-BAB0-12047F734342}">
      <dgm:prSet/>
      <dgm:spPr/>
      <dgm:t>
        <a:bodyPr/>
        <a:lstStyle/>
        <a:p>
          <a:endParaRPr lang="en-US"/>
        </a:p>
      </dgm:t>
    </dgm:pt>
    <dgm:pt modelId="{D47382B5-B361-4900-96E8-94F0B49FD5CE}" type="sibTrans" cxnId="{B8196F03-3823-4A45-BAB0-12047F734342}">
      <dgm:prSet/>
      <dgm:spPr/>
      <dgm:t>
        <a:bodyPr/>
        <a:lstStyle/>
        <a:p>
          <a:endParaRPr lang="en-US"/>
        </a:p>
      </dgm:t>
    </dgm:pt>
    <dgm:pt modelId="{2FA521B0-7292-4C99-879B-D17B4A2CF4F8}">
      <dgm:prSet phldrT="[Text]">
        <dgm:style>
          <a:lnRef idx="1">
            <a:schemeClr val="accent6"/>
          </a:lnRef>
          <a:fillRef idx="2">
            <a:schemeClr val="accent6"/>
          </a:fillRef>
          <a:effectRef idx="1">
            <a:schemeClr val="accent6"/>
          </a:effectRef>
          <a:fontRef idx="minor">
            <a:schemeClr val="dk1"/>
          </a:fontRef>
        </dgm:style>
      </dgm:prSet>
      <dgm:spPr>
        <a:ln/>
      </dgm:spPr>
      <dgm:t>
        <a:bodyPr/>
        <a:lstStyle/>
        <a:p>
          <a:r>
            <a:rPr lang="en-US" dirty="0">
              <a:solidFill>
                <a:schemeClr val="tx1">
                  <a:lumMod val="85000"/>
                  <a:lumOff val="15000"/>
                </a:schemeClr>
              </a:solidFill>
            </a:rPr>
            <a:t>Reviews Reportable Events</a:t>
          </a:r>
        </a:p>
      </dgm:t>
    </dgm:pt>
    <dgm:pt modelId="{B10778DB-9E7A-4677-8A61-889B0FF82EF8}" type="parTrans" cxnId="{2EB23673-494F-47AB-BFEB-C1E71B377FE6}">
      <dgm:prSet/>
      <dgm:spPr/>
      <dgm:t>
        <a:bodyPr/>
        <a:lstStyle/>
        <a:p>
          <a:endParaRPr lang="en-US"/>
        </a:p>
      </dgm:t>
    </dgm:pt>
    <dgm:pt modelId="{2981BE7B-89D6-4EFC-8BEF-8C8A4C500CC1}" type="sibTrans" cxnId="{2EB23673-494F-47AB-BFEB-C1E71B377FE6}">
      <dgm:prSet/>
      <dgm:spPr/>
      <dgm:t>
        <a:bodyPr/>
        <a:lstStyle/>
        <a:p>
          <a:endParaRPr lang="en-US"/>
        </a:p>
      </dgm:t>
    </dgm:pt>
    <dgm:pt modelId="{57C6A08D-C014-42F1-9C2A-DDB22DAE927F}">
      <dgm:prSet>
        <dgm:style>
          <a:lnRef idx="1">
            <a:schemeClr val="accent6"/>
          </a:lnRef>
          <a:fillRef idx="2">
            <a:schemeClr val="accent6"/>
          </a:fillRef>
          <a:effectRef idx="1">
            <a:schemeClr val="accent6"/>
          </a:effectRef>
          <a:fontRef idx="minor">
            <a:schemeClr val="dk1"/>
          </a:fontRef>
        </dgm:style>
      </dgm:prSet>
      <dgm:spPr>
        <a:ln/>
      </dgm:spPr>
      <dgm:t>
        <a:bodyPr/>
        <a:lstStyle/>
        <a:p>
          <a:r>
            <a:rPr lang="en-US" dirty="0">
              <a:solidFill>
                <a:schemeClr val="tx1">
                  <a:lumMod val="85000"/>
                  <a:lumOff val="15000"/>
                </a:schemeClr>
              </a:solidFill>
            </a:rPr>
            <a:t>IRB-initiated audits/ investigations</a:t>
          </a:r>
        </a:p>
      </dgm:t>
    </dgm:pt>
    <dgm:pt modelId="{656C48D4-A875-4F82-9BCF-775201B6DAF0}" type="parTrans" cxnId="{1A8BDFAE-4DB8-46CC-8049-56927DD7F99F}">
      <dgm:prSet/>
      <dgm:spPr/>
      <dgm:t>
        <a:bodyPr/>
        <a:lstStyle/>
        <a:p>
          <a:endParaRPr lang="en-US"/>
        </a:p>
      </dgm:t>
    </dgm:pt>
    <dgm:pt modelId="{45DCAEEE-C5ED-42C8-BEC6-7D933EEE87F3}" type="sibTrans" cxnId="{1A8BDFAE-4DB8-46CC-8049-56927DD7F99F}">
      <dgm:prSet/>
      <dgm:spPr/>
      <dgm:t>
        <a:bodyPr/>
        <a:lstStyle/>
        <a:p>
          <a:endParaRPr lang="en-US"/>
        </a:p>
      </dgm:t>
    </dgm:pt>
    <dgm:pt modelId="{0CA81426-3CEF-44EE-8252-C898692F700E}">
      <dgm:prSet>
        <dgm:style>
          <a:lnRef idx="1">
            <a:schemeClr val="accent6"/>
          </a:lnRef>
          <a:fillRef idx="2">
            <a:schemeClr val="accent6"/>
          </a:fillRef>
          <a:effectRef idx="1">
            <a:schemeClr val="accent6"/>
          </a:effectRef>
          <a:fontRef idx="minor">
            <a:schemeClr val="dk1"/>
          </a:fontRef>
        </dgm:style>
      </dgm:prSet>
      <dgm:spPr>
        <a:ln/>
      </dgm:spPr>
      <dgm:t>
        <a:bodyPr/>
        <a:lstStyle/>
        <a:p>
          <a:r>
            <a:rPr lang="en-US" dirty="0">
              <a:solidFill>
                <a:schemeClr val="tx1">
                  <a:lumMod val="85000"/>
                  <a:lumOff val="15000"/>
                </a:schemeClr>
              </a:solidFill>
            </a:rPr>
            <a:t>Reports to federal agencies and sponsors</a:t>
          </a:r>
        </a:p>
      </dgm:t>
    </dgm:pt>
    <dgm:pt modelId="{BDA44D07-48B2-4514-8729-4882686DDD86}" type="parTrans" cxnId="{B2F0D32F-C88D-4327-9B00-3AEEB34E97D3}">
      <dgm:prSet/>
      <dgm:spPr/>
      <dgm:t>
        <a:bodyPr/>
        <a:lstStyle/>
        <a:p>
          <a:endParaRPr lang="en-US"/>
        </a:p>
      </dgm:t>
    </dgm:pt>
    <dgm:pt modelId="{E46F6AB8-4489-45EF-A261-5C6002FFCE8F}" type="sibTrans" cxnId="{B2F0D32F-C88D-4327-9B00-3AEEB34E97D3}">
      <dgm:prSet/>
      <dgm:spPr/>
      <dgm:t>
        <a:bodyPr/>
        <a:lstStyle/>
        <a:p>
          <a:endParaRPr lang="en-US"/>
        </a:p>
      </dgm:t>
    </dgm:pt>
    <dgm:pt modelId="{C4A87135-8358-4A79-8FD8-48F2ED8B3F5C}">
      <dgm:prSet>
        <dgm:style>
          <a:lnRef idx="1">
            <a:schemeClr val="accent6"/>
          </a:lnRef>
          <a:fillRef idx="2">
            <a:schemeClr val="accent6"/>
          </a:fillRef>
          <a:effectRef idx="1">
            <a:schemeClr val="accent6"/>
          </a:effectRef>
          <a:fontRef idx="minor">
            <a:schemeClr val="dk1"/>
          </a:fontRef>
        </dgm:style>
      </dgm:prSet>
      <dgm:spPr>
        <a:ln/>
      </dgm:spPr>
      <dgm:t>
        <a:bodyPr/>
        <a:lstStyle/>
        <a:p>
          <a:r>
            <a:rPr lang="en-US" dirty="0">
              <a:solidFill>
                <a:schemeClr val="tx1">
                  <a:lumMod val="85000"/>
                  <a:lumOff val="15000"/>
                </a:schemeClr>
              </a:solidFill>
            </a:rPr>
            <a:t>Reviews Local Context &amp; Considerations</a:t>
          </a:r>
        </a:p>
      </dgm:t>
    </dgm:pt>
    <dgm:pt modelId="{B088097C-EC72-447D-92B1-66311CFBC16F}" type="parTrans" cxnId="{EF7281D4-75D6-4C34-A4D0-73F86BFB298F}">
      <dgm:prSet/>
      <dgm:spPr/>
      <dgm:t>
        <a:bodyPr/>
        <a:lstStyle/>
        <a:p>
          <a:endParaRPr lang="en-US"/>
        </a:p>
      </dgm:t>
    </dgm:pt>
    <dgm:pt modelId="{F6B1079C-088F-4FF0-AA73-FCD76BDD65E1}" type="sibTrans" cxnId="{EF7281D4-75D6-4C34-A4D0-73F86BFB298F}">
      <dgm:prSet/>
      <dgm:spPr/>
      <dgm:t>
        <a:bodyPr/>
        <a:lstStyle/>
        <a:p>
          <a:endParaRPr lang="en-US"/>
        </a:p>
      </dgm:t>
    </dgm:pt>
    <dgm:pt modelId="{2EF4E315-72A4-4208-A88F-81261A13A6F1}">
      <dgm:prSet>
        <dgm:style>
          <a:lnRef idx="1">
            <a:schemeClr val="accent6"/>
          </a:lnRef>
          <a:fillRef idx="2">
            <a:schemeClr val="accent6"/>
          </a:fillRef>
          <a:effectRef idx="1">
            <a:schemeClr val="accent6"/>
          </a:effectRef>
          <a:fontRef idx="minor">
            <a:schemeClr val="dk1"/>
          </a:fontRef>
        </dgm:style>
      </dgm:prSet>
      <dgm:spPr>
        <a:ln/>
      </dgm:spPr>
      <dgm:t>
        <a:bodyPr/>
        <a:lstStyle/>
        <a:p>
          <a:r>
            <a:rPr lang="en-US" dirty="0">
              <a:solidFill>
                <a:schemeClr val="tx1">
                  <a:lumMod val="85000"/>
                  <a:lumOff val="15000"/>
                </a:schemeClr>
              </a:solidFill>
            </a:rPr>
            <a:t>Reviews and approves </a:t>
          </a:r>
          <a:r>
            <a:rPr lang="en-US" dirty="0" err="1">
              <a:solidFill>
                <a:schemeClr val="tx1">
                  <a:lumMod val="85000"/>
                  <a:lumOff val="15000"/>
                </a:schemeClr>
              </a:solidFill>
            </a:rPr>
            <a:t>pSITE</a:t>
          </a:r>
          <a:r>
            <a:rPr lang="en-US" dirty="0">
              <a:solidFill>
                <a:schemeClr val="tx1">
                  <a:lumMod val="85000"/>
                  <a:lumOff val="15000"/>
                </a:schemeClr>
              </a:solidFill>
            </a:rPr>
            <a:t> PI</a:t>
          </a:r>
        </a:p>
      </dgm:t>
    </dgm:pt>
    <dgm:pt modelId="{2B927D06-2274-4CD1-913E-33A95F2F7C0E}" type="parTrans" cxnId="{B891D701-7437-49A7-ABA7-738A8BF61628}">
      <dgm:prSet/>
      <dgm:spPr/>
      <dgm:t>
        <a:bodyPr/>
        <a:lstStyle/>
        <a:p>
          <a:endParaRPr lang="en-US"/>
        </a:p>
      </dgm:t>
    </dgm:pt>
    <dgm:pt modelId="{2A54EF5A-4B4A-4E16-A45A-02CA6318B393}" type="sibTrans" cxnId="{B891D701-7437-49A7-ABA7-738A8BF61628}">
      <dgm:prSet/>
      <dgm:spPr/>
      <dgm:t>
        <a:bodyPr/>
        <a:lstStyle/>
        <a:p>
          <a:endParaRPr lang="en-US"/>
        </a:p>
      </dgm:t>
    </dgm:pt>
    <dgm:pt modelId="{5B015A6B-A579-4C8E-8B61-F3693938637C}">
      <dgm:prSet>
        <dgm:style>
          <a:lnRef idx="1">
            <a:schemeClr val="accent6"/>
          </a:lnRef>
          <a:fillRef idx="2">
            <a:schemeClr val="accent6"/>
          </a:fillRef>
          <a:effectRef idx="1">
            <a:schemeClr val="accent6"/>
          </a:effectRef>
          <a:fontRef idx="minor">
            <a:schemeClr val="dk1"/>
          </a:fontRef>
        </dgm:style>
      </dgm:prSet>
      <dgm:spPr>
        <a:ln/>
      </dgm:spPr>
      <dgm:t>
        <a:bodyPr/>
        <a:lstStyle/>
        <a:p>
          <a:r>
            <a:rPr lang="en-US" dirty="0">
              <a:solidFill>
                <a:schemeClr val="tx1">
                  <a:lumMod val="85000"/>
                  <a:lumOff val="15000"/>
                </a:schemeClr>
              </a:solidFill>
            </a:rPr>
            <a:t>Reviews and approves </a:t>
          </a:r>
          <a:r>
            <a:rPr lang="en-US" dirty="0" err="1">
              <a:solidFill>
                <a:schemeClr val="tx1">
                  <a:lumMod val="85000"/>
                  <a:lumOff val="15000"/>
                </a:schemeClr>
              </a:solidFill>
            </a:rPr>
            <a:t>pSITE</a:t>
          </a:r>
          <a:r>
            <a:rPr lang="en-US" dirty="0">
              <a:solidFill>
                <a:schemeClr val="tx1">
                  <a:lumMod val="85000"/>
                  <a:lumOff val="15000"/>
                </a:schemeClr>
              </a:solidFill>
            </a:rPr>
            <a:t> materials</a:t>
          </a:r>
        </a:p>
      </dgm:t>
    </dgm:pt>
    <dgm:pt modelId="{A11A084F-987C-4F26-B2C8-057FA12076C6}" type="parTrans" cxnId="{8855AA9E-40D4-466A-B5D2-A2CD2C63A16A}">
      <dgm:prSet/>
      <dgm:spPr/>
      <dgm:t>
        <a:bodyPr/>
        <a:lstStyle/>
        <a:p>
          <a:endParaRPr lang="en-US"/>
        </a:p>
      </dgm:t>
    </dgm:pt>
    <dgm:pt modelId="{58EEB8D1-75DF-495E-8BB3-BD2710330EA9}" type="sibTrans" cxnId="{8855AA9E-40D4-466A-B5D2-A2CD2C63A16A}">
      <dgm:prSet/>
      <dgm:spPr/>
      <dgm:t>
        <a:bodyPr/>
        <a:lstStyle/>
        <a:p>
          <a:endParaRPr lang="en-US"/>
        </a:p>
      </dgm:t>
    </dgm:pt>
    <dgm:pt modelId="{6BEC1071-C59C-4DEC-A21A-0A5349EE2575}" type="pres">
      <dgm:prSet presAssocID="{1DF27A3F-A1BE-45E5-A00A-EA846A6831DF}" presName="Name0" presStyleCnt="0">
        <dgm:presLayoutVars>
          <dgm:chPref val="1"/>
          <dgm:dir/>
          <dgm:animOne val="branch"/>
          <dgm:animLvl val="lvl"/>
          <dgm:resizeHandles val="exact"/>
        </dgm:presLayoutVars>
      </dgm:prSet>
      <dgm:spPr/>
    </dgm:pt>
    <dgm:pt modelId="{6B1848B6-76BC-4F0B-A9F5-1018806A350F}" type="pres">
      <dgm:prSet presAssocID="{217A5E90-D4BE-4AC0-9222-CE8C02059076}" presName="root1" presStyleCnt="0"/>
      <dgm:spPr/>
    </dgm:pt>
    <dgm:pt modelId="{CEE117B5-DEA5-4E28-BE6B-120D7C3E600E}" type="pres">
      <dgm:prSet presAssocID="{217A5E90-D4BE-4AC0-9222-CE8C02059076}" presName="LevelOneTextNode" presStyleLbl="node0" presStyleIdx="0" presStyleCnt="1" custAng="5400000" custScaleX="224059" custScaleY="49674" custLinFactNeighborX="-1150">
        <dgm:presLayoutVars>
          <dgm:chPref val="3"/>
        </dgm:presLayoutVars>
      </dgm:prSet>
      <dgm:spPr/>
    </dgm:pt>
    <dgm:pt modelId="{63ECED2D-2A6E-4900-B323-39039676E579}" type="pres">
      <dgm:prSet presAssocID="{217A5E90-D4BE-4AC0-9222-CE8C02059076}" presName="level2hierChild" presStyleCnt="0"/>
      <dgm:spPr/>
    </dgm:pt>
    <dgm:pt modelId="{9D7DB1CA-6298-4102-8452-4A83147CCE48}" type="pres">
      <dgm:prSet presAssocID="{6B7D9653-B10B-4AD1-B377-6D9CE972F5AE}" presName="conn2-1" presStyleLbl="parChTrans1D2" presStyleIdx="0" presStyleCnt="5"/>
      <dgm:spPr/>
    </dgm:pt>
    <dgm:pt modelId="{E3AFDDDE-8965-470E-85A7-32BD7193C1D3}" type="pres">
      <dgm:prSet presAssocID="{6B7D9653-B10B-4AD1-B377-6D9CE972F5AE}" presName="connTx" presStyleLbl="parChTrans1D2" presStyleIdx="0" presStyleCnt="5"/>
      <dgm:spPr/>
    </dgm:pt>
    <dgm:pt modelId="{FED32A64-AFCF-4C82-AB84-7E1226F304EE}" type="pres">
      <dgm:prSet presAssocID="{5655318D-2F88-4BE1-B08E-B654475F2473}" presName="root2" presStyleCnt="0"/>
      <dgm:spPr/>
    </dgm:pt>
    <dgm:pt modelId="{00CAB9DF-E616-4A70-86F2-213F7BF9D938}" type="pres">
      <dgm:prSet presAssocID="{5655318D-2F88-4BE1-B08E-B654475F2473}" presName="LevelTwoTextNode" presStyleLbl="node2" presStyleIdx="0" presStyleCnt="5">
        <dgm:presLayoutVars>
          <dgm:chPref val="3"/>
        </dgm:presLayoutVars>
      </dgm:prSet>
      <dgm:spPr/>
    </dgm:pt>
    <dgm:pt modelId="{DAB86E1D-81E9-4ADE-8408-B79169FF604A}" type="pres">
      <dgm:prSet presAssocID="{5655318D-2F88-4BE1-B08E-B654475F2473}" presName="level3hierChild" presStyleCnt="0"/>
      <dgm:spPr/>
    </dgm:pt>
    <dgm:pt modelId="{A5815451-4E5A-4D08-ACAA-88E6D4388693}" type="pres">
      <dgm:prSet presAssocID="{B088097C-EC72-447D-92B1-66311CFBC16F}" presName="conn2-1" presStyleLbl="parChTrans1D2" presStyleIdx="1" presStyleCnt="5"/>
      <dgm:spPr/>
    </dgm:pt>
    <dgm:pt modelId="{A10838AC-15AF-44EF-99F0-DB339EC67838}" type="pres">
      <dgm:prSet presAssocID="{B088097C-EC72-447D-92B1-66311CFBC16F}" presName="connTx" presStyleLbl="parChTrans1D2" presStyleIdx="1" presStyleCnt="5"/>
      <dgm:spPr/>
    </dgm:pt>
    <dgm:pt modelId="{39B3083D-058E-4BC5-A431-6E02EE8F81AC}" type="pres">
      <dgm:prSet presAssocID="{C4A87135-8358-4A79-8FD8-48F2ED8B3F5C}" presName="root2" presStyleCnt="0"/>
      <dgm:spPr/>
    </dgm:pt>
    <dgm:pt modelId="{6AF09907-C49A-464D-B9CF-1C44323CD061}" type="pres">
      <dgm:prSet presAssocID="{C4A87135-8358-4A79-8FD8-48F2ED8B3F5C}" presName="LevelTwoTextNode" presStyleLbl="node2" presStyleIdx="1" presStyleCnt="5">
        <dgm:presLayoutVars>
          <dgm:chPref val="3"/>
        </dgm:presLayoutVars>
      </dgm:prSet>
      <dgm:spPr/>
    </dgm:pt>
    <dgm:pt modelId="{8792EBC9-E764-4245-83F8-22C3EA4183CD}" type="pres">
      <dgm:prSet presAssocID="{C4A87135-8358-4A79-8FD8-48F2ED8B3F5C}" presName="level3hierChild" presStyleCnt="0"/>
      <dgm:spPr/>
    </dgm:pt>
    <dgm:pt modelId="{0F244006-B332-4A24-A6B5-AFFB2009A61F}" type="pres">
      <dgm:prSet presAssocID="{6B724170-DDCC-44B7-BB17-7C0BAE36AFAB}" presName="conn2-1" presStyleLbl="parChTrans1D3" presStyleIdx="0" presStyleCnt="3"/>
      <dgm:spPr/>
    </dgm:pt>
    <dgm:pt modelId="{64C59350-DACF-47E7-9A41-860519151E9E}" type="pres">
      <dgm:prSet presAssocID="{6B724170-DDCC-44B7-BB17-7C0BAE36AFAB}" presName="connTx" presStyleLbl="parChTrans1D3" presStyleIdx="0" presStyleCnt="3"/>
      <dgm:spPr/>
    </dgm:pt>
    <dgm:pt modelId="{D1C373A8-6E2F-4BCC-97F5-99917688B4A9}" type="pres">
      <dgm:prSet presAssocID="{2EB0B069-9478-4366-9CDD-B389F471840F}" presName="root2" presStyleCnt="0"/>
      <dgm:spPr/>
    </dgm:pt>
    <dgm:pt modelId="{F70E1FCC-4941-4E89-B0CB-DC60914944BF}" type="pres">
      <dgm:prSet presAssocID="{2EB0B069-9478-4366-9CDD-B389F471840F}" presName="LevelTwoTextNode" presStyleLbl="node3" presStyleIdx="0" presStyleCnt="3">
        <dgm:presLayoutVars>
          <dgm:chPref val="3"/>
        </dgm:presLayoutVars>
      </dgm:prSet>
      <dgm:spPr/>
    </dgm:pt>
    <dgm:pt modelId="{05DDA68C-3B71-4FF4-B38A-848A0E64AD0C}" type="pres">
      <dgm:prSet presAssocID="{2EB0B069-9478-4366-9CDD-B389F471840F}" presName="level3hierChild" presStyleCnt="0"/>
      <dgm:spPr/>
    </dgm:pt>
    <dgm:pt modelId="{152F7377-0ADB-405C-8698-E56FD61D2EA6}" type="pres">
      <dgm:prSet presAssocID="{2B927D06-2274-4CD1-913E-33A95F2F7C0E}" presName="conn2-1" presStyleLbl="parChTrans1D3" presStyleIdx="1" presStyleCnt="3"/>
      <dgm:spPr/>
    </dgm:pt>
    <dgm:pt modelId="{79085ABD-44ED-4A3A-ABA4-65B7F8D20597}" type="pres">
      <dgm:prSet presAssocID="{2B927D06-2274-4CD1-913E-33A95F2F7C0E}" presName="connTx" presStyleLbl="parChTrans1D3" presStyleIdx="1" presStyleCnt="3"/>
      <dgm:spPr/>
    </dgm:pt>
    <dgm:pt modelId="{280FEFDC-A21D-4E39-81EA-C32B3000A5E2}" type="pres">
      <dgm:prSet presAssocID="{2EF4E315-72A4-4208-A88F-81261A13A6F1}" presName="root2" presStyleCnt="0"/>
      <dgm:spPr/>
    </dgm:pt>
    <dgm:pt modelId="{1C9045DB-4A15-497C-967F-A9DBB8EF7102}" type="pres">
      <dgm:prSet presAssocID="{2EF4E315-72A4-4208-A88F-81261A13A6F1}" presName="LevelTwoTextNode" presStyleLbl="node3" presStyleIdx="1" presStyleCnt="3">
        <dgm:presLayoutVars>
          <dgm:chPref val="3"/>
        </dgm:presLayoutVars>
      </dgm:prSet>
      <dgm:spPr/>
    </dgm:pt>
    <dgm:pt modelId="{D6F6F451-0795-4954-8D25-BC4C42AE4E20}" type="pres">
      <dgm:prSet presAssocID="{2EF4E315-72A4-4208-A88F-81261A13A6F1}" presName="level3hierChild" presStyleCnt="0"/>
      <dgm:spPr/>
    </dgm:pt>
    <dgm:pt modelId="{D84C5B57-266F-4FAF-98DE-EA7EDC799626}" type="pres">
      <dgm:prSet presAssocID="{A11A084F-987C-4F26-B2C8-057FA12076C6}" presName="conn2-1" presStyleLbl="parChTrans1D3" presStyleIdx="2" presStyleCnt="3"/>
      <dgm:spPr/>
    </dgm:pt>
    <dgm:pt modelId="{C9DC68F6-335A-43F6-86E9-0D6DD5ABB5AF}" type="pres">
      <dgm:prSet presAssocID="{A11A084F-987C-4F26-B2C8-057FA12076C6}" presName="connTx" presStyleLbl="parChTrans1D3" presStyleIdx="2" presStyleCnt="3"/>
      <dgm:spPr/>
    </dgm:pt>
    <dgm:pt modelId="{1FB21D12-A595-48B0-91A6-AC77127516D1}" type="pres">
      <dgm:prSet presAssocID="{5B015A6B-A579-4C8E-8B61-F3693938637C}" presName="root2" presStyleCnt="0"/>
      <dgm:spPr/>
    </dgm:pt>
    <dgm:pt modelId="{213F2DF9-6453-4B3F-A8AC-198B814CF0A6}" type="pres">
      <dgm:prSet presAssocID="{5B015A6B-A579-4C8E-8B61-F3693938637C}" presName="LevelTwoTextNode" presStyleLbl="node3" presStyleIdx="2" presStyleCnt="3">
        <dgm:presLayoutVars>
          <dgm:chPref val="3"/>
        </dgm:presLayoutVars>
      </dgm:prSet>
      <dgm:spPr/>
    </dgm:pt>
    <dgm:pt modelId="{F83A1171-C596-48B6-BFE4-F11DC64387D1}" type="pres">
      <dgm:prSet presAssocID="{5B015A6B-A579-4C8E-8B61-F3693938637C}" presName="level3hierChild" presStyleCnt="0"/>
      <dgm:spPr/>
    </dgm:pt>
    <dgm:pt modelId="{C8D9D1E0-F52D-4834-A5AC-32AAAD38FD39}" type="pres">
      <dgm:prSet presAssocID="{B10778DB-9E7A-4677-8A61-889B0FF82EF8}" presName="conn2-1" presStyleLbl="parChTrans1D2" presStyleIdx="2" presStyleCnt="5"/>
      <dgm:spPr/>
    </dgm:pt>
    <dgm:pt modelId="{E019105D-DD6D-447A-B7C9-ECC58BAD4804}" type="pres">
      <dgm:prSet presAssocID="{B10778DB-9E7A-4677-8A61-889B0FF82EF8}" presName="connTx" presStyleLbl="parChTrans1D2" presStyleIdx="2" presStyleCnt="5"/>
      <dgm:spPr/>
    </dgm:pt>
    <dgm:pt modelId="{7C5F6F1C-A456-4158-A464-321CA9AA9637}" type="pres">
      <dgm:prSet presAssocID="{2FA521B0-7292-4C99-879B-D17B4A2CF4F8}" presName="root2" presStyleCnt="0"/>
      <dgm:spPr/>
    </dgm:pt>
    <dgm:pt modelId="{DE70C8C1-51B7-4380-ACC8-DFC00C81864F}" type="pres">
      <dgm:prSet presAssocID="{2FA521B0-7292-4C99-879B-D17B4A2CF4F8}" presName="LevelTwoTextNode" presStyleLbl="node2" presStyleIdx="2" presStyleCnt="5">
        <dgm:presLayoutVars>
          <dgm:chPref val="3"/>
        </dgm:presLayoutVars>
      </dgm:prSet>
      <dgm:spPr/>
    </dgm:pt>
    <dgm:pt modelId="{221F863A-E207-4B15-8196-335478509A6A}" type="pres">
      <dgm:prSet presAssocID="{2FA521B0-7292-4C99-879B-D17B4A2CF4F8}" presName="level3hierChild" presStyleCnt="0"/>
      <dgm:spPr/>
    </dgm:pt>
    <dgm:pt modelId="{2D42EEF1-180A-470C-9CD4-69F77A4C31BE}" type="pres">
      <dgm:prSet presAssocID="{656C48D4-A875-4F82-9BCF-775201B6DAF0}" presName="conn2-1" presStyleLbl="parChTrans1D2" presStyleIdx="3" presStyleCnt="5"/>
      <dgm:spPr/>
    </dgm:pt>
    <dgm:pt modelId="{04267265-E620-42DD-BED8-491BF5E2C125}" type="pres">
      <dgm:prSet presAssocID="{656C48D4-A875-4F82-9BCF-775201B6DAF0}" presName="connTx" presStyleLbl="parChTrans1D2" presStyleIdx="3" presStyleCnt="5"/>
      <dgm:spPr/>
    </dgm:pt>
    <dgm:pt modelId="{E891C855-A30F-4147-923E-C5B8D247ACED}" type="pres">
      <dgm:prSet presAssocID="{57C6A08D-C014-42F1-9C2A-DDB22DAE927F}" presName="root2" presStyleCnt="0"/>
      <dgm:spPr/>
    </dgm:pt>
    <dgm:pt modelId="{44A6401D-64C0-463E-BD1C-0005DDA21EFA}" type="pres">
      <dgm:prSet presAssocID="{57C6A08D-C014-42F1-9C2A-DDB22DAE927F}" presName="LevelTwoTextNode" presStyleLbl="node2" presStyleIdx="3" presStyleCnt="5">
        <dgm:presLayoutVars>
          <dgm:chPref val="3"/>
        </dgm:presLayoutVars>
      </dgm:prSet>
      <dgm:spPr/>
    </dgm:pt>
    <dgm:pt modelId="{FDC8DFE1-CC28-48D9-9F1A-536F52BE82B5}" type="pres">
      <dgm:prSet presAssocID="{57C6A08D-C014-42F1-9C2A-DDB22DAE927F}" presName="level3hierChild" presStyleCnt="0"/>
      <dgm:spPr/>
    </dgm:pt>
    <dgm:pt modelId="{90C698B2-4FFC-4222-A527-C7EBC3B4AB4B}" type="pres">
      <dgm:prSet presAssocID="{BDA44D07-48B2-4514-8729-4882686DDD86}" presName="conn2-1" presStyleLbl="parChTrans1D2" presStyleIdx="4" presStyleCnt="5"/>
      <dgm:spPr/>
    </dgm:pt>
    <dgm:pt modelId="{E236F962-CC8E-4DCF-BBC7-3AEEF1AEBFCD}" type="pres">
      <dgm:prSet presAssocID="{BDA44D07-48B2-4514-8729-4882686DDD86}" presName="connTx" presStyleLbl="parChTrans1D2" presStyleIdx="4" presStyleCnt="5"/>
      <dgm:spPr/>
    </dgm:pt>
    <dgm:pt modelId="{34532DCC-5C58-439A-9004-0B68D6E5C2FD}" type="pres">
      <dgm:prSet presAssocID="{0CA81426-3CEF-44EE-8252-C898692F700E}" presName="root2" presStyleCnt="0"/>
      <dgm:spPr/>
    </dgm:pt>
    <dgm:pt modelId="{316AE002-D2D5-43BE-9778-6628AFF55335}" type="pres">
      <dgm:prSet presAssocID="{0CA81426-3CEF-44EE-8252-C898692F700E}" presName="LevelTwoTextNode" presStyleLbl="node2" presStyleIdx="4" presStyleCnt="5">
        <dgm:presLayoutVars>
          <dgm:chPref val="3"/>
        </dgm:presLayoutVars>
      </dgm:prSet>
      <dgm:spPr/>
    </dgm:pt>
    <dgm:pt modelId="{8C09A9A3-D9D8-4622-BF5E-DF937B6B5FEE}" type="pres">
      <dgm:prSet presAssocID="{0CA81426-3CEF-44EE-8252-C898692F700E}" presName="level3hierChild" presStyleCnt="0"/>
      <dgm:spPr/>
    </dgm:pt>
  </dgm:ptLst>
  <dgm:cxnLst>
    <dgm:cxn modelId="{B891D701-7437-49A7-ABA7-738A8BF61628}" srcId="{C4A87135-8358-4A79-8FD8-48F2ED8B3F5C}" destId="{2EF4E315-72A4-4208-A88F-81261A13A6F1}" srcOrd="1" destOrd="0" parTransId="{2B927D06-2274-4CD1-913E-33A95F2F7C0E}" sibTransId="{2A54EF5A-4B4A-4E16-A45A-02CA6318B393}"/>
    <dgm:cxn modelId="{B8196F03-3823-4A45-BAB0-12047F734342}" srcId="{C4A87135-8358-4A79-8FD8-48F2ED8B3F5C}" destId="{2EB0B069-9478-4366-9CDD-B389F471840F}" srcOrd="0" destOrd="0" parTransId="{6B724170-DDCC-44B7-BB17-7C0BAE36AFAB}" sibTransId="{D47382B5-B361-4900-96E8-94F0B49FD5CE}"/>
    <dgm:cxn modelId="{A72D6507-FBF9-496C-B7FC-0310E999E7EA}" srcId="{1DF27A3F-A1BE-45E5-A00A-EA846A6831DF}" destId="{217A5E90-D4BE-4AC0-9222-CE8C02059076}" srcOrd="0" destOrd="0" parTransId="{BC8F04CC-AAC8-4A1A-AAB5-7BA49B218C41}" sibTransId="{F64FBEFB-DF37-484A-BFE3-27FB02C6E191}"/>
    <dgm:cxn modelId="{5ECBEB11-6161-464B-9259-1A1345A43500}" type="presOf" srcId="{1DF27A3F-A1BE-45E5-A00A-EA846A6831DF}" destId="{6BEC1071-C59C-4DEC-A21A-0A5349EE2575}" srcOrd="0" destOrd="0" presId="urn:microsoft.com/office/officeart/2008/layout/HorizontalMultiLevelHierarchy"/>
    <dgm:cxn modelId="{DA770113-E944-4353-86C8-633A97EA1222}" type="presOf" srcId="{0CA81426-3CEF-44EE-8252-C898692F700E}" destId="{316AE002-D2D5-43BE-9778-6628AFF55335}" srcOrd="0" destOrd="0" presId="urn:microsoft.com/office/officeart/2008/layout/HorizontalMultiLevelHierarchy"/>
    <dgm:cxn modelId="{536BF31C-9B20-4BD3-8FB9-1B8A5982D337}" type="presOf" srcId="{2EB0B069-9478-4366-9CDD-B389F471840F}" destId="{F70E1FCC-4941-4E89-B0CB-DC60914944BF}" srcOrd="0" destOrd="0" presId="urn:microsoft.com/office/officeart/2008/layout/HorizontalMultiLevelHierarchy"/>
    <dgm:cxn modelId="{B114CB1F-8D7D-4F7F-A2EE-4043A4214E00}" type="presOf" srcId="{BDA44D07-48B2-4514-8729-4882686DDD86}" destId="{90C698B2-4FFC-4222-A527-C7EBC3B4AB4B}" srcOrd="0" destOrd="0" presId="urn:microsoft.com/office/officeart/2008/layout/HorizontalMultiLevelHierarchy"/>
    <dgm:cxn modelId="{D50B5D2B-F2D0-4163-81CD-BF9E207C9960}" type="presOf" srcId="{2EF4E315-72A4-4208-A88F-81261A13A6F1}" destId="{1C9045DB-4A15-497C-967F-A9DBB8EF7102}" srcOrd="0" destOrd="0" presId="urn:microsoft.com/office/officeart/2008/layout/HorizontalMultiLevelHierarchy"/>
    <dgm:cxn modelId="{7779572B-9E10-4D75-B0C9-F217B83DF08A}" type="presOf" srcId="{6B7D9653-B10B-4AD1-B377-6D9CE972F5AE}" destId="{9D7DB1CA-6298-4102-8452-4A83147CCE48}" srcOrd="0" destOrd="0" presId="urn:microsoft.com/office/officeart/2008/layout/HorizontalMultiLevelHierarchy"/>
    <dgm:cxn modelId="{18B58A2B-F4CA-4F51-8449-8EAC5A6473B0}" srcId="{217A5E90-D4BE-4AC0-9222-CE8C02059076}" destId="{5655318D-2F88-4BE1-B08E-B654475F2473}" srcOrd="0" destOrd="0" parTransId="{6B7D9653-B10B-4AD1-B377-6D9CE972F5AE}" sibTransId="{7ED5C310-6500-40F6-B5D0-6172D4CC344F}"/>
    <dgm:cxn modelId="{B2F0D32F-C88D-4327-9B00-3AEEB34E97D3}" srcId="{217A5E90-D4BE-4AC0-9222-CE8C02059076}" destId="{0CA81426-3CEF-44EE-8252-C898692F700E}" srcOrd="4" destOrd="0" parTransId="{BDA44D07-48B2-4514-8729-4882686DDD86}" sibTransId="{E46F6AB8-4489-45EF-A261-5C6002FFCE8F}"/>
    <dgm:cxn modelId="{79548530-0C2C-4EF3-9BF6-92C5B2DB8903}" type="presOf" srcId="{C4A87135-8358-4A79-8FD8-48F2ED8B3F5C}" destId="{6AF09907-C49A-464D-B9CF-1C44323CD061}" srcOrd="0" destOrd="0" presId="urn:microsoft.com/office/officeart/2008/layout/HorizontalMultiLevelHierarchy"/>
    <dgm:cxn modelId="{9CF44D3C-15DF-4DC5-8AD3-CBBC90C38CBE}" type="presOf" srcId="{6B724170-DDCC-44B7-BB17-7C0BAE36AFAB}" destId="{0F244006-B332-4A24-A6B5-AFFB2009A61F}" srcOrd="0" destOrd="0" presId="urn:microsoft.com/office/officeart/2008/layout/HorizontalMultiLevelHierarchy"/>
    <dgm:cxn modelId="{FD3E5640-C72F-4F5D-8CB5-57CFC898AF6C}" type="presOf" srcId="{2B927D06-2274-4CD1-913E-33A95F2F7C0E}" destId="{152F7377-0ADB-405C-8698-E56FD61D2EA6}" srcOrd="0" destOrd="0" presId="urn:microsoft.com/office/officeart/2008/layout/HorizontalMultiLevelHierarchy"/>
    <dgm:cxn modelId="{92DD7F60-1EDE-438A-9A9D-34FEC059049A}" type="presOf" srcId="{A11A084F-987C-4F26-B2C8-057FA12076C6}" destId="{C9DC68F6-335A-43F6-86E9-0D6DD5ABB5AF}" srcOrd="1" destOrd="0" presId="urn:microsoft.com/office/officeart/2008/layout/HorizontalMultiLevelHierarchy"/>
    <dgm:cxn modelId="{25DACF67-BCF5-46B4-8766-3C090DF62831}" type="presOf" srcId="{57C6A08D-C014-42F1-9C2A-DDB22DAE927F}" destId="{44A6401D-64C0-463E-BD1C-0005DDA21EFA}" srcOrd="0" destOrd="0" presId="urn:microsoft.com/office/officeart/2008/layout/HorizontalMultiLevelHierarchy"/>
    <dgm:cxn modelId="{8CA4FF4B-E7AA-4544-8A1A-4934BE070012}" type="presOf" srcId="{2B927D06-2274-4CD1-913E-33A95F2F7C0E}" destId="{79085ABD-44ED-4A3A-ABA4-65B7F8D20597}" srcOrd="1" destOrd="0" presId="urn:microsoft.com/office/officeart/2008/layout/HorizontalMultiLevelHierarchy"/>
    <dgm:cxn modelId="{95BE116C-398B-419A-9E23-95758B8D5E57}" type="presOf" srcId="{5B015A6B-A579-4C8E-8B61-F3693938637C}" destId="{213F2DF9-6453-4B3F-A8AC-198B814CF0A6}" srcOrd="0" destOrd="0" presId="urn:microsoft.com/office/officeart/2008/layout/HorizontalMultiLevelHierarchy"/>
    <dgm:cxn modelId="{21886A50-5635-44F9-8BA3-F392CEE601DF}" type="presOf" srcId="{5655318D-2F88-4BE1-B08E-B654475F2473}" destId="{00CAB9DF-E616-4A70-86F2-213F7BF9D938}" srcOrd="0" destOrd="0" presId="urn:microsoft.com/office/officeart/2008/layout/HorizontalMultiLevelHierarchy"/>
    <dgm:cxn modelId="{B3374672-C2E4-4E70-9889-F5346F8EB030}" type="presOf" srcId="{656C48D4-A875-4F82-9BCF-775201B6DAF0}" destId="{2D42EEF1-180A-470C-9CD4-69F77A4C31BE}" srcOrd="0" destOrd="0" presId="urn:microsoft.com/office/officeart/2008/layout/HorizontalMultiLevelHierarchy"/>
    <dgm:cxn modelId="{2EB23673-494F-47AB-BFEB-C1E71B377FE6}" srcId="{217A5E90-D4BE-4AC0-9222-CE8C02059076}" destId="{2FA521B0-7292-4C99-879B-D17B4A2CF4F8}" srcOrd="2" destOrd="0" parTransId="{B10778DB-9E7A-4677-8A61-889B0FF82EF8}" sibTransId="{2981BE7B-89D6-4EFC-8BEF-8C8A4C500CC1}"/>
    <dgm:cxn modelId="{8ABF688F-285B-4948-B7BB-9552DFE4E7FF}" type="presOf" srcId="{B10778DB-9E7A-4677-8A61-889B0FF82EF8}" destId="{C8D9D1E0-F52D-4834-A5AC-32AAAD38FD39}" srcOrd="0" destOrd="0" presId="urn:microsoft.com/office/officeart/2008/layout/HorizontalMultiLevelHierarchy"/>
    <dgm:cxn modelId="{8855AA9E-40D4-466A-B5D2-A2CD2C63A16A}" srcId="{C4A87135-8358-4A79-8FD8-48F2ED8B3F5C}" destId="{5B015A6B-A579-4C8E-8B61-F3693938637C}" srcOrd="2" destOrd="0" parTransId="{A11A084F-987C-4F26-B2C8-057FA12076C6}" sibTransId="{58EEB8D1-75DF-495E-8BB3-BD2710330EA9}"/>
    <dgm:cxn modelId="{1A8BDFAE-4DB8-46CC-8049-56927DD7F99F}" srcId="{217A5E90-D4BE-4AC0-9222-CE8C02059076}" destId="{57C6A08D-C014-42F1-9C2A-DDB22DAE927F}" srcOrd="3" destOrd="0" parTransId="{656C48D4-A875-4F82-9BCF-775201B6DAF0}" sibTransId="{45DCAEEE-C5ED-42C8-BEC6-7D933EEE87F3}"/>
    <dgm:cxn modelId="{848640B8-85BC-4C60-AF31-C6FC5726A5A4}" type="presOf" srcId="{B10778DB-9E7A-4677-8A61-889B0FF82EF8}" destId="{E019105D-DD6D-447A-B7C9-ECC58BAD4804}" srcOrd="1" destOrd="0" presId="urn:microsoft.com/office/officeart/2008/layout/HorizontalMultiLevelHierarchy"/>
    <dgm:cxn modelId="{4BCBF7B8-03D7-468C-96B6-AC12E496A358}" type="presOf" srcId="{6B7D9653-B10B-4AD1-B377-6D9CE972F5AE}" destId="{E3AFDDDE-8965-470E-85A7-32BD7193C1D3}" srcOrd="1" destOrd="0" presId="urn:microsoft.com/office/officeart/2008/layout/HorizontalMultiLevelHierarchy"/>
    <dgm:cxn modelId="{36F77DBA-316B-4962-AF37-A1CA292553EB}" type="presOf" srcId="{217A5E90-D4BE-4AC0-9222-CE8C02059076}" destId="{CEE117B5-DEA5-4E28-BE6B-120D7C3E600E}" srcOrd="0" destOrd="0" presId="urn:microsoft.com/office/officeart/2008/layout/HorizontalMultiLevelHierarchy"/>
    <dgm:cxn modelId="{DD8543BC-3E88-4FF1-B522-539DE8B6D680}" type="presOf" srcId="{B088097C-EC72-447D-92B1-66311CFBC16F}" destId="{A10838AC-15AF-44EF-99F0-DB339EC67838}" srcOrd="1" destOrd="0" presId="urn:microsoft.com/office/officeart/2008/layout/HorizontalMultiLevelHierarchy"/>
    <dgm:cxn modelId="{5F4AB6C8-4296-4A9D-8A22-DED23F02550E}" type="presOf" srcId="{2FA521B0-7292-4C99-879B-D17B4A2CF4F8}" destId="{DE70C8C1-51B7-4380-ACC8-DFC00C81864F}" srcOrd="0" destOrd="0" presId="urn:microsoft.com/office/officeart/2008/layout/HorizontalMultiLevelHierarchy"/>
    <dgm:cxn modelId="{EF7281D4-75D6-4C34-A4D0-73F86BFB298F}" srcId="{217A5E90-D4BE-4AC0-9222-CE8C02059076}" destId="{C4A87135-8358-4A79-8FD8-48F2ED8B3F5C}" srcOrd="1" destOrd="0" parTransId="{B088097C-EC72-447D-92B1-66311CFBC16F}" sibTransId="{F6B1079C-088F-4FF0-AA73-FCD76BDD65E1}"/>
    <dgm:cxn modelId="{F5E693E7-D22C-4219-B706-5EB431EC67A1}" type="presOf" srcId="{A11A084F-987C-4F26-B2C8-057FA12076C6}" destId="{D84C5B57-266F-4FAF-98DE-EA7EDC799626}" srcOrd="0" destOrd="0" presId="urn:microsoft.com/office/officeart/2008/layout/HorizontalMultiLevelHierarchy"/>
    <dgm:cxn modelId="{6168BBE7-614B-45A8-ACAA-22E7CFCE0F94}" type="presOf" srcId="{B088097C-EC72-447D-92B1-66311CFBC16F}" destId="{A5815451-4E5A-4D08-ACAA-88E6D4388693}" srcOrd="0" destOrd="0" presId="urn:microsoft.com/office/officeart/2008/layout/HorizontalMultiLevelHierarchy"/>
    <dgm:cxn modelId="{FD7F16EC-440E-4912-A1A3-303A705431B3}" type="presOf" srcId="{6B724170-DDCC-44B7-BB17-7C0BAE36AFAB}" destId="{64C59350-DACF-47E7-9A41-860519151E9E}" srcOrd="1" destOrd="0" presId="urn:microsoft.com/office/officeart/2008/layout/HorizontalMultiLevelHierarchy"/>
    <dgm:cxn modelId="{F52AA5EF-0049-4575-93EA-ED46FFF61E5A}" type="presOf" srcId="{BDA44D07-48B2-4514-8729-4882686DDD86}" destId="{E236F962-CC8E-4DCF-BBC7-3AEEF1AEBFCD}" srcOrd="1" destOrd="0" presId="urn:microsoft.com/office/officeart/2008/layout/HorizontalMultiLevelHierarchy"/>
    <dgm:cxn modelId="{577F24FC-078B-4BDE-9B8C-59DE2896CD58}" type="presOf" srcId="{656C48D4-A875-4F82-9BCF-775201B6DAF0}" destId="{04267265-E620-42DD-BED8-491BF5E2C125}" srcOrd="1" destOrd="0" presId="urn:microsoft.com/office/officeart/2008/layout/HorizontalMultiLevelHierarchy"/>
    <dgm:cxn modelId="{DF8AD6B9-0B3B-4A43-B4EE-8ECE0EA48BB0}" type="presParOf" srcId="{6BEC1071-C59C-4DEC-A21A-0A5349EE2575}" destId="{6B1848B6-76BC-4F0B-A9F5-1018806A350F}" srcOrd="0" destOrd="0" presId="urn:microsoft.com/office/officeart/2008/layout/HorizontalMultiLevelHierarchy"/>
    <dgm:cxn modelId="{ED7ACDD2-579D-4EA3-B0DB-6D790AA3D9B8}" type="presParOf" srcId="{6B1848B6-76BC-4F0B-A9F5-1018806A350F}" destId="{CEE117B5-DEA5-4E28-BE6B-120D7C3E600E}" srcOrd="0" destOrd="0" presId="urn:microsoft.com/office/officeart/2008/layout/HorizontalMultiLevelHierarchy"/>
    <dgm:cxn modelId="{2D90362D-3170-4CF3-A6B4-F55CFD43502A}" type="presParOf" srcId="{6B1848B6-76BC-4F0B-A9F5-1018806A350F}" destId="{63ECED2D-2A6E-4900-B323-39039676E579}" srcOrd="1" destOrd="0" presId="urn:microsoft.com/office/officeart/2008/layout/HorizontalMultiLevelHierarchy"/>
    <dgm:cxn modelId="{FDF9419B-BDD2-4FAF-B391-387D2EDE3200}" type="presParOf" srcId="{63ECED2D-2A6E-4900-B323-39039676E579}" destId="{9D7DB1CA-6298-4102-8452-4A83147CCE48}" srcOrd="0" destOrd="0" presId="urn:microsoft.com/office/officeart/2008/layout/HorizontalMultiLevelHierarchy"/>
    <dgm:cxn modelId="{EEF429A0-C7FC-499D-B94C-9FA1B2A2DBC3}" type="presParOf" srcId="{9D7DB1CA-6298-4102-8452-4A83147CCE48}" destId="{E3AFDDDE-8965-470E-85A7-32BD7193C1D3}" srcOrd="0" destOrd="0" presId="urn:microsoft.com/office/officeart/2008/layout/HorizontalMultiLevelHierarchy"/>
    <dgm:cxn modelId="{19E59C7A-BE11-4235-AF09-B3924EFAC6F9}" type="presParOf" srcId="{63ECED2D-2A6E-4900-B323-39039676E579}" destId="{FED32A64-AFCF-4C82-AB84-7E1226F304EE}" srcOrd="1" destOrd="0" presId="urn:microsoft.com/office/officeart/2008/layout/HorizontalMultiLevelHierarchy"/>
    <dgm:cxn modelId="{C5976450-1B99-4BEF-9EEB-1BBA337BE49C}" type="presParOf" srcId="{FED32A64-AFCF-4C82-AB84-7E1226F304EE}" destId="{00CAB9DF-E616-4A70-86F2-213F7BF9D938}" srcOrd="0" destOrd="0" presId="urn:microsoft.com/office/officeart/2008/layout/HorizontalMultiLevelHierarchy"/>
    <dgm:cxn modelId="{8DC6214C-4C11-4ABB-A1B5-B64831A056DC}" type="presParOf" srcId="{FED32A64-AFCF-4C82-AB84-7E1226F304EE}" destId="{DAB86E1D-81E9-4ADE-8408-B79169FF604A}" srcOrd="1" destOrd="0" presId="urn:microsoft.com/office/officeart/2008/layout/HorizontalMultiLevelHierarchy"/>
    <dgm:cxn modelId="{1FB4EE0A-EFC9-473C-846F-0B07EA0292CD}" type="presParOf" srcId="{63ECED2D-2A6E-4900-B323-39039676E579}" destId="{A5815451-4E5A-4D08-ACAA-88E6D4388693}" srcOrd="2" destOrd="0" presId="urn:microsoft.com/office/officeart/2008/layout/HorizontalMultiLevelHierarchy"/>
    <dgm:cxn modelId="{445FBFDB-17B0-4943-826C-EED31473322F}" type="presParOf" srcId="{A5815451-4E5A-4D08-ACAA-88E6D4388693}" destId="{A10838AC-15AF-44EF-99F0-DB339EC67838}" srcOrd="0" destOrd="0" presId="urn:microsoft.com/office/officeart/2008/layout/HorizontalMultiLevelHierarchy"/>
    <dgm:cxn modelId="{EDFC30B2-EF04-43D4-A319-D72D20218394}" type="presParOf" srcId="{63ECED2D-2A6E-4900-B323-39039676E579}" destId="{39B3083D-058E-4BC5-A431-6E02EE8F81AC}" srcOrd="3" destOrd="0" presId="urn:microsoft.com/office/officeart/2008/layout/HorizontalMultiLevelHierarchy"/>
    <dgm:cxn modelId="{00EC3CC1-669F-4476-80D8-F70F379CCF86}" type="presParOf" srcId="{39B3083D-058E-4BC5-A431-6E02EE8F81AC}" destId="{6AF09907-C49A-464D-B9CF-1C44323CD061}" srcOrd="0" destOrd="0" presId="urn:microsoft.com/office/officeart/2008/layout/HorizontalMultiLevelHierarchy"/>
    <dgm:cxn modelId="{D63C8988-CAE6-4BCA-91EB-3997E84D62C2}" type="presParOf" srcId="{39B3083D-058E-4BC5-A431-6E02EE8F81AC}" destId="{8792EBC9-E764-4245-83F8-22C3EA4183CD}" srcOrd="1" destOrd="0" presId="urn:microsoft.com/office/officeart/2008/layout/HorizontalMultiLevelHierarchy"/>
    <dgm:cxn modelId="{11E6242E-9325-4C2D-91A8-FD5F32C59979}" type="presParOf" srcId="{8792EBC9-E764-4245-83F8-22C3EA4183CD}" destId="{0F244006-B332-4A24-A6B5-AFFB2009A61F}" srcOrd="0" destOrd="0" presId="urn:microsoft.com/office/officeart/2008/layout/HorizontalMultiLevelHierarchy"/>
    <dgm:cxn modelId="{89663E5E-991E-4112-9C12-904067514726}" type="presParOf" srcId="{0F244006-B332-4A24-A6B5-AFFB2009A61F}" destId="{64C59350-DACF-47E7-9A41-860519151E9E}" srcOrd="0" destOrd="0" presId="urn:microsoft.com/office/officeart/2008/layout/HorizontalMultiLevelHierarchy"/>
    <dgm:cxn modelId="{55673AE1-6FAF-463A-A58B-3D54A16E8528}" type="presParOf" srcId="{8792EBC9-E764-4245-83F8-22C3EA4183CD}" destId="{D1C373A8-6E2F-4BCC-97F5-99917688B4A9}" srcOrd="1" destOrd="0" presId="urn:microsoft.com/office/officeart/2008/layout/HorizontalMultiLevelHierarchy"/>
    <dgm:cxn modelId="{97BEE124-25B2-4F8D-BEDD-7605AF658980}" type="presParOf" srcId="{D1C373A8-6E2F-4BCC-97F5-99917688B4A9}" destId="{F70E1FCC-4941-4E89-B0CB-DC60914944BF}" srcOrd="0" destOrd="0" presId="urn:microsoft.com/office/officeart/2008/layout/HorizontalMultiLevelHierarchy"/>
    <dgm:cxn modelId="{9DA83BC0-395D-4DBA-8036-1414F2762440}" type="presParOf" srcId="{D1C373A8-6E2F-4BCC-97F5-99917688B4A9}" destId="{05DDA68C-3B71-4FF4-B38A-848A0E64AD0C}" srcOrd="1" destOrd="0" presId="urn:microsoft.com/office/officeart/2008/layout/HorizontalMultiLevelHierarchy"/>
    <dgm:cxn modelId="{A65A5FF7-56D3-4534-9D44-CABFE679D6EF}" type="presParOf" srcId="{8792EBC9-E764-4245-83F8-22C3EA4183CD}" destId="{152F7377-0ADB-405C-8698-E56FD61D2EA6}" srcOrd="2" destOrd="0" presId="urn:microsoft.com/office/officeart/2008/layout/HorizontalMultiLevelHierarchy"/>
    <dgm:cxn modelId="{79909180-ACCD-4CA6-9CA5-8F537AC353EE}" type="presParOf" srcId="{152F7377-0ADB-405C-8698-E56FD61D2EA6}" destId="{79085ABD-44ED-4A3A-ABA4-65B7F8D20597}" srcOrd="0" destOrd="0" presId="urn:microsoft.com/office/officeart/2008/layout/HorizontalMultiLevelHierarchy"/>
    <dgm:cxn modelId="{D4157A0A-8C29-4EAC-89B8-269F8BF58517}" type="presParOf" srcId="{8792EBC9-E764-4245-83F8-22C3EA4183CD}" destId="{280FEFDC-A21D-4E39-81EA-C32B3000A5E2}" srcOrd="3" destOrd="0" presId="urn:microsoft.com/office/officeart/2008/layout/HorizontalMultiLevelHierarchy"/>
    <dgm:cxn modelId="{E6606D87-1E61-4238-B7FC-77BD0EC75130}" type="presParOf" srcId="{280FEFDC-A21D-4E39-81EA-C32B3000A5E2}" destId="{1C9045DB-4A15-497C-967F-A9DBB8EF7102}" srcOrd="0" destOrd="0" presId="urn:microsoft.com/office/officeart/2008/layout/HorizontalMultiLevelHierarchy"/>
    <dgm:cxn modelId="{CECDE6B5-CA86-4412-B70D-B51FB33F5237}" type="presParOf" srcId="{280FEFDC-A21D-4E39-81EA-C32B3000A5E2}" destId="{D6F6F451-0795-4954-8D25-BC4C42AE4E20}" srcOrd="1" destOrd="0" presId="urn:microsoft.com/office/officeart/2008/layout/HorizontalMultiLevelHierarchy"/>
    <dgm:cxn modelId="{54DE638E-082D-4D90-BAA6-ABC79018A318}" type="presParOf" srcId="{8792EBC9-E764-4245-83F8-22C3EA4183CD}" destId="{D84C5B57-266F-4FAF-98DE-EA7EDC799626}" srcOrd="4" destOrd="0" presId="urn:microsoft.com/office/officeart/2008/layout/HorizontalMultiLevelHierarchy"/>
    <dgm:cxn modelId="{83F16F24-C1D1-431D-A2DB-66938B4044D3}" type="presParOf" srcId="{D84C5B57-266F-4FAF-98DE-EA7EDC799626}" destId="{C9DC68F6-335A-43F6-86E9-0D6DD5ABB5AF}" srcOrd="0" destOrd="0" presId="urn:microsoft.com/office/officeart/2008/layout/HorizontalMultiLevelHierarchy"/>
    <dgm:cxn modelId="{8F30DC3E-D525-4B52-AD8B-A0FE2ED724FA}" type="presParOf" srcId="{8792EBC9-E764-4245-83F8-22C3EA4183CD}" destId="{1FB21D12-A595-48B0-91A6-AC77127516D1}" srcOrd="5" destOrd="0" presId="urn:microsoft.com/office/officeart/2008/layout/HorizontalMultiLevelHierarchy"/>
    <dgm:cxn modelId="{CF0A42A0-A382-4BF1-B01B-AECA970CEF6D}" type="presParOf" srcId="{1FB21D12-A595-48B0-91A6-AC77127516D1}" destId="{213F2DF9-6453-4B3F-A8AC-198B814CF0A6}" srcOrd="0" destOrd="0" presId="urn:microsoft.com/office/officeart/2008/layout/HorizontalMultiLevelHierarchy"/>
    <dgm:cxn modelId="{5563FC9E-F479-4063-84CA-395D9607FE8A}" type="presParOf" srcId="{1FB21D12-A595-48B0-91A6-AC77127516D1}" destId="{F83A1171-C596-48B6-BFE4-F11DC64387D1}" srcOrd="1" destOrd="0" presId="urn:microsoft.com/office/officeart/2008/layout/HorizontalMultiLevelHierarchy"/>
    <dgm:cxn modelId="{6175A540-D18E-4118-96AB-3B66FE07ED5C}" type="presParOf" srcId="{63ECED2D-2A6E-4900-B323-39039676E579}" destId="{C8D9D1E0-F52D-4834-A5AC-32AAAD38FD39}" srcOrd="4" destOrd="0" presId="urn:microsoft.com/office/officeart/2008/layout/HorizontalMultiLevelHierarchy"/>
    <dgm:cxn modelId="{C79C5ECC-1D39-45E4-8ABD-3727D672519B}" type="presParOf" srcId="{C8D9D1E0-F52D-4834-A5AC-32AAAD38FD39}" destId="{E019105D-DD6D-447A-B7C9-ECC58BAD4804}" srcOrd="0" destOrd="0" presId="urn:microsoft.com/office/officeart/2008/layout/HorizontalMultiLevelHierarchy"/>
    <dgm:cxn modelId="{19B0B8B8-25AA-4FC2-BB7E-0AD4AC229656}" type="presParOf" srcId="{63ECED2D-2A6E-4900-B323-39039676E579}" destId="{7C5F6F1C-A456-4158-A464-321CA9AA9637}" srcOrd="5" destOrd="0" presId="urn:microsoft.com/office/officeart/2008/layout/HorizontalMultiLevelHierarchy"/>
    <dgm:cxn modelId="{66CD60F1-F3A9-475D-A7DD-75F32956351C}" type="presParOf" srcId="{7C5F6F1C-A456-4158-A464-321CA9AA9637}" destId="{DE70C8C1-51B7-4380-ACC8-DFC00C81864F}" srcOrd="0" destOrd="0" presId="urn:microsoft.com/office/officeart/2008/layout/HorizontalMultiLevelHierarchy"/>
    <dgm:cxn modelId="{0B1A2F85-0EE3-4B7D-A68B-E30BFCF4031E}" type="presParOf" srcId="{7C5F6F1C-A456-4158-A464-321CA9AA9637}" destId="{221F863A-E207-4B15-8196-335478509A6A}" srcOrd="1" destOrd="0" presId="urn:microsoft.com/office/officeart/2008/layout/HorizontalMultiLevelHierarchy"/>
    <dgm:cxn modelId="{BE5F9D46-BB88-476E-8EC2-4BDCB359B0F7}" type="presParOf" srcId="{63ECED2D-2A6E-4900-B323-39039676E579}" destId="{2D42EEF1-180A-470C-9CD4-69F77A4C31BE}" srcOrd="6" destOrd="0" presId="urn:microsoft.com/office/officeart/2008/layout/HorizontalMultiLevelHierarchy"/>
    <dgm:cxn modelId="{B502747C-9ED5-40A4-9F7E-AD78037E7B9E}" type="presParOf" srcId="{2D42EEF1-180A-470C-9CD4-69F77A4C31BE}" destId="{04267265-E620-42DD-BED8-491BF5E2C125}" srcOrd="0" destOrd="0" presId="urn:microsoft.com/office/officeart/2008/layout/HorizontalMultiLevelHierarchy"/>
    <dgm:cxn modelId="{5F2883D6-BCD7-495F-BD8E-90525F43ED99}" type="presParOf" srcId="{63ECED2D-2A6E-4900-B323-39039676E579}" destId="{E891C855-A30F-4147-923E-C5B8D247ACED}" srcOrd="7" destOrd="0" presId="urn:microsoft.com/office/officeart/2008/layout/HorizontalMultiLevelHierarchy"/>
    <dgm:cxn modelId="{59E87CE5-EB93-4C97-84C9-02B22722B573}" type="presParOf" srcId="{E891C855-A30F-4147-923E-C5B8D247ACED}" destId="{44A6401D-64C0-463E-BD1C-0005DDA21EFA}" srcOrd="0" destOrd="0" presId="urn:microsoft.com/office/officeart/2008/layout/HorizontalMultiLevelHierarchy"/>
    <dgm:cxn modelId="{8204486A-63C7-4BCB-84B6-D01432FA63D9}" type="presParOf" srcId="{E891C855-A30F-4147-923E-C5B8D247ACED}" destId="{FDC8DFE1-CC28-48D9-9F1A-536F52BE82B5}" srcOrd="1" destOrd="0" presId="urn:microsoft.com/office/officeart/2008/layout/HorizontalMultiLevelHierarchy"/>
    <dgm:cxn modelId="{70231AB2-23F9-4F8E-8EA1-912204379C46}" type="presParOf" srcId="{63ECED2D-2A6E-4900-B323-39039676E579}" destId="{90C698B2-4FFC-4222-A527-C7EBC3B4AB4B}" srcOrd="8" destOrd="0" presId="urn:microsoft.com/office/officeart/2008/layout/HorizontalMultiLevelHierarchy"/>
    <dgm:cxn modelId="{F6A53192-688F-412D-A10F-F103005563C1}" type="presParOf" srcId="{90C698B2-4FFC-4222-A527-C7EBC3B4AB4B}" destId="{E236F962-CC8E-4DCF-BBC7-3AEEF1AEBFCD}" srcOrd="0" destOrd="0" presId="urn:microsoft.com/office/officeart/2008/layout/HorizontalMultiLevelHierarchy"/>
    <dgm:cxn modelId="{74B06141-8992-4D24-AE23-20069DBFBAD8}" type="presParOf" srcId="{63ECED2D-2A6E-4900-B323-39039676E579}" destId="{34532DCC-5C58-439A-9004-0B68D6E5C2FD}" srcOrd="9" destOrd="0" presId="urn:microsoft.com/office/officeart/2008/layout/HorizontalMultiLevelHierarchy"/>
    <dgm:cxn modelId="{ED1C7E7A-E4CE-477E-A633-C26078006316}" type="presParOf" srcId="{34532DCC-5C58-439A-9004-0B68D6E5C2FD}" destId="{316AE002-D2D5-43BE-9778-6628AFF55335}" srcOrd="0" destOrd="0" presId="urn:microsoft.com/office/officeart/2008/layout/HorizontalMultiLevelHierarchy"/>
    <dgm:cxn modelId="{D850C40A-4FD8-49CA-84C3-31DD029B494D}" type="presParOf" srcId="{34532DCC-5C58-439A-9004-0B68D6E5C2FD}" destId="{8C09A9A3-D9D8-4622-BF5E-DF937B6B5FEE}" srcOrd="1" destOrd="0" presId="urn:microsoft.com/office/officeart/2008/layout/HorizontalMultiLevelHierarchy"/>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225462AB-3EC1-D448-A97D-F243F8F74320}" type="doc">
      <dgm:prSet loTypeId="urn:microsoft.com/office/officeart/2005/8/layout/hList6" loCatId="" qsTypeId="urn:microsoft.com/office/officeart/2005/8/quickstyle/simple1" qsCatId="simple" csTypeId="urn:microsoft.com/office/officeart/2005/8/colors/accent1_2" csCatId="accent1" phldr="1"/>
      <dgm:spPr/>
      <dgm:t>
        <a:bodyPr/>
        <a:lstStyle/>
        <a:p>
          <a:endParaRPr lang="en-US"/>
        </a:p>
      </dgm:t>
    </dgm:pt>
    <dgm:pt modelId="{8A70E609-8CA3-F748-B3A4-D9C0CEF9148C}">
      <dgm:prSet phldrT="[Text]" custT="1"/>
      <dgm:spPr>
        <a:solidFill>
          <a:schemeClr val="accent5">
            <a:lumMod val="60000"/>
            <a:lumOff val="40000"/>
          </a:schemeClr>
        </a:solidFill>
      </dgm:spPr>
      <dgm:t>
        <a:bodyPr anchor="t"/>
        <a:lstStyle/>
        <a:p>
          <a:pPr>
            <a:lnSpc>
              <a:spcPct val="90000"/>
            </a:lnSpc>
            <a:spcAft>
              <a:spcPct val="35000"/>
            </a:spcAft>
          </a:pPr>
          <a:endParaRPr lang="en-US" sz="2000" dirty="0"/>
        </a:p>
        <a:p>
          <a:pPr>
            <a:lnSpc>
              <a:spcPct val="90000"/>
            </a:lnSpc>
            <a:spcAft>
              <a:spcPct val="35000"/>
            </a:spcAft>
          </a:pPr>
          <a:endParaRPr lang="en-US" sz="2000" dirty="0"/>
        </a:p>
        <a:p>
          <a:pPr>
            <a:lnSpc>
              <a:spcPct val="90000"/>
            </a:lnSpc>
            <a:spcAft>
              <a:spcPct val="35000"/>
            </a:spcAft>
          </a:pPr>
          <a:endParaRPr lang="en-US" sz="2000" dirty="0"/>
        </a:p>
      </dgm:t>
    </dgm:pt>
    <dgm:pt modelId="{750691BC-C687-E946-A121-60BB20ADD52B}" type="parTrans" cxnId="{72B0BEC5-6B9F-8143-9275-E0296DD39305}">
      <dgm:prSet/>
      <dgm:spPr/>
      <dgm:t>
        <a:bodyPr/>
        <a:lstStyle/>
        <a:p>
          <a:endParaRPr lang="en-US"/>
        </a:p>
      </dgm:t>
    </dgm:pt>
    <dgm:pt modelId="{1E59C359-A925-144E-956F-0B2827A7CF92}" type="sibTrans" cxnId="{72B0BEC5-6B9F-8143-9275-E0296DD39305}">
      <dgm:prSet/>
      <dgm:spPr/>
      <dgm:t>
        <a:bodyPr/>
        <a:lstStyle/>
        <a:p>
          <a:endParaRPr lang="en-US"/>
        </a:p>
      </dgm:t>
    </dgm:pt>
    <dgm:pt modelId="{B5FAA6D8-C0E1-F848-9B64-2ED2C010082F}">
      <dgm:prSet phldrT="[Text]" custT="1"/>
      <dgm:spPr>
        <a:solidFill>
          <a:schemeClr val="accent4">
            <a:lumMod val="60000"/>
            <a:lumOff val="40000"/>
          </a:schemeClr>
        </a:solidFill>
        <a:ln>
          <a:solidFill>
            <a:schemeClr val="accent4">
              <a:lumMod val="60000"/>
              <a:lumOff val="40000"/>
              <a:alpha val="0"/>
            </a:schemeClr>
          </a:solidFill>
        </a:ln>
      </dgm:spPr>
      <dgm:t>
        <a:bodyPr/>
        <a:lstStyle/>
        <a:p>
          <a:pPr marL="0" algn="l">
            <a:lnSpc>
              <a:spcPct val="100000"/>
            </a:lnSpc>
            <a:spcAft>
              <a:spcPts val="600"/>
            </a:spcAft>
            <a:buNone/>
          </a:pPr>
          <a:endParaRPr lang="en-US" sz="1800" b="0" dirty="0"/>
        </a:p>
      </dgm:t>
    </dgm:pt>
    <dgm:pt modelId="{52241693-4F37-2345-960F-75B1306D6D93}" type="parTrans" cxnId="{5BD1179E-535A-D742-A10C-F2603D8E5303}">
      <dgm:prSet/>
      <dgm:spPr/>
      <dgm:t>
        <a:bodyPr/>
        <a:lstStyle/>
        <a:p>
          <a:endParaRPr lang="en-US"/>
        </a:p>
      </dgm:t>
    </dgm:pt>
    <dgm:pt modelId="{1DD193EA-222E-6D4D-8F52-D70ABB3A0884}" type="sibTrans" cxnId="{5BD1179E-535A-D742-A10C-F2603D8E5303}">
      <dgm:prSet/>
      <dgm:spPr/>
      <dgm:t>
        <a:bodyPr/>
        <a:lstStyle/>
        <a:p>
          <a:endParaRPr lang="en-US"/>
        </a:p>
      </dgm:t>
    </dgm:pt>
    <dgm:pt modelId="{C2F9BE75-0840-674C-A378-CAAF73497B8D}">
      <dgm:prSet phldrT="[Text]" custT="1"/>
      <dgm:spPr>
        <a:solidFill>
          <a:schemeClr val="accent6">
            <a:lumMod val="40000"/>
            <a:lumOff val="60000"/>
          </a:schemeClr>
        </a:solidFill>
        <a:ln>
          <a:solidFill>
            <a:schemeClr val="accent4">
              <a:lumMod val="60000"/>
              <a:lumOff val="40000"/>
            </a:schemeClr>
          </a:solidFill>
        </a:ln>
      </dgm:spPr>
      <dgm:t>
        <a:bodyPr/>
        <a:lstStyle/>
        <a:p>
          <a:pPr algn="l">
            <a:lnSpc>
              <a:spcPct val="90000"/>
            </a:lnSpc>
            <a:spcAft>
              <a:spcPct val="35000"/>
            </a:spcAft>
          </a:pPr>
          <a:endParaRPr lang="en-US" sz="2000" dirty="0"/>
        </a:p>
      </dgm:t>
    </dgm:pt>
    <dgm:pt modelId="{C019CAAB-D7C6-3D49-A70E-DDA92860E26D}" type="parTrans" cxnId="{EA1B137D-54BC-D742-8EB1-4F91BD0A3A68}">
      <dgm:prSet/>
      <dgm:spPr/>
      <dgm:t>
        <a:bodyPr/>
        <a:lstStyle/>
        <a:p>
          <a:endParaRPr lang="en-US"/>
        </a:p>
      </dgm:t>
    </dgm:pt>
    <dgm:pt modelId="{0629D6A0-F9E4-C74F-90F1-E5ED2CCDE5FC}" type="sibTrans" cxnId="{EA1B137D-54BC-D742-8EB1-4F91BD0A3A68}">
      <dgm:prSet/>
      <dgm:spPr/>
      <dgm:t>
        <a:bodyPr/>
        <a:lstStyle/>
        <a:p>
          <a:endParaRPr lang="en-US"/>
        </a:p>
      </dgm:t>
    </dgm:pt>
    <dgm:pt modelId="{80E340D7-10F6-DF45-9D2B-9D9321611DCC}">
      <dgm:prSet/>
      <dgm:spPr>
        <a:solidFill>
          <a:schemeClr val="accent5">
            <a:lumMod val="60000"/>
            <a:lumOff val="40000"/>
          </a:schemeClr>
        </a:solidFill>
      </dgm:spPr>
      <dgm:t>
        <a:bodyPr anchor="t"/>
        <a:lstStyle/>
        <a:p>
          <a:pPr>
            <a:lnSpc>
              <a:spcPct val="90000"/>
            </a:lnSpc>
            <a:spcAft>
              <a:spcPct val="15000"/>
            </a:spcAft>
          </a:pPr>
          <a:endParaRPr lang="en-US" sz="1400" dirty="0"/>
        </a:p>
      </dgm:t>
    </dgm:pt>
    <dgm:pt modelId="{916A5F01-8DD1-9F48-8F97-00CB93F168D8}" type="sibTrans" cxnId="{0928269A-5B2F-394F-A457-82651130A37E}">
      <dgm:prSet/>
      <dgm:spPr/>
      <dgm:t>
        <a:bodyPr/>
        <a:lstStyle/>
        <a:p>
          <a:endParaRPr lang="en-US"/>
        </a:p>
      </dgm:t>
    </dgm:pt>
    <dgm:pt modelId="{F39DA646-B557-3B42-8641-4EBE05FD083B}" type="parTrans" cxnId="{0928269A-5B2F-394F-A457-82651130A37E}">
      <dgm:prSet/>
      <dgm:spPr/>
      <dgm:t>
        <a:bodyPr/>
        <a:lstStyle/>
        <a:p>
          <a:endParaRPr lang="en-US"/>
        </a:p>
      </dgm:t>
    </dgm:pt>
    <dgm:pt modelId="{19642C9F-A882-1C40-AB28-DD9203EADAAE}">
      <dgm:prSet phldrT="[Text]"/>
      <dgm:spPr>
        <a:solidFill>
          <a:schemeClr val="accent4">
            <a:lumMod val="60000"/>
            <a:lumOff val="40000"/>
          </a:schemeClr>
        </a:solidFill>
        <a:ln>
          <a:solidFill>
            <a:schemeClr val="accent4">
              <a:lumMod val="60000"/>
              <a:lumOff val="40000"/>
              <a:alpha val="0"/>
            </a:schemeClr>
          </a:solidFill>
        </a:ln>
      </dgm:spPr>
      <dgm:t>
        <a:bodyPr/>
        <a:lstStyle/>
        <a:p>
          <a:pPr marL="171450" indent="0" algn="l">
            <a:lnSpc>
              <a:spcPct val="90000"/>
            </a:lnSpc>
            <a:spcAft>
              <a:spcPct val="15000"/>
            </a:spcAft>
            <a:buFontTx/>
            <a:buNone/>
          </a:pPr>
          <a:endParaRPr lang="en-US" sz="1900" b="1" i="1" dirty="0"/>
        </a:p>
      </dgm:t>
    </dgm:pt>
    <dgm:pt modelId="{EFB15E66-A579-F247-A0CD-A82005E6C779}" type="sibTrans" cxnId="{88E7F7CA-B770-2946-AF5B-270F2F0C095F}">
      <dgm:prSet/>
      <dgm:spPr/>
      <dgm:t>
        <a:bodyPr/>
        <a:lstStyle/>
        <a:p>
          <a:endParaRPr lang="en-US"/>
        </a:p>
      </dgm:t>
    </dgm:pt>
    <dgm:pt modelId="{3B84399E-179B-1C4C-B4D8-B6A8742A125D}" type="parTrans" cxnId="{88E7F7CA-B770-2946-AF5B-270F2F0C095F}">
      <dgm:prSet/>
      <dgm:spPr/>
      <dgm:t>
        <a:bodyPr/>
        <a:lstStyle/>
        <a:p>
          <a:endParaRPr lang="en-US"/>
        </a:p>
      </dgm:t>
    </dgm:pt>
    <dgm:pt modelId="{64599625-56D7-C54B-9C16-5F51C24B132F}" type="pres">
      <dgm:prSet presAssocID="{225462AB-3EC1-D448-A97D-F243F8F74320}" presName="Name0" presStyleCnt="0">
        <dgm:presLayoutVars>
          <dgm:dir/>
          <dgm:resizeHandles val="exact"/>
        </dgm:presLayoutVars>
      </dgm:prSet>
      <dgm:spPr/>
    </dgm:pt>
    <dgm:pt modelId="{0AB3F859-BB56-494D-9045-B3A1C8CD65E0}" type="pres">
      <dgm:prSet presAssocID="{8A70E609-8CA3-F748-B3A4-D9C0CEF9148C}" presName="node" presStyleLbl="node1" presStyleIdx="0" presStyleCnt="3" custScaleX="41708" custLinFactNeighborX="60462">
        <dgm:presLayoutVars>
          <dgm:bulletEnabled val="1"/>
        </dgm:presLayoutVars>
      </dgm:prSet>
      <dgm:spPr/>
    </dgm:pt>
    <dgm:pt modelId="{DA2099F9-0107-3343-BEF9-06AB288C84EF}" type="pres">
      <dgm:prSet presAssocID="{1E59C359-A925-144E-956F-0B2827A7CF92}" presName="sibTrans" presStyleCnt="0"/>
      <dgm:spPr/>
    </dgm:pt>
    <dgm:pt modelId="{EB4115DE-DD08-AF43-A8B7-0AFEC2E06465}" type="pres">
      <dgm:prSet presAssocID="{B5FAA6D8-C0E1-F848-9B64-2ED2C010082F}" presName="node" presStyleLbl="node1" presStyleIdx="1" presStyleCnt="3" custScaleX="41492" custLinFactNeighborX="12202">
        <dgm:presLayoutVars>
          <dgm:bulletEnabled val="1"/>
        </dgm:presLayoutVars>
      </dgm:prSet>
      <dgm:spPr/>
    </dgm:pt>
    <dgm:pt modelId="{4F0329A0-C4FD-8441-B4F6-6228A0D654C1}" type="pres">
      <dgm:prSet presAssocID="{1DD193EA-222E-6D4D-8F52-D70ABB3A0884}" presName="sibTrans" presStyleCnt="0"/>
      <dgm:spPr/>
    </dgm:pt>
    <dgm:pt modelId="{B4AF6F56-3BAA-4847-8032-504DDFDA152E}" type="pres">
      <dgm:prSet presAssocID="{C2F9BE75-0840-674C-A378-CAAF73497B8D}" presName="node" presStyleLbl="node1" presStyleIdx="2" presStyleCnt="3" custScaleX="41007" custLinFactNeighborX="-10429">
        <dgm:presLayoutVars>
          <dgm:bulletEnabled val="1"/>
        </dgm:presLayoutVars>
      </dgm:prSet>
      <dgm:spPr/>
    </dgm:pt>
  </dgm:ptLst>
  <dgm:cxnLst>
    <dgm:cxn modelId="{D8D9DC5C-37D0-FD4B-9E4F-161B133E5463}" type="presOf" srcId="{B5FAA6D8-C0E1-F848-9B64-2ED2C010082F}" destId="{EB4115DE-DD08-AF43-A8B7-0AFEC2E06465}" srcOrd="0" destOrd="0" presId="urn:microsoft.com/office/officeart/2005/8/layout/hList6"/>
    <dgm:cxn modelId="{EA1B137D-54BC-D742-8EB1-4F91BD0A3A68}" srcId="{225462AB-3EC1-D448-A97D-F243F8F74320}" destId="{C2F9BE75-0840-674C-A378-CAAF73497B8D}" srcOrd="2" destOrd="0" parTransId="{C019CAAB-D7C6-3D49-A70E-DDA92860E26D}" sibTransId="{0629D6A0-F9E4-C74F-90F1-E5ED2CCDE5FC}"/>
    <dgm:cxn modelId="{0928269A-5B2F-394F-A457-82651130A37E}" srcId="{8A70E609-8CA3-F748-B3A4-D9C0CEF9148C}" destId="{80E340D7-10F6-DF45-9D2B-9D9321611DCC}" srcOrd="0" destOrd="0" parTransId="{F39DA646-B557-3B42-8641-4EBE05FD083B}" sibTransId="{916A5F01-8DD1-9F48-8F97-00CB93F168D8}"/>
    <dgm:cxn modelId="{5BD1179E-535A-D742-A10C-F2603D8E5303}" srcId="{225462AB-3EC1-D448-A97D-F243F8F74320}" destId="{B5FAA6D8-C0E1-F848-9B64-2ED2C010082F}" srcOrd="1" destOrd="0" parTransId="{52241693-4F37-2345-960F-75B1306D6D93}" sibTransId="{1DD193EA-222E-6D4D-8F52-D70ABB3A0884}"/>
    <dgm:cxn modelId="{F054E2AD-0D95-9047-93A1-BA115448C74A}" type="presOf" srcId="{80E340D7-10F6-DF45-9D2B-9D9321611DCC}" destId="{0AB3F859-BB56-494D-9045-B3A1C8CD65E0}" srcOrd="0" destOrd="1" presId="urn:microsoft.com/office/officeart/2005/8/layout/hList6"/>
    <dgm:cxn modelId="{FE86A6B9-A259-464B-BA26-38CA97CE4C1D}" type="presOf" srcId="{8A70E609-8CA3-F748-B3A4-D9C0CEF9148C}" destId="{0AB3F859-BB56-494D-9045-B3A1C8CD65E0}" srcOrd="0" destOrd="0" presId="urn:microsoft.com/office/officeart/2005/8/layout/hList6"/>
    <dgm:cxn modelId="{E751AFC2-CEEB-6243-9583-3F7A176845AF}" type="presOf" srcId="{C2F9BE75-0840-674C-A378-CAAF73497B8D}" destId="{B4AF6F56-3BAA-4847-8032-504DDFDA152E}" srcOrd="0" destOrd="0" presId="urn:microsoft.com/office/officeart/2005/8/layout/hList6"/>
    <dgm:cxn modelId="{72B0BEC5-6B9F-8143-9275-E0296DD39305}" srcId="{225462AB-3EC1-D448-A97D-F243F8F74320}" destId="{8A70E609-8CA3-F748-B3A4-D9C0CEF9148C}" srcOrd="0" destOrd="0" parTransId="{750691BC-C687-E946-A121-60BB20ADD52B}" sibTransId="{1E59C359-A925-144E-956F-0B2827A7CF92}"/>
    <dgm:cxn modelId="{680004C8-25B8-4F45-B4F0-028B1F0351D1}" type="presOf" srcId="{19642C9F-A882-1C40-AB28-DD9203EADAAE}" destId="{EB4115DE-DD08-AF43-A8B7-0AFEC2E06465}" srcOrd="0" destOrd="1" presId="urn:microsoft.com/office/officeart/2005/8/layout/hList6"/>
    <dgm:cxn modelId="{88E7F7CA-B770-2946-AF5B-270F2F0C095F}" srcId="{B5FAA6D8-C0E1-F848-9B64-2ED2C010082F}" destId="{19642C9F-A882-1C40-AB28-DD9203EADAAE}" srcOrd="0" destOrd="0" parTransId="{3B84399E-179B-1C4C-B4D8-B6A8742A125D}" sibTransId="{EFB15E66-A579-F247-A0CD-A82005E6C779}"/>
    <dgm:cxn modelId="{EABAEED6-185E-0448-AD08-E0A5DFF1986A}" type="presOf" srcId="{225462AB-3EC1-D448-A97D-F243F8F74320}" destId="{64599625-56D7-C54B-9C16-5F51C24B132F}" srcOrd="0" destOrd="0" presId="urn:microsoft.com/office/officeart/2005/8/layout/hList6"/>
    <dgm:cxn modelId="{19136A67-D535-FE4F-BFD5-794B2545ED4A}" type="presParOf" srcId="{64599625-56D7-C54B-9C16-5F51C24B132F}" destId="{0AB3F859-BB56-494D-9045-B3A1C8CD65E0}" srcOrd="0" destOrd="0" presId="urn:microsoft.com/office/officeart/2005/8/layout/hList6"/>
    <dgm:cxn modelId="{3BEECD7D-34E5-A946-88F9-AE1BD3E29677}" type="presParOf" srcId="{64599625-56D7-C54B-9C16-5F51C24B132F}" destId="{DA2099F9-0107-3343-BEF9-06AB288C84EF}" srcOrd="1" destOrd="0" presId="urn:microsoft.com/office/officeart/2005/8/layout/hList6"/>
    <dgm:cxn modelId="{7BD1C0B0-7116-AB45-98FE-DE0D7D80CF57}" type="presParOf" srcId="{64599625-56D7-C54B-9C16-5F51C24B132F}" destId="{EB4115DE-DD08-AF43-A8B7-0AFEC2E06465}" srcOrd="2" destOrd="0" presId="urn:microsoft.com/office/officeart/2005/8/layout/hList6"/>
    <dgm:cxn modelId="{BCC704A4-B8B8-3E45-8B8C-EBA00448666F}" type="presParOf" srcId="{64599625-56D7-C54B-9C16-5F51C24B132F}" destId="{4F0329A0-C4FD-8441-B4F6-6228A0D654C1}" srcOrd="3" destOrd="0" presId="urn:microsoft.com/office/officeart/2005/8/layout/hList6"/>
    <dgm:cxn modelId="{93B63835-8C70-FD4B-AD49-1DB8153E0AD4}" type="presParOf" srcId="{64599625-56D7-C54B-9C16-5F51C24B132F}" destId="{B4AF6F56-3BAA-4847-8032-504DDFDA152E}" srcOrd="4" destOrd="0" presId="urn:microsoft.com/office/officeart/2005/8/layout/hList6"/>
  </dgm:cxnLst>
  <dgm:bg>
    <a:solidFill>
      <a:schemeClr val="bg1"/>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DF27A3F-A1BE-45E5-A00A-EA846A6831DF}" type="doc">
      <dgm:prSet loTypeId="urn:microsoft.com/office/officeart/2008/layout/HorizontalMultiLevelHierarchy" loCatId="hierarchy" qsTypeId="urn:microsoft.com/office/officeart/2005/8/quickstyle/simple1" qsCatId="simple" csTypeId="urn:microsoft.com/office/officeart/2005/8/colors/accent1_2" csCatId="accent1" phldr="1"/>
      <dgm:spPr/>
      <dgm:t>
        <a:bodyPr/>
        <a:lstStyle/>
        <a:p>
          <a:endParaRPr lang="en-US"/>
        </a:p>
      </dgm:t>
    </dgm:pt>
    <dgm:pt modelId="{217A5E90-D4BE-4AC0-9222-CE8C02059076}">
      <dgm:prSet phldrT="[Text]"/>
      <dgm:spPr>
        <a:solidFill>
          <a:srgbClr val="A8E2EE"/>
        </a:solidFill>
        <a:ln>
          <a:solidFill>
            <a:srgbClr val="7030A0"/>
          </a:solidFill>
        </a:ln>
      </dgm:spPr>
      <dgm:t>
        <a:bodyPr/>
        <a:lstStyle/>
        <a:p>
          <a:r>
            <a:rPr lang="en-US" b="1" dirty="0" err="1">
              <a:solidFill>
                <a:schemeClr val="tx1">
                  <a:lumMod val="85000"/>
                  <a:lumOff val="15000"/>
                </a:schemeClr>
              </a:solidFill>
            </a:rPr>
            <a:t>pSITE</a:t>
          </a:r>
          <a:r>
            <a:rPr lang="en-US" dirty="0">
              <a:solidFill>
                <a:schemeClr val="tx1">
                  <a:lumMod val="85000"/>
                  <a:lumOff val="15000"/>
                </a:schemeClr>
              </a:solidFill>
            </a:rPr>
            <a:t> responsibilities include but are not limited to: </a:t>
          </a:r>
        </a:p>
      </dgm:t>
    </dgm:pt>
    <dgm:pt modelId="{BC8F04CC-AAC8-4A1A-AAB5-7BA49B218C41}" type="parTrans" cxnId="{A72D6507-FBF9-496C-B7FC-0310E999E7EA}">
      <dgm:prSet/>
      <dgm:spPr/>
      <dgm:t>
        <a:bodyPr/>
        <a:lstStyle/>
        <a:p>
          <a:endParaRPr lang="en-US"/>
        </a:p>
      </dgm:t>
    </dgm:pt>
    <dgm:pt modelId="{F64FBEFB-DF37-484A-BFE3-27FB02C6E191}" type="sibTrans" cxnId="{A72D6507-FBF9-496C-B7FC-0310E999E7EA}">
      <dgm:prSet/>
      <dgm:spPr/>
      <dgm:t>
        <a:bodyPr/>
        <a:lstStyle/>
        <a:p>
          <a:endParaRPr lang="en-US"/>
        </a:p>
      </dgm:t>
    </dgm:pt>
    <dgm:pt modelId="{2FA521B0-7292-4C99-879B-D17B4A2CF4F8}">
      <dgm:prSet phldrT="[Text]" custT="1"/>
      <dgm:spPr>
        <a:solidFill>
          <a:srgbClr val="A8E2EE"/>
        </a:solidFill>
        <a:ln>
          <a:solidFill>
            <a:srgbClr val="7030A0"/>
          </a:solidFill>
        </a:ln>
      </dgm:spPr>
      <dgm:t>
        <a:bodyPr/>
        <a:lstStyle/>
        <a:p>
          <a:pPr>
            <a:lnSpc>
              <a:spcPct val="100000"/>
            </a:lnSpc>
            <a:spcAft>
              <a:spcPts val="0"/>
            </a:spcAft>
          </a:pPr>
          <a:r>
            <a:rPr lang="en-US" sz="2100" b="1" dirty="0">
              <a:solidFill>
                <a:schemeClr val="tx1">
                  <a:lumMod val="85000"/>
                  <a:lumOff val="15000"/>
                </a:schemeClr>
              </a:solidFill>
            </a:rPr>
            <a:t>Providing Local Context</a:t>
          </a:r>
        </a:p>
        <a:p>
          <a:pPr>
            <a:lnSpc>
              <a:spcPct val="100000"/>
            </a:lnSpc>
            <a:spcAft>
              <a:spcPts val="0"/>
            </a:spcAft>
          </a:pPr>
          <a:r>
            <a:rPr lang="en-US" sz="2100" dirty="0">
              <a:solidFill>
                <a:schemeClr val="tx1">
                  <a:lumMod val="85000"/>
                  <a:lumOff val="15000"/>
                </a:schemeClr>
              </a:solidFill>
            </a:rPr>
            <a:t>State/ local laws and regulations, institutional requirements, local factors</a:t>
          </a:r>
        </a:p>
      </dgm:t>
    </dgm:pt>
    <dgm:pt modelId="{B10778DB-9E7A-4677-8A61-889B0FF82EF8}" type="parTrans" cxnId="{2EB23673-494F-47AB-BFEB-C1E71B377FE6}">
      <dgm:prSet/>
      <dgm:spPr>
        <a:solidFill>
          <a:srgbClr val="7030A0"/>
        </a:solidFill>
      </dgm:spPr>
      <dgm:t>
        <a:bodyPr/>
        <a:lstStyle/>
        <a:p>
          <a:endParaRPr lang="en-US"/>
        </a:p>
      </dgm:t>
    </dgm:pt>
    <dgm:pt modelId="{2981BE7B-89D6-4EFC-8BEF-8C8A4C500CC1}" type="sibTrans" cxnId="{2EB23673-494F-47AB-BFEB-C1E71B377FE6}">
      <dgm:prSet/>
      <dgm:spPr/>
      <dgm:t>
        <a:bodyPr/>
        <a:lstStyle/>
        <a:p>
          <a:endParaRPr lang="en-US"/>
        </a:p>
      </dgm:t>
    </dgm:pt>
    <dgm:pt modelId="{38D6FD64-D9BA-4655-9B40-7C6818FAD7C0}">
      <dgm:prSet/>
      <dgm:spPr>
        <a:solidFill>
          <a:srgbClr val="A8E2EE"/>
        </a:solidFill>
        <a:ln>
          <a:solidFill>
            <a:srgbClr val="7030A0"/>
          </a:solidFill>
        </a:ln>
      </dgm:spPr>
      <dgm:t>
        <a:bodyPr/>
        <a:lstStyle/>
        <a:p>
          <a:r>
            <a:rPr lang="en-US" b="1" dirty="0">
              <a:solidFill>
                <a:schemeClr val="tx1">
                  <a:lumMod val="85000"/>
                  <a:lumOff val="15000"/>
                </a:schemeClr>
              </a:solidFill>
            </a:rPr>
            <a:t>Providing Documentation/ Assurances</a:t>
          </a:r>
        </a:p>
        <a:p>
          <a:r>
            <a:rPr lang="en-US" dirty="0" err="1">
              <a:solidFill>
                <a:schemeClr val="tx1">
                  <a:lumMod val="85000"/>
                  <a:lumOff val="15000"/>
                </a:schemeClr>
              </a:solidFill>
            </a:rPr>
            <a:t>pSITE</a:t>
          </a:r>
          <a:r>
            <a:rPr lang="en-US" dirty="0">
              <a:solidFill>
                <a:schemeClr val="tx1">
                  <a:lumMod val="85000"/>
                  <a:lumOff val="15000"/>
                </a:schemeClr>
              </a:solidFill>
            </a:rPr>
            <a:t> study team appropriate qualifications &amp; training, local HRPP confirms local context accurate</a:t>
          </a:r>
        </a:p>
      </dgm:t>
    </dgm:pt>
    <dgm:pt modelId="{B1463A63-7063-4C9E-8C58-4036A6204F9C}" type="parTrans" cxnId="{6BCAA6EF-6132-49BE-9822-13906CCBA13E}">
      <dgm:prSet/>
      <dgm:spPr/>
      <dgm:t>
        <a:bodyPr/>
        <a:lstStyle/>
        <a:p>
          <a:endParaRPr lang="en-US"/>
        </a:p>
      </dgm:t>
    </dgm:pt>
    <dgm:pt modelId="{4CEC63FC-2E8A-420A-82C0-0D85FA3B841A}" type="sibTrans" cxnId="{6BCAA6EF-6132-49BE-9822-13906CCBA13E}">
      <dgm:prSet/>
      <dgm:spPr/>
      <dgm:t>
        <a:bodyPr/>
        <a:lstStyle/>
        <a:p>
          <a:endParaRPr lang="en-US"/>
        </a:p>
      </dgm:t>
    </dgm:pt>
    <dgm:pt modelId="{56E2D077-C8F7-461C-B747-0C801E0B9410}">
      <dgm:prSet custT="1"/>
      <dgm:spPr>
        <a:solidFill>
          <a:srgbClr val="A8E2EE"/>
        </a:solidFill>
        <a:ln>
          <a:solidFill>
            <a:srgbClr val="7030A0"/>
          </a:solidFill>
        </a:ln>
      </dgm:spPr>
      <dgm:t>
        <a:bodyPr/>
        <a:lstStyle/>
        <a:p>
          <a:r>
            <a:rPr lang="en-US" sz="2100" dirty="0">
              <a:solidFill>
                <a:schemeClr val="tx1">
                  <a:lumMod val="85000"/>
                  <a:lumOff val="15000"/>
                </a:schemeClr>
              </a:solidFill>
            </a:rPr>
            <a:t>Notifying Reviewing IRB of reportable events according to NIH IRB policies </a:t>
          </a:r>
        </a:p>
      </dgm:t>
    </dgm:pt>
    <dgm:pt modelId="{2ACCBE80-5414-4FC9-83E2-46503AE4678B}" type="parTrans" cxnId="{8867A4D4-D687-4559-B319-703E4EA844C0}">
      <dgm:prSet/>
      <dgm:spPr/>
      <dgm:t>
        <a:bodyPr/>
        <a:lstStyle/>
        <a:p>
          <a:endParaRPr lang="en-US"/>
        </a:p>
      </dgm:t>
    </dgm:pt>
    <dgm:pt modelId="{86692B3C-0163-4EC7-A729-4DC682C07E74}" type="sibTrans" cxnId="{8867A4D4-D687-4559-B319-703E4EA844C0}">
      <dgm:prSet/>
      <dgm:spPr/>
      <dgm:t>
        <a:bodyPr/>
        <a:lstStyle/>
        <a:p>
          <a:endParaRPr lang="en-US"/>
        </a:p>
      </dgm:t>
    </dgm:pt>
    <dgm:pt modelId="{5E7528CD-344E-43EE-A9D0-731282CF2835}">
      <dgm:prSet custT="1"/>
      <dgm:spPr>
        <a:solidFill>
          <a:srgbClr val="A8E2EE"/>
        </a:solidFill>
        <a:ln>
          <a:solidFill>
            <a:srgbClr val="7030A0"/>
          </a:solidFill>
        </a:ln>
      </dgm:spPr>
      <dgm:t>
        <a:bodyPr/>
        <a:lstStyle/>
        <a:p>
          <a:r>
            <a:rPr lang="en-US" sz="2100" dirty="0">
              <a:solidFill>
                <a:schemeClr val="tx1">
                  <a:lumMod val="85000"/>
                  <a:lumOff val="15000"/>
                </a:schemeClr>
              </a:solidFill>
            </a:rPr>
            <a:t>Providing </a:t>
          </a:r>
          <a:r>
            <a:rPr lang="en-US" sz="2100" dirty="0" err="1">
              <a:solidFill>
                <a:schemeClr val="tx1">
                  <a:lumMod val="85000"/>
                  <a:lumOff val="15000"/>
                </a:schemeClr>
              </a:solidFill>
            </a:rPr>
            <a:t>pSITE</a:t>
          </a:r>
          <a:r>
            <a:rPr lang="en-US" sz="2100" dirty="0">
              <a:solidFill>
                <a:schemeClr val="tx1">
                  <a:lumMod val="85000"/>
                  <a:lumOff val="15000"/>
                </a:schemeClr>
              </a:solidFill>
            </a:rPr>
            <a:t>-specific protocol and consent documents, recruitment materials etc. </a:t>
          </a:r>
        </a:p>
      </dgm:t>
    </dgm:pt>
    <dgm:pt modelId="{6BD6B8F2-FEC4-406A-8AF3-324F64B1D1AC}" type="parTrans" cxnId="{E343A33F-FCCA-4E21-9380-039601125933}">
      <dgm:prSet/>
      <dgm:spPr/>
      <dgm:t>
        <a:bodyPr/>
        <a:lstStyle/>
        <a:p>
          <a:endParaRPr lang="en-US"/>
        </a:p>
      </dgm:t>
    </dgm:pt>
    <dgm:pt modelId="{27B2032D-5D1F-4732-AB01-06AA7F1DE756}" type="sibTrans" cxnId="{E343A33F-FCCA-4E21-9380-039601125933}">
      <dgm:prSet/>
      <dgm:spPr/>
      <dgm:t>
        <a:bodyPr/>
        <a:lstStyle/>
        <a:p>
          <a:endParaRPr lang="en-US"/>
        </a:p>
      </dgm:t>
    </dgm:pt>
    <dgm:pt modelId="{42C98279-4E11-4DD7-843E-F1371CCE468D}">
      <dgm:prSet/>
      <dgm:spPr>
        <a:solidFill>
          <a:srgbClr val="A8E2EE"/>
        </a:solidFill>
        <a:ln>
          <a:solidFill>
            <a:srgbClr val="7030A0"/>
          </a:solidFill>
        </a:ln>
      </dgm:spPr>
      <dgm:t>
        <a:bodyPr/>
        <a:lstStyle/>
        <a:p>
          <a:r>
            <a:rPr lang="en-US" dirty="0">
              <a:solidFill>
                <a:schemeClr val="tx1">
                  <a:lumMod val="85000"/>
                  <a:lumOff val="15000"/>
                </a:schemeClr>
              </a:solidFill>
            </a:rPr>
            <a:t>Provides Conflicts of Interest management plan summary, if applicable</a:t>
          </a:r>
        </a:p>
      </dgm:t>
    </dgm:pt>
    <dgm:pt modelId="{4EA97573-FD71-4295-A2B9-812CDEFEF589}" type="parTrans" cxnId="{7F1219FA-2CAF-4791-821E-C02E64B58573}">
      <dgm:prSet/>
      <dgm:spPr/>
      <dgm:t>
        <a:bodyPr/>
        <a:lstStyle/>
        <a:p>
          <a:endParaRPr lang="en-US"/>
        </a:p>
      </dgm:t>
    </dgm:pt>
    <dgm:pt modelId="{5DB940DC-B3F5-480B-9371-03E54B4AE96A}" type="sibTrans" cxnId="{7F1219FA-2CAF-4791-821E-C02E64B58573}">
      <dgm:prSet/>
      <dgm:spPr/>
      <dgm:t>
        <a:bodyPr/>
        <a:lstStyle/>
        <a:p>
          <a:endParaRPr lang="en-US"/>
        </a:p>
      </dgm:t>
    </dgm:pt>
    <dgm:pt modelId="{3C29C806-C99B-4F57-A0DD-3C58C945B2CE}">
      <dgm:prSet/>
      <dgm:spPr>
        <a:solidFill>
          <a:srgbClr val="A8E2EE"/>
        </a:solidFill>
        <a:ln>
          <a:solidFill>
            <a:srgbClr val="7030A0"/>
          </a:solidFill>
        </a:ln>
      </dgm:spPr>
      <dgm:t>
        <a:bodyPr/>
        <a:lstStyle/>
        <a:p>
          <a:r>
            <a:rPr lang="en-US" dirty="0">
              <a:solidFill>
                <a:schemeClr val="tx1">
                  <a:lumMod val="85000"/>
                  <a:lumOff val="15000"/>
                </a:schemeClr>
              </a:solidFill>
            </a:rPr>
            <a:t>Reviews and approves study personnel</a:t>
          </a:r>
        </a:p>
      </dgm:t>
    </dgm:pt>
    <dgm:pt modelId="{513E0C17-7C20-470F-B572-E6B0132BA5BF}" type="parTrans" cxnId="{82D7A624-088C-4A1B-B82F-9EC4088B4F90}">
      <dgm:prSet/>
      <dgm:spPr/>
      <dgm:t>
        <a:bodyPr/>
        <a:lstStyle/>
        <a:p>
          <a:endParaRPr lang="en-US"/>
        </a:p>
      </dgm:t>
    </dgm:pt>
    <dgm:pt modelId="{47D2BFED-A3BB-4876-BC60-8F7E30DB9697}" type="sibTrans" cxnId="{82D7A624-088C-4A1B-B82F-9EC4088B4F90}">
      <dgm:prSet/>
      <dgm:spPr/>
      <dgm:t>
        <a:bodyPr/>
        <a:lstStyle/>
        <a:p>
          <a:endParaRPr lang="en-US"/>
        </a:p>
      </dgm:t>
    </dgm:pt>
    <dgm:pt modelId="{173F2E1E-477C-4574-9F17-FA14C75B4EFB}">
      <dgm:prSet/>
      <dgm:spPr>
        <a:solidFill>
          <a:srgbClr val="A8E2EE"/>
        </a:solidFill>
        <a:ln>
          <a:solidFill>
            <a:srgbClr val="7030A0"/>
          </a:solidFill>
        </a:ln>
      </dgm:spPr>
      <dgm:t>
        <a:bodyPr/>
        <a:lstStyle/>
        <a:p>
          <a:r>
            <a:rPr lang="en-US" dirty="0">
              <a:solidFill>
                <a:schemeClr val="tx1">
                  <a:lumMod val="85000"/>
                  <a:lumOff val="15000"/>
                </a:schemeClr>
              </a:solidFill>
            </a:rPr>
            <a:t>Provides the Reviewing IRB with information about local study conduct that differs from approved protocol</a:t>
          </a:r>
        </a:p>
      </dgm:t>
    </dgm:pt>
    <dgm:pt modelId="{5EA67F32-E2F3-442E-97B8-6E6F2240C5F5}" type="parTrans" cxnId="{9AE70721-805B-4EBC-AC87-46FCDACA5458}">
      <dgm:prSet/>
      <dgm:spPr/>
      <dgm:t>
        <a:bodyPr/>
        <a:lstStyle/>
        <a:p>
          <a:endParaRPr lang="en-US"/>
        </a:p>
      </dgm:t>
    </dgm:pt>
    <dgm:pt modelId="{D938B272-77E3-419B-B61A-626A99B4052C}" type="sibTrans" cxnId="{9AE70721-805B-4EBC-AC87-46FCDACA5458}">
      <dgm:prSet/>
      <dgm:spPr/>
      <dgm:t>
        <a:bodyPr/>
        <a:lstStyle/>
        <a:p>
          <a:endParaRPr lang="en-US"/>
        </a:p>
      </dgm:t>
    </dgm:pt>
    <dgm:pt modelId="{0EC154AD-9329-4104-BFC1-3FAB7C543A86}">
      <dgm:prSet/>
      <dgm:spPr>
        <a:solidFill>
          <a:srgbClr val="A8E2EE"/>
        </a:solidFill>
        <a:ln>
          <a:solidFill>
            <a:srgbClr val="7030A0"/>
          </a:solidFill>
        </a:ln>
      </dgm:spPr>
      <dgm:t>
        <a:bodyPr/>
        <a:lstStyle/>
        <a:p>
          <a:r>
            <a:rPr lang="en-US" dirty="0">
              <a:solidFill>
                <a:schemeClr val="tx1">
                  <a:lumMod val="85000"/>
                  <a:lumOff val="15000"/>
                </a:schemeClr>
              </a:solidFill>
            </a:rPr>
            <a:t>Communicates findings from ancillary reviews that impact risk/ benefit</a:t>
          </a:r>
        </a:p>
      </dgm:t>
    </dgm:pt>
    <dgm:pt modelId="{FA43E16B-D02C-4D6D-8FAE-78FED6326EE2}" type="parTrans" cxnId="{34E2A2A1-8268-49AF-B0D5-7E0AA6B5C7F5}">
      <dgm:prSet/>
      <dgm:spPr/>
      <dgm:t>
        <a:bodyPr/>
        <a:lstStyle/>
        <a:p>
          <a:endParaRPr lang="en-US"/>
        </a:p>
      </dgm:t>
    </dgm:pt>
    <dgm:pt modelId="{581B577F-7E16-4FB3-ACE7-F266003A356E}" type="sibTrans" cxnId="{34E2A2A1-8268-49AF-B0D5-7E0AA6B5C7F5}">
      <dgm:prSet/>
      <dgm:spPr/>
      <dgm:t>
        <a:bodyPr/>
        <a:lstStyle/>
        <a:p>
          <a:endParaRPr lang="en-US"/>
        </a:p>
      </dgm:t>
    </dgm:pt>
    <dgm:pt modelId="{6BEC1071-C59C-4DEC-A21A-0A5349EE2575}" type="pres">
      <dgm:prSet presAssocID="{1DF27A3F-A1BE-45E5-A00A-EA846A6831DF}" presName="Name0" presStyleCnt="0">
        <dgm:presLayoutVars>
          <dgm:chPref val="1"/>
          <dgm:dir/>
          <dgm:animOne val="branch"/>
          <dgm:animLvl val="lvl"/>
          <dgm:resizeHandles val="exact"/>
        </dgm:presLayoutVars>
      </dgm:prSet>
      <dgm:spPr/>
    </dgm:pt>
    <dgm:pt modelId="{6B1848B6-76BC-4F0B-A9F5-1018806A350F}" type="pres">
      <dgm:prSet presAssocID="{217A5E90-D4BE-4AC0-9222-CE8C02059076}" presName="root1" presStyleCnt="0"/>
      <dgm:spPr/>
    </dgm:pt>
    <dgm:pt modelId="{CEE117B5-DEA5-4E28-BE6B-120D7C3E600E}" type="pres">
      <dgm:prSet presAssocID="{217A5E90-D4BE-4AC0-9222-CE8C02059076}" presName="LevelOneTextNode" presStyleLbl="node0" presStyleIdx="0" presStyleCnt="1" custAng="5400000" custScaleX="138194" custScaleY="40548" custLinFactNeighborX="-39259" custLinFactNeighborY="290">
        <dgm:presLayoutVars>
          <dgm:chPref val="3"/>
        </dgm:presLayoutVars>
      </dgm:prSet>
      <dgm:spPr/>
    </dgm:pt>
    <dgm:pt modelId="{63ECED2D-2A6E-4900-B323-39039676E579}" type="pres">
      <dgm:prSet presAssocID="{217A5E90-D4BE-4AC0-9222-CE8C02059076}" presName="level2hierChild" presStyleCnt="0"/>
      <dgm:spPr/>
    </dgm:pt>
    <dgm:pt modelId="{8EAE5DBE-B6A7-4D06-97E0-9F20D3DA6077}" type="pres">
      <dgm:prSet presAssocID="{6BD6B8F2-FEC4-406A-8AF3-324F64B1D1AC}" presName="conn2-1" presStyleLbl="parChTrans1D2" presStyleIdx="0" presStyleCnt="4"/>
      <dgm:spPr/>
    </dgm:pt>
    <dgm:pt modelId="{899F7404-EBBC-41B5-B062-0FC2EFCC2CB2}" type="pres">
      <dgm:prSet presAssocID="{6BD6B8F2-FEC4-406A-8AF3-324F64B1D1AC}" presName="connTx" presStyleLbl="parChTrans1D2" presStyleIdx="0" presStyleCnt="4"/>
      <dgm:spPr/>
    </dgm:pt>
    <dgm:pt modelId="{75D8EDA8-CAC9-40C6-A755-3DC01744C593}" type="pres">
      <dgm:prSet presAssocID="{5E7528CD-344E-43EE-A9D0-731282CF2835}" presName="root2" presStyleCnt="0"/>
      <dgm:spPr/>
    </dgm:pt>
    <dgm:pt modelId="{E49027C6-015F-4D0D-9045-E8264A0F4375}" type="pres">
      <dgm:prSet presAssocID="{5E7528CD-344E-43EE-A9D0-731282CF2835}" presName="LevelTwoTextNode" presStyleLbl="node2" presStyleIdx="0" presStyleCnt="4">
        <dgm:presLayoutVars>
          <dgm:chPref val="3"/>
        </dgm:presLayoutVars>
      </dgm:prSet>
      <dgm:spPr/>
    </dgm:pt>
    <dgm:pt modelId="{AAD1483E-BD3F-47C1-8398-C097899AA01D}" type="pres">
      <dgm:prSet presAssocID="{5E7528CD-344E-43EE-A9D0-731282CF2835}" presName="level3hierChild" presStyleCnt="0"/>
      <dgm:spPr/>
    </dgm:pt>
    <dgm:pt modelId="{03CD5BBD-69F8-4B3B-A1B6-36881AAF3588}" type="pres">
      <dgm:prSet presAssocID="{FA43E16B-D02C-4D6D-8FAE-78FED6326EE2}" presName="conn2-1" presStyleLbl="parChTrans1D3" presStyleIdx="0" presStyleCnt="4"/>
      <dgm:spPr/>
    </dgm:pt>
    <dgm:pt modelId="{921EA164-CB7B-43B1-8CE7-714E28E5F4C9}" type="pres">
      <dgm:prSet presAssocID="{FA43E16B-D02C-4D6D-8FAE-78FED6326EE2}" presName="connTx" presStyleLbl="parChTrans1D3" presStyleIdx="0" presStyleCnt="4"/>
      <dgm:spPr/>
    </dgm:pt>
    <dgm:pt modelId="{AEB16674-B3D1-4BF1-97DC-49996DFCC7FD}" type="pres">
      <dgm:prSet presAssocID="{0EC154AD-9329-4104-BFC1-3FAB7C543A86}" presName="root2" presStyleCnt="0"/>
      <dgm:spPr/>
    </dgm:pt>
    <dgm:pt modelId="{50DB6A83-7BA0-4311-AA14-8E69E849CD8C}" type="pres">
      <dgm:prSet presAssocID="{0EC154AD-9329-4104-BFC1-3FAB7C543A86}" presName="LevelTwoTextNode" presStyleLbl="node3" presStyleIdx="0" presStyleCnt="4">
        <dgm:presLayoutVars>
          <dgm:chPref val="3"/>
        </dgm:presLayoutVars>
      </dgm:prSet>
      <dgm:spPr/>
    </dgm:pt>
    <dgm:pt modelId="{B5D1F2D3-9B06-4E35-A47F-1B56269F9F1E}" type="pres">
      <dgm:prSet presAssocID="{0EC154AD-9329-4104-BFC1-3FAB7C543A86}" presName="level3hierChild" presStyleCnt="0"/>
      <dgm:spPr/>
    </dgm:pt>
    <dgm:pt modelId="{CFAD1A0E-2941-45C9-9223-315A9EE072E3}" type="pres">
      <dgm:prSet presAssocID="{5EA67F32-E2F3-442E-97B8-6E6F2240C5F5}" presName="conn2-1" presStyleLbl="parChTrans1D3" presStyleIdx="1" presStyleCnt="4"/>
      <dgm:spPr/>
    </dgm:pt>
    <dgm:pt modelId="{A6369C15-790A-4882-8214-C4773D3E31FA}" type="pres">
      <dgm:prSet presAssocID="{5EA67F32-E2F3-442E-97B8-6E6F2240C5F5}" presName="connTx" presStyleLbl="parChTrans1D3" presStyleIdx="1" presStyleCnt="4"/>
      <dgm:spPr/>
    </dgm:pt>
    <dgm:pt modelId="{FC69A299-B40F-4888-9EB0-592248998E69}" type="pres">
      <dgm:prSet presAssocID="{173F2E1E-477C-4574-9F17-FA14C75B4EFB}" presName="root2" presStyleCnt="0"/>
      <dgm:spPr/>
    </dgm:pt>
    <dgm:pt modelId="{88BA7523-79B5-4E87-AE7D-9E18C6E9B809}" type="pres">
      <dgm:prSet presAssocID="{173F2E1E-477C-4574-9F17-FA14C75B4EFB}" presName="LevelTwoTextNode" presStyleLbl="node3" presStyleIdx="1" presStyleCnt="4">
        <dgm:presLayoutVars>
          <dgm:chPref val="3"/>
        </dgm:presLayoutVars>
      </dgm:prSet>
      <dgm:spPr/>
    </dgm:pt>
    <dgm:pt modelId="{57E7E66D-4E38-4793-9128-A23EE383D8ED}" type="pres">
      <dgm:prSet presAssocID="{173F2E1E-477C-4574-9F17-FA14C75B4EFB}" presName="level3hierChild" presStyleCnt="0"/>
      <dgm:spPr/>
    </dgm:pt>
    <dgm:pt modelId="{3E1CED9A-3DB9-43CC-82A3-867666F047CE}" type="pres">
      <dgm:prSet presAssocID="{2ACCBE80-5414-4FC9-83E2-46503AE4678B}" presName="conn2-1" presStyleLbl="parChTrans1D2" presStyleIdx="1" presStyleCnt="4"/>
      <dgm:spPr/>
    </dgm:pt>
    <dgm:pt modelId="{D8316873-3F2B-417E-9DD9-1F9C2EFD61CB}" type="pres">
      <dgm:prSet presAssocID="{2ACCBE80-5414-4FC9-83E2-46503AE4678B}" presName="connTx" presStyleLbl="parChTrans1D2" presStyleIdx="1" presStyleCnt="4"/>
      <dgm:spPr/>
    </dgm:pt>
    <dgm:pt modelId="{3726E2A4-1580-46E3-A021-F8226D83DD48}" type="pres">
      <dgm:prSet presAssocID="{56E2D077-C8F7-461C-B747-0C801E0B9410}" presName="root2" presStyleCnt="0"/>
      <dgm:spPr/>
    </dgm:pt>
    <dgm:pt modelId="{15B62032-BA5C-480C-9B61-14EEC9E43A95}" type="pres">
      <dgm:prSet presAssocID="{56E2D077-C8F7-461C-B747-0C801E0B9410}" presName="LevelTwoTextNode" presStyleLbl="node2" presStyleIdx="1" presStyleCnt="4">
        <dgm:presLayoutVars>
          <dgm:chPref val="3"/>
        </dgm:presLayoutVars>
      </dgm:prSet>
      <dgm:spPr/>
    </dgm:pt>
    <dgm:pt modelId="{5AC1F6D3-0DBC-43A2-BF54-88C6E6B04B13}" type="pres">
      <dgm:prSet presAssocID="{56E2D077-C8F7-461C-B747-0C801E0B9410}" presName="level3hierChild" presStyleCnt="0"/>
      <dgm:spPr/>
    </dgm:pt>
    <dgm:pt modelId="{C8D9D1E0-F52D-4834-A5AC-32AAAD38FD39}" type="pres">
      <dgm:prSet presAssocID="{B10778DB-9E7A-4677-8A61-889B0FF82EF8}" presName="conn2-1" presStyleLbl="parChTrans1D2" presStyleIdx="2" presStyleCnt="4"/>
      <dgm:spPr/>
    </dgm:pt>
    <dgm:pt modelId="{E019105D-DD6D-447A-B7C9-ECC58BAD4804}" type="pres">
      <dgm:prSet presAssocID="{B10778DB-9E7A-4677-8A61-889B0FF82EF8}" presName="connTx" presStyleLbl="parChTrans1D2" presStyleIdx="2" presStyleCnt="4"/>
      <dgm:spPr/>
    </dgm:pt>
    <dgm:pt modelId="{7C5F6F1C-A456-4158-A464-321CA9AA9637}" type="pres">
      <dgm:prSet presAssocID="{2FA521B0-7292-4C99-879B-D17B4A2CF4F8}" presName="root2" presStyleCnt="0"/>
      <dgm:spPr/>
    </dgm:pt>
    <dgm:pt modelId="{DE70C8C1-51B7-4380-ACC8-DFC00C81864F}" type="pres">
      <dgm:prSet presAssocID="{2FA521B0-7292-4C99-879B-D17B4A2CF4F8}" presName="LevelTwoTextNode" presStyleLbl="node2" presStyleIdx="2" presStyleCnt="4">
        <dgm:presLayoutVars>
          <dgm:chPref val="3"/>
        </dgm:presLayoutVars>
      </dgm:prSet>
      <dgm:spPr/>
    </dgm:pt>
    <dgm:pt modelId="{221F863A-E207-4B15-8196-335478509A6A}" type="pres">
      <dgm:prSet presAssocID="{2FA521B0-7292-4C99-879B-D17B4A2CF4F8}" presName="level3hierChild" presStyleCnt="0"/>
      <dgm:spPr/>
    </dgm:pt>
    <dgm:pt modelId="{8F413151-E6AA-4A5C-9912-7BF950735D50}" type="pres">
      <dgm:prSet presAssocID="{513E0C17-7C20-470F-B572-E6B0132BA5BF}" presName="conn2-1" presStyleLbl="parChTrans1D3" presStyleIdx="2" presStyleCnt="4"/>
      <dgm:spPr/>
    </dgm:pt>
    <dgm:pt modelId="{D0282C76-9CDC-4584-A151-BCDBC4BCEDD2}" type="pres">
      <dgm:prSet presAssocID="{513E0C17-7C20-470F-B572-E6B0132BA5BF}" presName="connTx" presStyleLbl="parChTrans1D3" presStyleIdx="2" presStyleCnt="4"/>
      <dgm:spPr/>
    </dgm:pt>
    <dgm:pt modelId="{3660E418-22A4-49D6-BCEE-843576099E34}" type="pres">
      <dgm:prSet presAssocID="{3C29C806-C99B-4F57-A0DD-3C58C945B2CE}" presName="root2" presStyleCnt="0"/>
      <dgm:spPr/>
    </dgm:pt>
    <dgm:pt modelId="{2F103A35-69B4-4FBF-9286-E2E79956CC40}" type="pres">
      <dgm:prSet presAssocID="{3C29C806-C99B-4F57-A0DD-3C58C945B2CE}" presName="LevelTwoTextNode" presStyleLbl="node3" presStyleIdx="2" presStyleCnt="4">
        <dgm:presLayoutVars>
          <dgm:chPref val="3"/>
        </dgm:presLayoutVars>
      </dgm:prSet>
      <dgm:spPr/>
    </dgm:pt>
    <dgm:pt modelId="{737C7125-ADE6-4523-A04A-CCBACF8C8E1A}" type="pres">
      <dgm:prSet presAssocID="{3C29C806-C99B-4F57-A0DD-3C58C945B2CE}" presName="level3hierChild" presStyleCnt="0"/>
      <dgm:spPr/>
    </dgm:pt>
    <dgm:pt modelId="{F9282929-F330-48C8-A423-F04339A50E21}" type="pres">
      <dgm:prSet presAssocID="{4EA97573-FD71-4295-A2B9-812CDEFEF589}" presName="conn2-1" presStyleLbl="parChTrans1D3" presStyleIdx="3" presStyleCnt="4"/>
      <dgm:spPr/>
    </dgm:pt>
    <dgm:pt modelId="{D64E48E0-0199-45E7-A6C6-1A7AEB440B98}" type="pres">
      <dgm:prSet presAssocID="{4EA97573-FD71-4295-A2B9-812CDEFEF589}" presName="connTx" presStyleLbl="parChTrans1D3" presStyleIdx="3" presStyleCnt="4"/>
      <dgm:spPr/>
    </dgm:pt>
    <dgm:pt modelId="{FBD99C59-795B-466D-BBE1-ADC419964013}" type="pres">
      <dgm:prSet presAssocID="{42C98279-4E11-4DD7-843E-F1371CCE468D}" presName="root2" presStyleCnt="0"/>
      <dgm:spPr/>
    </dgm:pt>
    <dgm:pt modelId="{EEBAD3F9-17C5-4C99-8BDC-359204D72967}" type="pres">
      <dgm:prSet presAssocID="{42C98279-4E11-4DD7-843E-F1371CCE468D}" presName="LevelTwoTextNode" presStyleLbl="node3" presStyleIdx="3" presStyleCnt="4">
        <dgm:presLayoutVars>
          <dgm:chPref val="3"/>
        </dgm:presLayoutVars>
      </dgm:prSet>
      <dgm:spPr/>
    </dgm:pt>
    <dgm:pt modelId="{382D699A-58C6-4CF1-9DA0-8740C9D3C58D}" type="pres">
      <dgm:prSet presAssocID="{42C98279-4E11-4DD7-843E-F1371CCE468D}" presName="level3hierChild" presStyleCnt="0"/>
      <dgm:spPr/>
    </dgm:pt>
    <dgm:pt modelId="{85648DB7-C899-4CF8-B6E0-6DF471335EFB}" type="pres">
      <dgm:prSet presAssocID="{B1463A63-7063-4C9E-8C58-4036A6204F9C}" presName="conn2-1" presStyleLbl="parChTrans1D2" presStyleIdx="3" presStyleCnt="4"/>
      <dgm:spPr/>
    </dgm:pt>
    <dgm:pt modelId="{D9D441F0-D392-4A51-93CB-0373A8B59BC2}" type="pres">
      <dgm:prSet presAssocID="{B1463A63-7063-4C9E-8C58-4036A6204F9C}" presName="connTx" presStyleLbl="parChTrans1D2" presStyleIdx="3" presStyleCnt="4"/>
      <dgm:spPr/>
    </dgm:pt>
    <dgm:pt modelId="{E9E66C25-B6D8-4713-A523-E268B3F1379B}" type="pres">
      <dgm:prSet presAssocID="{38D6FD64-D9BA-4655-9B40-7C6818FAD7C0}" presName="root2" presStyleCnt="0"/>
      <dgm:spPr/>
    </dgm:pt>
    <dgm:pt modelId="{ADF5C172-0915-4377-AEB1-B92CBCD50F19}" type="pres">
      <dgm:prSet presAssocID="{38D6FD64-D9BA-4655-9B40-7C6818FAD7C0}" presName="LevelTwoTextNode" presStyleLbl="node2" presStyleIdx="3" presStyleCnt="4">
        <dgm:presLayoutVars>
          <dgm:chPref val="3"/>
        </dgm:presLayoutVars>
      </dgm:prSet>
      <dgm:spPr/>
    </dgm:pt>
    <dgm:pt modelId="{E3C9DA31-B370-4A50-968D-13CCD82689DB}" type="pres">
      <dgm:prSet presAssocID="{38D6FD64-D9BA-4655-9B40-7C6818FAD7C0}" presName="level3hierChild" presStyleCnt="0"/>
      <dgm:spPr/>
    </dgm:pt>
  </dgm:ptLst>
  <dgm:cxnLst>
    <dgm:cxn modelId="{7865E100-BDAA-48C7-BD2E-90293BB7B573}" type="presOf" srcId="{5EA67F32-E2F3-442E-97B8-6E6F2240C5F5}" destId="{A6369C15-790A-4882-8214-C4773D3E31FA}" srcOrd="1" destOrd="0" presId="urn:microsoft.com/office/officeart/2008/layout/HorizontalMultiLevelHierarchy"/>
    <dgm:cxn modelId="{00DF3902-02D7-46EE-AEF8-9102EDD689AF}" type="presOf" srcId="{6BD6B8F2-FEC4-406A-8AF3-324F64B1D1AC}" destId="{899F7404-EBBC-41B5-B062-0FC2EFCC2CB2}" srcOrd="1" destOrd="0" presId="urn:microsoft.com/office/officeart/2008/layout/HorizontalMultiLevelHierarchy"/>
    <dgm:cxn modelId="{A72D6507-FBF9-496C-B7FC-0310E999E7EA}" srcId="{1DF27A3F-A1BE-45E5-A00A-EA846A6831DF}" destId="{217A5E90-D4BE-4AC0-9222-CE8C02059076}" srcOrd="0" destOrd="0" parTransId="{BC8F04CC-AAC8-4A1A-AAB5-7BA49B218C41}" sibTransId="{F64FBEFB-DF37-484A-BFE3-27FB02C6E191}"/>
    <dgm:cxn modelId="{113AD90F-B310-41ED-A7B7-50D49EE5D3FB}" type="presOf" srcId="{3C29C806-C99B-4F57-A0DD-3C58C945B2CE}" destId="{2F103A35-69B4-4FBF-9286-E2E79956CC40}" srcOrd="0" destOrd="0" presId="urn:microsoft.com/office/officeart/2008/layout/HorizontalMultiLevelHierarchy"/>
    <dgm:cxn modelId="{5ECBEB11-6161-464B-9259-1A1345A43500}" type="presOf" srcId="{1DF27A3F-A1BE-45E5-A00A-EA846A6831DF}" destId="{6BEC1071-C59C-4DEC-A21A-0A5349EE2575}" srcOrd="0" destOrd="0" presId="urn:microsoft.com/office/officeart/2008/layout/HorizontalMultiLevelHierarchy"/>
    <dgm:cxn modelId="{4A8B4E1D-EF53-4CCE-BFEE-7564D3E83FB4}" type="presOf" srcId="{0EC154AD-9329-4104-BFC1-3FAB7C543A86}" destId="{50DB6A83-7BA0-4311-AA14-8E69E849CD8C}" srcOrd="0" destOrd="0" presId="urn:microsoft.com/office/officeart/2008/layout/HorizontalMultiLevelHierarchy"/>
    <dgm:cxn modelId="{9AE70721-805B-4EBC-AC87-46FCDACA5458}" srcId="{5E7528CD-344E-43EE-A9D0-731282CF2835}" destId="{173F2E1E-477C-4574-9F17-FA14C75B4EFB}" srcOrd="1" destOrd="0" parTransId="{5EA67F32-E2F3-442E-97B8-6E6F2240C5F5}" sibTransId="{D938B272-77E3-419B-B61A-626A99B4052C}"/>
    <dgm:cxn modelId="{82D7A624-088C-4A1B-B82F-9EC4088B4F90}" srcId="{2FA521B0-7292-4C99-879B-D17B4A2CF4F8}" destId="{3C29C806-C99B-4F57-A0DD-3C58C945B2CE}" srcOrd="0" destOrd="0" parTransId="{513E0C17-7C20-470F-B572-E6B0132BA5BF}" sibTransId="{47D2BFED-A3BB-4876-BC60-8F7E30DB9697}"/>
    <dgm:cxn modelId="{B2B14D2C-91F7-49FF-8512-FFF434B48E11}" type="presOf" srcId="{B1463A63-7063-4C9E-8C58-4036A6204F9C}" destId="{85648DB7-C899-4CF8-B6E0-6DF471335EFB}" srcOrd="0" destOrd="0" presId="urn:microsoft.com/office/officeart/2008/layout/HorizontalMultiLevelHierarchy"/>
    <dgm:cxn modelId="{E343A33F-FCCA-4E21-9380-039601125933}" srcId="{217A5E90-D4BE-4AC0-9222-CE8C02059076}" destId="{5E7528CD-344E-43EE-A9D0-731282CF2835}" srcOrd="0" destOrd="0" parTransId="{6BD6B8F2-FEC4-406A-8AF3-324F64B1D1AC}" sibTransId="{27B2032D-5D1F-4732-AB01-06AA7F1DE756}"/>
    <dgm:cxn modelId="{2EB23673-494F-47AB-BFEB-C1E71B377FE6}" srcId="{217A5E90-D4BE-4AC0-9222-CE8C02059076}" destId="{2FA521B0-7292-4C99-879B-D17B4A2CF4F8}" srcOrd="2" destOrd="0" parTransId="{B10778DB-9E7A-4677-8A61-889B0FF82EF8}" sibTransId="{2981BE7B-89D6-4EFC-8BEF-8C8A4C500CC1}"/>
    <dgm:cxn modelId="{6F0A7B55-3800-45A7-8B69-CA257A210062}" type="presOf" srcId="{6BD6B8F2-FEC4-406A-8AF3-324F64B1D1AC}" destId="{8EAE5DBE-B6A7-4D06-97E0-9F20D3DA6077}" srcOrd="0" destOrd="0" presId="urn:microsoft.com/office/officeart/2008/layout/HorizontalMultiLevelHierarchy"/>
    <dgm:cxn modelId="{7350EC58-5480-4149-BA9A-74B2FB485724}" type="presOf" srcId="{5E7528CD-344E-43EE-A9D0-731282CF2835}" destId="{E49027C6-015F-4D0D-9045-E8264A0F4375}" srcOrd="0" destOrd="0" presId="urn:microsoft.com/office/officeart/2008/layout/HorizontalMultiLevelHierarchy"/>
    <dgm:cxn modelId="{B8678F86-0DC8-4623-9350-7CFDDA0F7CF1}" type="presOf" srcId="{4EA97573-FD71-4295-A2B9-812CDEFEF589}" destId="{F9282929-F330-48C8-A423-F04339A50E21}" srcOrd="0" destOrd="0" presId="urn:microsoft.com/office/officeart/2008/layout/HorizontalMultiLevelHierarchy"/>
    <dgm:cxn modelId="{8ABF688F-285B-4948-B7BB-9552DFE4E7FF}" type="presOf" srcId="{B10778DB-9E7A-4677-8A61-889B0FF82EF8}" destId="{C8D9D1E0-F52D-4834-A5AC-32AAAD38FD39}" srcOrd="0" destOrd="0" presId="urn:microsoft.com/office/officeart/2008/layout/HorizontalMultiLevelHierarchy"/>
    <dgm:cxn modelId="{34E2A2A1-8268-49AF-B0D5-7E0AA6B5C7F5}" srcId="{5E7528CD-344E-43EE-A9D0-731282CF2835}" destId="{0EC154AD-9329-4104-BFC1-3FAB7C543A86}" srcOrd="0" destOrd="0" parTransId="{FA43E16B-D02C-4D6D-8FAE-78FED6326EE2}" sibTransId="{581B577F-7E16-4FB3-ACE7-F266003A356E}"/>
    <dgm:cxn modelId="{64BF22AB-289B-4BE4-B571-A7721515EEE1}" type="presOf" srcId="{B1463A63-7063-4C9E-8C58-4036A6204F9C}" destId="{D9D441F0-D392-4A51-93CB-0373A8B59BC2}" srcOrd="1" destOrd="0" presId="urn:microsoft.com/office/officeart/2008/layout/HorizontalMultiLevelHierarchy"/>
    <dgm:cxn modelId="{D3B8F5B3-68AD-4F89-A8EC-1093311FDF6A}" type="presOf" srcId="{56E2D077-C8F7-461C-B747-0C801E0B9410}" destId="{15B62032-BA5C-480C-9B61-14EEC9E43A95}" srcOrd="0" destOrd="0" presId="urn:microsoft.com/office/officeart/2008/layout/HorizontalMultiLevelHierarchy"/>
    <dgm:cxn modelId="{CD155BB4-B560-4F80-A201-1AE713BA8E58}" type="presOf" srcId="{FA43E16B-D02C-4D6D-8FAE-78FED6326EE2}" destId="{03CD5BBD-69F8-4B3B-A1B6-36881AAF3588}" srcOrd="0" destOrd="0" presId="urn:microsoft.com/office/officeart/2008/layout/HorizontalMultiLevelHierarchy"/>
    <dgm:cxn modelId="{848640B8-85BC-4C60-AF31-C6FC5726A5A4}" type="presOf" srcId="{B10778DB-9E7A-4677-8A61-889B0FF82EF8}" destId="{E019105D-DD6D-447A-B7C9-ECC58BAD4804}" srcOrd="1" destOrd="0" presId="urn:microsoft.com/office/officeart/2008/layout/HorizontalMultiLevelHierarchy"/>
    <dgm:cxn modelId="{36F77DBA-316B-4962-AF37-A1CA292553EB}" type="presOf" srcId="{217A5E90-D4BE-4AC0-9222-CE8C02059076}" destId="{CEE117B5-DEA5-4E28-BE6B-120D7C3E600E}" srcOrd="0" destOrd="0" presId="urn:microsoft.com/office/officeart/2008/layout/HorizontalMultiLevelHierarchy"/>
    <dgm:cxn modelId="{5F4AB6C8-4296-4A9D-8A22-DED23F02550E}" type="presOf" srcId="{2FA521B0-7292-4C99-879B-D17B4A2CF4F8}" destId="{DE70C8C1-51B7-4380-ACC8-DFC00C81864F}" srcOrd="0" destOrd="0" presId="urn:microsoft.com/office/officeart/2008/layout/HorizontalMultiLevelHierarchy"/>
    <dgm:cxn modelId="{9D132AC9-1F51-4CF1-8333-CBABD598E1D2}" type="presOf" srcId="{173F2E1E-477C-4574-9F17-FA14C75B4EFB}" destId="{88BA7523-79B5-4E87-AE7D-9E18C6E9B809}" srcOrd="0" destOrd="0" presId="urn:microsoft.com/office/officeart/2008/layout/HorizontalMultiLevelHierarchy"/>
    <dgm:cxn modelId="{D636DBCD-B87B-43A6-849E-AADF0610F83C}" type="presOf" srcId="{42C98279-4E11-4DD7-843E-F1371CCE468D}" destId="{EEBAD3F9-17C5-4C99-8BDC-359204D72967}" srcOrd="0" destOrd="0" presId="urn:microsoft.com/office/officeart/2008/layout/HorizontalMultiLevelHierarchy"/>
    <dgm:cxn modelId="{255EE7CF-4392-4A36-A741-4F45B892180A}" type="presOf" srcId="{38D6FD64-D9BA-4655-9B40-7C6818FAD7C0}" destId="{ADF5C172-0915-4377-AEB1-B92CBCD50F19}" srcOrd="0" destOrd="0" presId="urn:microsoft.com/office/officeart/2008/layout/HorizontalMultiLevelHierarchy"/>
    <dgm:cxn modelId="{8867A4D4-D687-4559-B319-703E4EA844C0}" srcId="{217A5E90-D4BE-4AC0-9222-CE8C02059076}" destId="{56E2D077-C8F7-461C-B747-0C801E0B9410}" srcOrd="1" destOrd="0" parTransId="{2ACCBE80-5414-4FC9-83E2-46503AE4678B}" sibTransId="{86692B3C-0163-4EC7-A729-4DC682C07E74}"/>
    <dgm:cxn modelId="{76A690D6-C64F-4DEF-B4B1-533EED165866}" type="presOf" srcId="{513E0C17-7C20-470F-B572-E6B0132BA5BF}" destId="{8F413151-E6AA-4A5C-9912-7BF950735D50}" srcOrd="0" destOrd="0" presId="urn:microsoft.com/office/officeart/2008/layout/HorizontalMultiLevelHierarchy"/>
    <dgm:cxn modelId="{E38CBED9-FA29-47FF-8780-CF30EA304F9E}" type="presOf" srcId="{2ACCBE80-5414-4FC9-83E2-46503AE4678B}" destId="{3E1CED9A-3DB9-43CC-82A3-867666F047CE}" srcOrd="0" destOrd="0" presId="urn:microsoft.com/office/officeart/2008/layout/HorizontalMultiLevelHierarchy"/>
    <dgm:cxn modelId="{38D5EBDB-3E64-44B6-87F1-7C0B41E3D308}" type="presOf" srcId="{2ACCBE80-5414-4FC9-83E2-46503AE4678B}" destId="{D8316873-3F2B-417E-9DD9-1F9C2EFD61CB}" srcOrd="1" destOrd="0" presId="urn:microsoft.com/office/officeart/2008/layout/HorizontalMultiLevelHierarchy"/>
    <dgm:cxn modelId="{D47F00DE-5E84-4036-A124-F6F37E0289D8}" type="presOf" srcId="{5EA67F32-E2F3-442E-97B8-6E6F2240C5F5}" destId="{CFAD1A0E-2941-45C9-9223-315A9EE072E3}" srcOrd="0" destOrd="0" presId="urn:microsoft.com/office/officeart/2008/layout/HorizontalMultiLevelHierarchy"/>
    <dgm:cxn modelId="{F5CDA3E8-6C6D-44C1-B364-458BCBC967DC}" type="presOf" srcId="{4EA97573-FD71-4295-A2B9-812CDEFEF589}" destId="{D64E48E0-0199-45E7-A6C6-1A7AEB440B98}" srcOrd="1" destOrd="0" presId="urn:microsoft.com/office/officeart/2008/layout/HorizontalMultiLevelHierarchy"/>
    <dgm:cxn modelId="{6BCAA6EF-6132-49BE-9822-13906CCBA13E}" srcId="{217A5E90-D4BE-4AC0-9222-CE8C02059076}" destId="{38D6FD64-D9BA-4655-9B40-7C6818FAD7C0}" srcOrd="3" destOrd="0" parTransId="{B1463A63-7063-4C9E-8C58-4036A6204F9C}" sibTransId="{4CEC63FC-2E8A-420A-82C0-0D85FA3B841A}"/>
    <dgm:cxn modelId="{44288DF0-4672-4D04-9381-779374645E3A}" type="presOf" srcId="{FA43E16B-D02C-4D6D-8FAE-78FED6326EE2}" destId="{921EA164-CB7B-43B1-8CE7-714E28E5F4C9}" srcOrd="1" destOrd="0" presId="urn:microsoft.com/office/officeart/2008/layout/HorizontalMultiLevelHierarchy"/>
    <dgm:cxn modelId="{B27E98F2-6E9D-48DE-A5F9-7D74B7DA6C88}" type="presOf" srcId="{513E0C17-7C20-470F-B572-E6B0132BA5BF}" destId="{D0282C76-9CDC-4584-A151-BCDBC4BCEDD2}" srcOrd="1" destOrd="0" presId="urn:microsoft.com/office/officeart/2008/layout/HorizontalMultiLevelHierarchy"/>
    <dgm:cxn modelId="{7F1219FA-2CAF-4791-821E-C02E64B58573}" srcId="{2FA521B0-7292-4C99-879B-D17B4A2CF4F8}" destId="{42C98279-4E11-4DD7-843E-F1371CCE468D}" srcOrd="1" destOrd="0" parTransId="{4EA97573-FD71-4295-A2B9-812CDEFEF589}" sibTransId="{5DB940DC-B3F5-480B-9371-03E54B4AE96A}"/>
    <dgm:cxn modelId="{DF8AD6B9-0B3B-4A43-B4EE-8ECE0EA48BB0}" type="presParOf" srcId="{6BEC1071-C59C-4DEC-A21A-0A5349EE2575}" destId="{6B1848B6-76BC-4F0B-A9F5-1018806A350F}" srcOrd="0" destOrd="0" presId="urn:microsoft.com/office/officeart/2008/layout/HorizontalMultiLevelHierarchy"/>
    <dgm:cxn modelId="{ED7ACDD2-579D-4EA3-B0DB-6D790AA3D9B8}" type="presParOf" srcId="{6B1848B6-76BC-4F0B-A9F5-1018806A350F}" destId="{CEE117B5-DEA5-4E28-BE6B-120D7C3E600E}" srcOrd="0" destOrd="0" presId="urn:microsoft.com/office/officeart/2008/layout/HorizontalMultiLevelHierarchy"/>
    <dgm:cxn modelId="{2D90362D-3170-4CF3-A6B4-F55CFD43502A}" type="presParOf" srcId="{6B1848B6-76BC-4F0B-A9F5-1018806A350F}" destId="{63ECED2D-2A6E-4900-B323-39039676E579}" srcOrd="1" destOrd="0" presId="urn:microsoft.com/office/officeart/2008/layout/HorizontalMultiLevelHierarchy"/>
    <dgm:cxn modelId="{20DBF7A2-18C4-4A54-9458-519750797C1F}" type="presParOf" srcId="{63ECED2D-2A6E-4900-B323-39039676E579}" destId="{8EAE5DBE-B6A7-4D06-97E0-9F20D3DA6077}" srcOrd="0" destOrd="0" presId="urn:microsoft.com/office/officeart/2008/layout/HorizontalMultiLevelHierarchy"/>
    <dgm:cxn modelId="{0791F360-7490-44D1-8AB3-7085017B7FBE}" type="presParOf" srcId="{8EAE5DBE-B6A7-4D06-97E0-9F20D3DA6077}" destId="{899F7404-EBBC-41B5-B062-0FC2EFCC2CB2}" srcOrd="0" destOrd="0" presId="urn:microsoft.com/office/officeart/2008/layout/HorizontalMultiLevelHierarchy"/>
    <dgm:cxn modelId="{2FCBC221-3807-44E5-8356-4860F1842B6E}" type="presParOf" srcId="{63ECED2D-2A6E-4900-B323-39039676E579}" destId="{75D8EDA8-CAC9-40C6-A755-3DC01744C593}" srcOrd="1" destOrd="0" presId="urn:microsoft.com/office/officeart/2008/layout/HorizontalMultiLevelHierarchy"/>
    <dgm:cxn modelId="{D8BCA932-2134-4065-B850-EB26C852DD13}" type="presParOf" srcId="{75D8EDA8-CAC9-40C6-A755-3DC01744C593}" destId="{E49027C6-015F-4D0D-9045-E8264A0F4375}" srcOrd="0" destOrd="0" presId="urn:microsoft.com/office/officeart/2008/layout/HorizontalMultiLevelHierarchy"/>
    <dgm:cxn modelId="{290AE1BA-8F7C-471E-BA1E-3FCB9F07FBB7}" type="presParOf" srcId="{75D8EDA8-CAC9-40C6-A755-3DC01744C593}" destId="{AAD1483E-BD3F-47C1-8398-C097899AA01D}" srcOrd="1" destOrd="0" presId="urn:microsoft.com/office/officeart/2008/layout/HorizontalMultiLevelHierarchy"/>
    <dgm:cxn modelId="{92786C0C-C856-4B56-A07B-1F93A555BA7C}" type="presParOf" srcId="{AAD1483E-BD3F-47C1-8398-C097899AA01D}" destId="{03CD5BBD-69F8-4B3B-A1B6-36881AAF3588}" srcOrd="0" destOrd="0" presId="urn:microsoft.com/office/officeart/2008/layout/HorizontalMultiLevelHierarchy"/>
    <dgm:cxn modelId="{F9585727-141A-42D1-B997-4E9FA3FEB993}" type="presParOf" srcId="{03CD5BBD-69F8-4B3B-A1B6-36881AAF3588}" destId="{921EA164-CB7B-43B1-8CE7-714E28E5F4C9}" srcOrd="0" destOrd="0" presId="urn:microsoft.com/office/officeart/2008/layout/HorizontalMultiLevelHierarchy"/>
    <dgm:cxn modelId="{BBF11640-13B4-48E9-9A1E-BC4F143B37CD}" type="presParOf" srcId="{AAD1483E-BD3F-47C1-8398-C097899AA01D}" destId="{AEB16674-B3D1-4BF1-97DC-49996DFCC7FD}" srcOrd="1" destOrd="0" presId="urn:microsoft.com/office/officeart/2008/layout/HorizontalMultiLevelHierarchy"/>
    <dgm:cxn modelId="{D0717C4B-09EC-484D-9A4B-0EBE4D34405A}" type="presParOf" srcId="{AEB16674-B3D1-4BF1-97DC-49996DFCC7FD}" destId="{50DB6A83-7BA0-4311-AA14-8E69E849CD8C}" srcOrd="0" destOrd="0" presId="urn:microsoft.com/office/officeart/2008/layout/HorizontalMultiLevelHierarchy"/>
    <dgm:cxn modelId="{2509FFEC-13BE-4D4B-B829-32EB2980048B}" type="presParOf" srcId="{AEB16674-B3D1-4BF1-97DC-49996DFCC7FD}" destId="{B5D1F2D3-9B06-4E35-A47F-1B56269F9F1E}" srcOrd="1" destOrd="0" presId="urn:microsoft.com/office/officeart/2008/layout/HorizontalMultiLevelHierarchy"/>
    <dgm:cxn modelId="{D108FFE6-4F0B-4CB7-9B52-BEED04D43BEA}" type="presParOf" srcId="{AAD1483E-BD3F-47C1-8398-C097899AA01D}" destId="{CFAD1A0E-2941-45C9-9223-315A9EE072E3}" srcOrd="2" destOrd="0" presId="urn:microsoft.com/office/officeart/2008/layout/HorizontalMultiLevelHierarchy"/>
    <dgm:cxn modelId="{0076E1EB-7BB8-49C7-BC6B-6CFF17207AAC}" type="presParOf" srcId="{CFAD1A0E-2941-45C9-9223-315A9EE072E3}" destId="{A6369C15-790A-4882-8214-C4773D3E31FA}" srcOrd="0" destOrd="0" presId="urn:microsoft.com/office/officeart/2008/layout/HorizontalMultiLevelHierarchy"/>
    <dgm:cxn modelId="{981AFAEA-434E-4BC1-B39E-F7BE3F323FFA}" type="presParOf" srcId="{AAD1483E-BD3F-47C1-8398-C097899AA01D}" destId="{FC69A299-B40F-4888-9EB0-592248998E69}" srcOrd="3" destOrd="0" presId="urn:microsoft.com/office/officeart/2008/layout/HorizontalMultiLevelHierarchy"/>
    <dgm:cxn modelId="{5037AC27-C2CA-4C56-8178-27D5B20DCDCB}" type="presParOf" srcId="{FC69A299-B40F-4888-9EB0-592248998E69}" destId="{88BA7523-79B5-4E87-AE7D-9E18C6E9B809}" srcOrd="0" destOrd="0" presId="urn:microsoft.com/office/officeart/2008/layout/HorizontalMultiLevelHierarchy"/>
    <dgm:cxn modelId="{2513C0A4-B8E2-4C82-A1A2-D90A35582E08}" type="presParOf" srcId="{FC69A299-B40F-4888-9EB0-592248998E69}" destId="{57E7E66D-4E38-4793-9128-A23EE383D8ED}" srcOrd="1" destOrd="0" presId="urn:microsoft.com/office/officeart/2008/layout/HorizontalMultiLevelHierarchy"/>
    <dgm:cxn modelId="{56F05E06-82FF-421C-B5B1-B690A7DE5E39}" type="presParOf" srcId="{63ECED2D-2A6E-4900-B323-39039676E579}" destId="{3E1CED9A-3DB9-43CC-82A3-867666F047CE}" srcOrd="2" destOrd="0" presId="urn:microsoft.com/office/officeart/2008/layout/HorizontalMultiLevelHierarchy"/>
    <dgm:cxn modelId="{4FC08CB5-AEF5-48BC-A7A6-ACDFBABF9BA2}" type="presParOf" srcId="{3E1CED9A-3DB9-43CC-82A3-867666F047CE}" destId="{D8316873-3F2B-417E-9DD9-1F9C2EFD61CB}" srcOrd="0" destOrd="0" presId="urn:microsoft.com/office/officeart/2008/layout/HorizontalMultiLevelHierarchy"/>
    <dgm:cxn modelId="{894B4413-85AF-4F92-BDFB-5BB7A810257C}" type="presParOf" srcId="{63ECED2D-2A6E-4900-B323-39039676E579}" destId="{3726E2A4-1580-46E3-A021-F8226D83DD48}" srcOrd="3" destOrd="0" presId="urn:microsoft.com/office/officeart/2008/layout/HorizontalMultiLevelHierarchy"/>
    <dgm:cxn modelId="{07FAAC9D-E76A-488C-8E30-DAD26FFD2227}" type="presParOf" srcId="{3726E2A4-1580-46E3-A021-F8226D83DD48}" destId="{15B62032-BA5C-480C-9B61-14EEC9E43A95}" srcOrd="0" destOrd="0" presId="urn:microsoft.com/office/officeart/2008/layout/HorizontalMultiLevelHierarchy"/>
    <dgm:cxn modelId="{57FDA499-B946-47F6-9EBE-A8F7A9DF9E19}" type="presParOf" srcId="{3726E2A4-1580-46E3-A021-F8226D83DD48}" destId="{5AC1F6D3-0DBC-43A2-BF54-88C6E6B04B13}" srcOrd="1" destOrd="0" presId="urn:microsoft.com/office/officeart/2008/layout/HorizontalMultiLevelHierarchy"/>
    <dgm:cxn modelId="{6175A540-D18E-4118-96AB-3B66FE07ED5C}" type="presParOf" srcId="{63ECED2D-2A6E-4900-B323-39039676E579}" destId="{C8D9D1E0-F52D-4834-A5AC-32AAAD38FD39}" srcOrd="4" destOrd="0" presId="urn:microsoft.com/office/officeart/2008/layout/HorizontalMultiLevelHierarchy"/>
    <dgm:cxn modelId="{C79C5ECC-1D39-45E4-8ABD-3727D672519B}" type="presParOf" srcId="{C8D9D1E0-F52D-4834-A5AC-32AAAD38FD39}" destId="{E019105D-DD6D-447A-B7C9-ECC58BAD4804}" srcOrd="0" destOrd="0" presId="urn:microsoft.com/office/officeart/2008/layout/HorizontalMultiLevelHierarchy"/>
    <dgm:cxn modelId="{19B0B8B8-25AA-4FC2-BB7E-0AD4AC229656}" type="presParOf" srcId="{63ECED2D-2A6E-4900-B323-39039676E579}" destId="{7C5F6F1C-A456-4158-A464-321CA9AA9637}" srcOrd="5" destOrd="0" presId="urn:microsoft.com/office/officeart/2008/layout/HorizontalMultiLevelHierarchy"/>
    <dgm:cxn modelId="{66CD60F1-F3A9-475D-A7DD-75F32956351C}" type="presParOf" srcId="{7C5F6F1C-A456-4158-A464-321CA9AA9637}" destId="{DE70C8C1-51B7-4380-ACC8-DFC00C81864F}" srcOrd="0" destOrd="0" presId="urn:microsoft.com/office/officeart/2008/layout/HorizontalMultiLevelHierarchy"/>
    <dgm:cxn modelId="{0B1A2F85-0EE3-4B7D-A68B-E30BFCF4031E}" type="presParOf" srcId="{7C5F6F1C-A456-4158-A464-321CA9AA9637}" destId="{221F863A-E207-4B15-8196-335478509A6A}" srcOrd="1" destOrd="0" presId="urn:microsoft.com/office/officeart/2008/layout/HorizontalMultiLevelHierarchy"/>
    <dgm:cxn modelId="{F1309745-4BD1-4EF9-BFA0-5FC70206FDA2}" type="presParOf" srcId="{221F863A-E207-4B15-8196-335478509A6A}" destId="{8F413151-E6AA-4A5C-9912-7BF950735D50}" srcOrd="0" destOrd="0" presId="urn:microsoft.com/office/officeart/2008/layout/HorizontalMultiLevelHierarchy"/>
    <dgm:cxn modelId="{9535D7AF-CEED-4A74-A931-1CEA9B7C701D}" type="presParOf" srcId="{8F413151-E6AA-4A5C-9912-7BF950735D50}" destId="{D0282C76-9CDC-4584-A151-BCDBC4BCEDD2}" srcOrd="0" destOrd="0" presId="urn:microsoft.com/office/officeart/2008/layout/HorizontalMultiLevelHierarchy"/>
    <dgm:cxn modelId="{68EE637A-CA91-4754-BCB6-A52955CFDDB7}" type="presParOf" srcId="{221F863A-E207-4B15-8196-335478509A6A}" destId="{3660E418-22A4-49D6-BCEE-843576099E34}" srcOrd="1" destOrd="0" presId="urn:microsoft.com/office/officeart/2008/layout/HorizontalMultiLevelHierarchy"/>
    <dgm:cxn modelId="{A2CDC9EC-81E9-4967-94A0-1D1EC2353B16}" type="presParOf" srcId="{3660E418-22A4-49D6-BCEE-843576099E34}" destId="{2F103A35-69B4-4FBF-9286-E2E79956CC40}" srcOrd="0" destOrd="0" presId="urn:microsoft.com/office/officeart/2008/layout/HorizontalMultiLevelHierarchy"/>
    <dgm:cxn modelId="{9822FE37-42ED-4D4C-AC02-E3A56B3AE7F6}" type="presParOf" srcId="{3660E418-22A4-49D6-BCEE-843576099E34}" destId="{737C7125-ADE6-4523-A04A-CCBACF8C8E1A}" srcOrd="1" destOrd="0" presId="urn:microsoft.com/office/officeart/2008/layout/HorizontalMultiLevelHierarchy"/>
    <dgm:cxn modelId="{0F13DC8A-5D0A-4554-83A8-FDE663C34EAA}" type="presParOf" srcId="{221F863A-E207-4B15-8196-335478509A6A}" destId="{F9282929-F330-48C8-A423-F04339A50E21}" srcOrd="2" destOrd="0" presId="urn:microsoft.com/office/officeart/2008/layout/HorizontalMultiLevelHierarchy"/>
    <dgm:cxn modelId="{FDD44170-8CDB-4DB2-B901-FC48486397AA}" type="presParOf" srcId="{F9282929-F330-48C8-A423-F04339A50E21}" destId="{D64E48E0-0199-45E7-A6C6-1A7AEB440B98}" srcOrd="0" destOrd="0" presId="urn:microsoft.com/office/officeart/2008/layout/HorizontalMultiLevelHierarchy"/>
    <dgm:cxn modelId="{B3683CD8-DDCD-47EC-9059-D0B6440A59A0}" type="presParOf" srcId="{221F863A-E207-4B15-8196-335478509A6A}" destId="{FBD99C59-795B-466D-BBE1-ADC419964013}" srcOrd="3" destOrd="0" presId="urn:microsoft.com/office/officeart/2008/layout/HorizontalMultiLevelHierarchy"/>
    <dgm:cxn modelId="{E5DE9014-8FE2-41D5-BF71-A0F77E820852}" type="presParOf" srcId="{FBD99C59-795B-466D-BBE1-ADC419964013}" destId="{EEBAD3F9-17C5-4C99-8BDC-359204D72967}" srcOrd="0" destOrd="0" presId="urn:microsoft.com/office/officeart/2008/layout/HorizontalMultiLevelHierarchy"/>
    <dgm:cxn modelId="{CB2AFA57-AFA0-4EB8-A509-0C9040835BE5}" type="presParOf" srcId="{FBD99C59-795B-466D-BBE1-ADC419964013}" destId="{382D699A-58C6-4CF1-9DA0-8740C9D3C58D}" srcOrd="1" destOrd="0" presId="urn:microsoft.com/office/officeart/2008/layout/HorizontalMultiLevelHierarchy"/>
    <dgm:cxn modelId="{02A044FC-90AD-4153-AB9D-37FD60FD518E}" type="presParOf" srcId="{63ECED2D-2A6E-4900-B323-39039676E579}" destId="{85648DB7-C899-4CF8-B6E0-6DF471335EFB}" srcOrd="6" destOrd="0" presId="urn:microsoft.com/office/officeart/2008/layout/HorizontalMultiLevelHierarchy"/>
    <dgm:cxn modelId="{AE4E4CA1-F11E-478C-8386-2AF86101171C}" type="presParOf" srcId="{85648DB7-C899-4CF8-B6E0-6DF471335EFB}" destId="{D9D441F0-D392-4A51-93CB-0373A8B59BC2}" srcOrd="0" destOrd="0" presId="urn:microsoft.com/office/officeart/2008/layout/HorizontalMultiLevelHierarchy"/>
    <dgm:cxn modelId="{DB753328-F21C-4001-A366-0330A505E0A4}" type="presParOf" srcId="{63ECED2D-2A6E-4900-B323-39039676E579}" destId="{E9E66C25-B6D8-4713-A523-E268B3F1379B}" srcOrd="7" destOrd="0" presId="urn:microsoft.com/office/officeart/2008/layout/HorizontalMultiLevelHierarchy"/>
    <dgm:cxn modelId="{8A074EA8-8411-43B2-982A-F0FECD2B6BB9}" type="presParOf" srcId="{E9E66C25-B6D8-4713-A523-E268B3F1379B}" destId="{ADF5C172-0915-4377-AEB1-B92CBCD50F19}" srcOrd="0" destOrd="0" presId="urn:microsoft.com/office/officeart/2008/layout/HorizontalMultiLevelHierarchy"/>
    <dgm:cxn modelId="{5A17CAEB-258E-4A25-BE4A-ADF2AEAC7661}" type="presParOf" srcId="{E9E66C25-B6D8-4713-A523-E268B3F1379B}" destId="{E3C9DA31-B370-4A50-968D-13CCD82689DB}" srcOrd="1" destOrd="0" presId="urn:microsoft.com/office/officeart/2008/layout/HorizontalMultiLevelHierarchy"/>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A575672-1103-4BD1-B494-71926CDEC8D7}"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0DDE0607-3455-4D9C-BA42-95E72F893833}">
      <dgm:prSet phldrT="[Text]" custT="1"/>
      <dgm:spPr>
        <a:pattFill prst="lgGrid">
          <a:fgClr>
            <a:srgbClr val="A8E2EE"/>
          </a:fgClr>
          <a:bgClr>
            <a:schemeClr val="bg1"/>
          </a:bgClr>
        </a:pattFill>
        <a:ln w="57150">
          <a:solidFill>
            <a:srgbClr val="9DDCE7"/>
          </a:solidFill>
        </a:ln>
      </dgm:spPr>
      <dgm:t>
        <a:bodyPr/>
        <a:lstStyle/>
        <a:p>
          <a:r>
            <a:rPr lang="en-US" sz="2000" b="1" dirty="0">
              <a:solidFill>
                <a:schemeClr val="tx1"/>
              </a:solidFill>
            </a:rPr>
            <a:t>Pre-IRB Submission</a:t>
          </a:r>
        </a:p>
        <a:p>
          <a:r>
            <a:rPr lang="en-US" sz="1800" b="1" dirty="0">
              <a:solidFill>
                <a:schemeClr val="tx1"/>
              </a:solidFill>
            </a:rPr>
            <a:t>(NIH team consults with IRBO,  protocol/ model consent development, </a:t>
          </a:r>
          <a:r>
            <a:rPr lang="en-US" sz="1800" b="1" dirty="0" err="1">
              <a:solidFill>
                <a:schemeClr val="tx1"/>
              </a:solidFill>
            </a:rPr>
            <a:t>eIRB</a:t>
          </a:r>
          <a:r>
            <a:rPr lang="en-US" sz="1800" b="1" dirty="0">
              <a:solidFill>
                <a:schemeClr val="tx1"/>
              </a:solidFill>
            </a:rPr>
            <a:t> account creation, etc.) </a:t>
          </a:r>
        </a:p>
      </dgm:t>
    </dgm:pt>
    <dgm:pt modelId="{F30B551D-70C7-466D-97CC-79F85C94C48F}" type="parTrans" cxnId="{281CA74E-3720-43E7-8887-70D125ED3F60}">
      <dgm:prSet/>
      <dgm:spPr/>
      <dgm:t>
        <a:bodyPr/>
        <a:lstStyle/>
        <a:p>
          <a:endParaRPr lang="en-US"/>
        </a:p>
      </dgm:t>
    </dgm:pt>
    <dgm:pt modelId="{EB5B1226-9C9F-4FEA-861E-E199D843E5A8}" type="sibTrans" cxnId="{281CA74E-3720-43E7-8887-70D125ED3F60}">
      <dgm:prSet/>
      <dgm:spPr/>
      <dgm:t>
        <a:bodyPr/>
        <a:lstStyle/>
        <a:p>
          <a:endParaRPr lang="en-US"/>
        </a:p>
      </dgm:t>
    </dgm:pt>
    <dgm:pt modelId="{353E497E-A3DE-436C-95A3-15FF88569356}">
      <dgm:prSet phldrT="[Text]" custT="1"/>
      <dgm:spPr>
        <a:solidFill>
          <a:srgbClr val="A8E2EE"/>
        </a:solidFill>
        <a:ln w="57150">
          <a:solidFill>
            <a:schemeClr val="bg1"/>
          </a:solidFill>
        </a:ln>
      </dgm:spPr>
      <dgm:t>
        <a:bodyPr/>
        <a:lstStyle/>
        <a:p>
          <a:r>
            <a:rPr lang="en-US" sz="2000" b="1" dirty="0" err="1">
              <a:solidFill>
                <a:schemeClr val="tx1"/>
              </a:solidFill>
            </a:rPr>
            <a:t>pSITE</a:t>
          </a:r>
          <a:r>
            <a:rPr lang="en-US" sz="2000" b="1" dirty="0">
              <a:solidFill>
                <a:schemeClr val="tx1"/>
              </a:solidFill>
            </a:rPr>
            <a:t> submission to NIH IRB </a:t>
          </a:r>
        </a:p>
        <a:p>
          <a:r>
            <a:rPr lang="en-US" sz="1800" b="1" dirty="0">
              <a:solidFill>
                <a:schemeClr val="tx1"/>
              </a:solidFill>
            </a:rPr>
            <a:t>(direct or </a:t>
          </a:r>
          <a:r>
            <a:rPr lang="en-US" sz="1800" b="1" dirty="0" err="1">
              <a:solidFill>
                <a:schemeClr val="tx1"/>
              </a:solidFill>
              <a:highlight>
                <a:srgbClr val="E3CCF2"/>
              </a:highlight>
            </a:rPr>
            <a:t>Amendment</a:t>
          </a:r>
          <a:r>
            <a:rPr lang="en-US" sz="1800" b="1" dirty="0" err="1">
              <a:solidFill>
                <a:schemeClr val="tx1"/>
              </a:solidFill>
            </a:rPr>
            <a:t>via</a:t>
          </a:r>
          <a:r>
            <a:rPr lang="en-US" sz="1800" b="1" dirty="0">
              <a:solidFill>
                <a:schemeClr val="tx1"/>
              </a:solidFill>
            </a:rPr>
            <a:t> NIH team)</a:t>
          </a:r>
        </a:p>
      </dgm:t>
    </dgm:pt>
    <dgm:pt modelId="{8B4F69A4-EEEE-41E2-9664-3C702D862A86}" type="parTrans" cxnId="{F80B2493-4C84-42BD-861F-DC9F2EDC4A54}">
      <dgm:prSet/>
      <dgm:spPr/>
      <dgm:t>
        <a:bodyPr/>
        <a:lstStyle/>
        <a:p>
          <a:endParaRPr lang="en-US"/>
        </a:p>
      </dgm:t>
    </dgm:pt>
    <dgm:pt modelId="{56970028-3829-47EE-8D89-9A9E8F62D30C}" type="sibTrans" cxnId="{F80B2493-4C84-42BD-861F-DC9F2EDC4A54}">
      <dgm:prSet/>
      <dgm:spPr/>
      <dgm:t>
        <a:bodyPr/>
        <a:lstStyle/>
        <a:p>
          <a:endParaRPr lang="en-US"/>
        </a:p>
      </dgm:t>
    </dgm:pt>
    <dgm:pt modelId="{DB197D4C-0E22-4F3E-8EF7-778BE2C338B5}">
      <dgm:prSet phldrT="[Text]" custT="1"/>
      <dgm:spPr>
        <a:solidFill>
          <a:srgbClr val="A8E2EE"/>
        </a:solidFill>
        <a:ln w="57150">
          <a:solidFill>
            <a:schemeClr val="bg1"/>
          </a:solidFill>
        </a:ln>
      </dgm:spPr>
      <dgm:t>
        <a:bodyPr/>
        <a:lstStyle/>
        <a:p>
          <a:r>
            <a:rPr lang="en-US" sz="2000" b="1" dirty="0">
              <a:solidFill>
                <a:schemeClr val="tx1"/>
              </a:solidFill>
            </a:rPr>
            <a:t>NIH IRB Reviews and Approves </a:t>
          </a:r>
          <a:r>
            <a:rPr lang="en-US" sz="2000" b="1" dirty="0" err="1">
              <a:solidFill>
                <a:schemeClr val="tx1"/>
              </a:solidFill>
            </a:rPr>
            <a:t>pSITE</a:t>
          </a:r>
          <a:endParaRPr lang="en-US" sz="2000" b="1" dirty="0">
            <a:solidFill>
              <a:schemeClr val="tx1"/>
            </a:solidFill>
          </a:endParaRPr>
        </a:p>
      </dgm:t>
    </dgm:pt>
    <dgm:pt modelId="{F95352DB-5B84-499B-926B-14786E403E8C}" type="parTrans" cxnId="{5E99151E-B1CE-4E03-A36E-B0B04C32CF11}">
      <dgm:prSet/>
      <dgm:spPr/>
      <dgm:t>
        <a:bodyPr/>
        <a:lstStyle/>
        <a:p>
          <a:endParaRPr lang="en-US"/>
        </a:p>
      </dgm:t>
    </dgm:pt>
    <dgm:pt modelId="{AEC42AB2-FC42-413B-9C16-97DDA388933E}" type="sibTrans" cxnId="{5E99151E-B1CE-4E03-A36E-B0B04C32CF11}">
      <dgm:prSet/>
      <dgm:spPr/>
      <dgm:t>
        <a:bodyPr/>
        <a:lstStyle/>
        <a:p>
          <a:endParaRPr lang="en-US"/>
        </a:p>
      </dgm:t>
    </dgm:pt>
    <dgm:pt modelId="{06226AD4-E77C-45C7-8B78-3CF1E3DD1A7D}">
      <dgm:prSet custT="1"/>
      <dgm:spPr>
        <a:solidFill>
          <a:srgbClr val="A8E2EE"/>
        </a:solidFill>
        <a:ln w="57150">
          <a:solidFill>
            <a:schemeClr val="bg1"/>
          </a:solidFill>
        </a:ln>
      </dgm:spPr>
      <dgm:t>
        <a:bodyPr/>
        <a:lstStyle/>
        <a:p>
          <a:r>
            <a:rPr lang="en-US" sz="2000" b="1" dirty="0">
              <a:solidFill>
                <a:schemeClr val="tx1"/>
              </a:solidFill>
            </a:rPr>
            <a:t>Submit Protocol to NIH IRB</a:t>
          </a:r>
        </a:p>
      </dgm:t>
    </dgm:pt>
    <dgm:pt modelId="{71BBBB90-7D85-472F-8592-1EA6EF63C76D}" type="parTrans" cxnId="{51FBEC7A-0707-476C-A044-992C62869B80}">
      <dgm:prSet/>
      <dgm:spPr/>
      <dgm:t>
        <a:bodyPr/>
        <a:lstStyle/>
        <a:p>
          <a:endParaRPr lang="en-US"/>
        </a:p>
      </dgm:t>
    </dgm:pt>
    <dgm:pt modelId="{42B5817A-B03F-471A-ADE3-BC6476E80D85}" type="sibTrans" cxnId="{51FBEC7A-0707-476C-A044-992C62869B80}">
      <dgm:prSet/>
      <dgm:spPr/>
      <dgm:t>
        <a:bodyPr/>
        <a:lstStyle/>
        <a:p>
          <a:endParaRPr lang="en-US"/>
        </a:p>
      </dgm:t>
    </dgm:pt>
    <dgm:pt modelId="{C989A404-83AB-4DAF-9494-B03F70D5C11C}">
      <dgm:prSet custT="1"/>
      <dgm:spPr>
        <a:solidFill>
          <a:srgbClr val="A8E2EE"/>
        </a:solidFill>
        <a:ln w="57150">
          <a:solidFill>
            <a:schemeClr val="bg1"/>
          </a:solidFill>
        </a:ln>
      </dgm:spPr>
      <dgm:t>
        <a:bodyPr/>
        <a:lstStyle/>
        <a:p>
          <a:r>
            <a:rPr lang="en-US" sz="2000" b="1" dirty="0">
              <a:solidFill>
                <a:schemeClr val="tx1"/>
              </a:solidFill>
            </a:rPr>
            <a:t>NIH IRB Review and Approval </a:t>
          </a:r>
        </a:p>
      </dgm:t>
    </dgm:pt>
    <dgm:pt modelId="{2DC80703-C91A-4634-A99A-57800EAD39AF}" type="parTrans" cxnId="{BC3C7E10-FF4F-496D-8C33-64F9445A5B55}">
      <dgm:prSet/>
      <dgm:spPr/>
      <dgm:t>
        <a:bodyPr/>
        <a:lstStyle/>
        <a:p>
          <a:endParaRPr lang="en-US"/>
        </a:p>
      </dgm:t>
    </dgm:pt>
    <dgm:pt modelId="{7D3CB579-B6A8-4F3A-BC4B-19A888F0EFEC}" type="sibTrans" cxnId="{BC3C7E10-FF4F-496D-8C33-64F9445A5B55}">
      <dgm:prSet/>
      <dgm:spPr/>
      <dgm:t>
        <a:bodyPr/>
        <a:lstStyle/>
        <a:p>
          <a:endParaRPr lang="en-US"/>
        </a:p>
      </dgm:t>
    </dgm:pt>
    <dgm:pt modelId="{5343DB29-3676-4BAA-86DB-9A7CD43C467A}">
      <dgm:prSet custT="1"/>
      <dgm:spPr>
        <a:solidFill>
          <a:srgbClr val="A8E2EE"/>
        </a:solidFill>
        <a:ln w="57150">
          <a:solidFill>
            <a:schemeClr val="bg1"/>
          </a:solidFill>
        </a:ln>
      </dgm:spPr>
      <dgm:t>
        <a:bodyPr/>
        <a:lstStyle/>
        <a:p>
          <a:r>
            <a:rPr lang="en-US" sz="2000" b="1" dirty="0" err="1">
              <a:solidFill>
                <a:schemeClr val="tx1"/>
              </a:solidFill>
            </a:rPr>
            <a:t>pSITE</a:t>
          </a:r>
          <a:r>
            <a:rPr lang="en-US" sz="2000" b="1" dirty="0">
              <a:solidFill>
                <a:schemeClr val="tx1"/>
              </a:solidFill>
            </a:rPr>
            <a:t> </a:t>
          </a:r>
        </a:p>
        <a:p>
          <a:r>
            <a:rPr lang="en-US" sz="2000" b="1" dirty="0">
              <a:solidFill>
                <a:schemeClr val="tx1"/>
              </a:solidFill>
            </a:rPr>
            <a:t>Pre-IRB submission</a:t>
          </a:r>
        </a:p>
      </dgm:t>
    </dgm:pt>
    <dgm:pt modelId="{2CD7F7D7-0502-4D09-A2BD-6636B33AF96E}" type="parTrans" cxnId="{344F5EF3-90FB-45FF-98A2-453218983FA1}">
      <dgm:prSet/>
      <dgm:spPr/>
      <dgm:t>
        <a:bodyPr/>
        <a:lstStyle/>
        <a:p>
          <a:endParaRPr lang="en-US"/>
        </a:p>
      </dgm:t>
    </dgm:pt>
    <dgm:pt modelId="{58C2DDF8-12A9-4E5D-9FE7-B27713947766}" type="sibTrans" cxnId="{344F5EF3-90FB-45FF-98A2-453218983FA1}">
      <dgm:prSet/>
      <dgm:spPr/>
      <dgm:t>
        <a:bodyPr/>
        <a:lstStyle/>
        <a:p>
          <a:endParaRPr lang="en-US"/>
        </a:p>
      </dgm:t>
    </dgm:pt>
    <dgm:pt modelId="{23922E8A-5701-4BAE-9D8C-C5AACDE06A7B}">
      <dgm:prSet custT="1"/>
      <dgm:spPr>
        <a:solidFill>
          <a:srgbClr val="E3CCF2"/>
        </a:solidFill>
        <a:ln w="57150">
          <a:solidFill>
            <a:schemeClr val="bg1"/>
          </a:solidFill>
        </a:ln>
      </dgm:spPr>
      <dgm:t>
        <a:bodyPr/>
        <a:lstStyle/>
        <a:p>
          <a:r>
            <a:rPr lang="en-US" sz="2000" b="1" dirty="0">
              <a:solidFill>
                <a:schemeClr val="tx1"/>
              </a:solidFill>
            </a:rPr>
            <a:t>NIH and pSITE Execute Reliance</a:t>
          </a:r>
        </a:p>
      </dgm:t>
    </dgm:pt>
    <dgm:pt modelId="{A74392BA-1164-438F-A5EF-A11940A490A2}" type="parTrans" cxnId="{3A646AC0-6607-4639-AB21-83E70DE2DE4C}">
      <dgm:prSet/>
      <dgm:spPr/>
      <dgm:t>
        <a:bodyPr/>
        <a:lstStyle/>
        <a:p>
          <a:endParaRPr lang="en-US"/>
        </a:p>
      </dgm:t>
    </dgm:pt>
    <dgm:pt modelId="{DF5831FA-1608-4EA0-91A2-8DEFEAC6E603}" type="sibTrans" cxnId="{3A646AC0-6607-4639-AB21-83E70DE2DE4C}">
      <dgm:prSet/>
      <dgm:spPr/>
      <dgm:t>
        <a:bodyPr/>
        <a:lstStyle/>
        <a:p>
          <a:endParaRPr lang="en-US"/>
        </a:p>
      </dgm:t>
    </dgm:pt>
    <dgm:pt modelId="{D58080EC-5BD6-44F4-BA90-C602408D8FE9}">
      <dgm:prSet custT="1"/>
      <dgm:spPr>
        <a:solidFill>
          <a:srgbClr val="A8E2EE"/>
        </a:solidFill>
        <a:ln w="57150">
          <a:solidFill>
            <a:schemeClr val="bg1"/>
          </a:solidFill>
        </a:ln>
      </dgm:spPr>
      <dgm:t>
        <a:bodyPr/>
        <a:lstStyle/>
        <a:p>
          <a:r>
            <a:rPr lang="en-US" sz="2000" b="1" dirty="0" err="1">
              <a:solidFill>
                <a:schemeClr val="tx1"/>
              </a:solidFill>
            </a:rPr>
            <a:t>pSITE</a:t>
          </a:r>
          <a:r>
            <a:rPr lang="en-US" sz="2000" b="1" dirty="0">
              <a:solidFill>
                <a:schemeClr val="tx1"/>
              </a:solidFill>
            </a:rPr>
            <a:t> opens with NIH IRB approval &amp; local </a:t>
          </a:r>
          <a:r>
            <a:rPr lang="en-US" sz="2000" b="1" dirty="0" err="1">
              <a:solidFill>
                <a:schemeClr val="tx1"/>
              </a:solidFill>
            </a:rPr>
            <a:t>pSITE</a:t>
          </a:r>
          <a:r>
            <a:rPr lang="en-US" sz="2000" b="1" dirty="0">
              <a:solidFill>
                <a:schemeClr val="tx1"/>
              </a:solidFill>
            </a:rPr>
            <a:t> requirements are met</a:t>
          </a:r>
        </a:p>
      </dgm:t>
    </dgm:pt>
    <dgm:pt modelId="{723337B6-576F-46E8-946A-4ACBD6092146}" type="parTrans" cxnId="{3CFEF671-9C98-42F9-B0F5-ACA21ECB86E8}">
      <dgm:prSet/>
      <dgm:spPr/>
      <dgm:t>
        <a:bodyPr/>
        <a:lstStyle/>
        <a:p>
          <a:endParaRPr lang="en-US"/>
        </a:p>
      </dgm:t>
    </dgm:pt>
    <dgm:pt modelId="{A3E33A57-D75B-4C30-8A77-DD0FEDEA33F5}" type="sibTrans" cxnId="{3CFEF671-9C98-42F9-B0F5-ACA21ECB86E8}">
      <dgm:prSet/>
      <dgm:spPr/>
      <dgm:t>
        <a:bodyPr/>
        <a:lstStyle/>
        <a:p>
          <a:endParaRPr lang="en-US"/>
        </a:p>
      </dgm:t>
    </dgm:pt>
    <dgm:pt modelId="{6AAAC83F-4E8A-4EC3-B734-2AF0551DEDCF}" type="pres">
      <dgm:prSet presAssocID="{1A575672-1103-4BD1-B494-71926CDEC8D7}" presName="CompostProcess" presStyleCnt="0">
        <dgm:presLayoutVars>
          <dgm:dir/>
          <dgm:resizeHandles val="exact"/>
        </dgm:presLayoutVars>
      </dgm:prSet>
      <dgm:spPr/>
    </dgm:pt>
    <dgm:pt modelId="{28FE659F-C4CD-4AD2-9220-A664C16E4173}" type="pres">
      <dgm:prSet presAssocID="{1A575672-1103-4BD1-B494-71926CDEC8D7}" presName="arrow" presStyleLbl="bgShp" presStyleIdx="0" presStyleCnt="1" custScaleX="117611" custLinFactNeighborX="-8824" custLinFactNeighborY="194">
        <dgm:style>
          <a:lnRef idx="0">
            <a:scrgbClr r="0" g="0" b="0"/>
          </a:lnRef>
          <a:fillRef idx="0">
            <a:scrgbClr r="0" g="0" b="0"/>
          </a:fillRef>
          <a:effectRef idx="0">
            <a:scrgbClr r="0" g="0" b="0"/>
          </a:effectRef>
          <a:fontRef idx="minor">
            <a:schemeClr val="lt1"/>
          </a:fontRef>
        </dgm:style>
      </dgm:prSet>
      <dgm:spPr>
        <a:prstGeom prst="rightArrow">
          <a:avLst/>
        </a:prstGeom>
        <a:solidFill>
          <a:schemeClr val="accent5">
            <a:alpha val="50000"/>
          </a:schemeClr>
        </a:solidFill>
        <a:ln>
          <a:noFill/>
        </a:ln>
      </dgm:spPr>
    </dgm:pt>
    <dgm:pt modelId="{450D9088-1269-4113-B88A-15E1865594EA}" type="pres">
      <dgm:prSet presAssocID="{1A575672-1103-4BD1-B494-71926CDEC8D7}" presName="linearProcess" presStyleCnt="0"/>
      <dgm:spPr/>
    </dgm:pt>
    <dgm:pt modelId="{4CE54C99-0F03-4FCE-BDAE-F26500407123}" type="pres">
      <dgm:prSet presAssocID="{0DDE0607-3455-4D9C-BA42-95E72F893833}" presName="textNode" presStyleLbl="node1" presStyleIdx="0" presStyleCnt="8" custScaleX="144757" custScaleY="125102">
        <dgm:presLayoutVars>
          <dgm:bulletEnabled val="1"/>
        </dgm:presLayoutVars>
      </dgm:prSet>
      <dgm:spPr/>
    </dgm:pt>
    <dgm:pt modelId="{5710A7EB-E75D-4346-993C-966644BD8A5B}" type="pres">
      <dgm:prSet presAssocID="{EB5B1226-9C9F-4FEA-861E-E199D843E5A8}" presName="sibTrans" presStyleCnt="0"/>
      <dgm:spPr/>
    </dgm:pt>
    <dgm:pt modelId="{2B0EC0F8-1A8A-4508-BA4E-0F7D726975DF}" type="pres">
      <dgm:prSet presAssocID="{06226AD4-E77C-45C7-8B78-3CF1E3DD1A7D}" presName="textNode" presStyleLbl="node1" presStyleIdx="1" presStyleCnt="8" custScaleX="106456" custScaleY="52026" custLinFactNeighborX="-5783" custLinFactNeighborY="31470">
        <dgm:presLayoutVars>
          <dgm:bulletEnabled val="1"/>
        </dgm:presLayoutVars>
      </dgm:prSet>
      <dgm:spPr/>
    </dgm:pt>
    <dgm:pt modelId="{6F2E3300-06CD-4736-905C-8A36890764CD}" type="pres">
      <dgm:prSet presAssocID="{42B5817A-B03F-471A-ADE3-BC6476E80D85}" presName="sibTrans" presStyleCnt="0"/>
      <dgm:spPr/>
    </dgm:pt>
    <dgm:pt modelId="{FAE66107-0BD9-46E5-AF72-093B1C580A46}" type="pres">
      <dgm:prSet presAssocID="{C989A404-83AB-4DAF-9494-B03F70D5C11C}" presName="textNode" presStyleLbl="node1" presStyleIdx="2" presStyleCnt="8" custScaleX="106456">
        <dgm:presLayoutVars>
          <dgm:bulletEnabled val="1"/>
        </dgm:presLayoutVars>
      </dgm:prSet>
      <dgm:spPr/>
    </dgm:pt>
    <dgm:pt modelId="{26246756-69B0-4608-9AFF-0293AE42E144}" type="pres">
      <dgm:prSet presAssocID="{7D3CB579-B6A8-4F3A-BC4B-19A888F0EFEC}" presName="sibTrans" presStyleCnt="0"/>
      <dgm:spPr/>
    </dgm:pt>
    <dgm:pt modelId="{A4FF8B79-56CD-4A2D-81BF-AE5B5C4ED702}" type="pres">
      <dgm:prSet presAssocID="{5343DB29-3676-4BAA-86DB-9A7CD43C467A}" presName="textNode" presStyleLbl="node1" presStyleIdx="3" presStyleCnt="8" custScaleX="128695" custScaleY="53279" custLinFactNeighborX="-7815" custLinFactNeighborY="30998">
        <dgm:presLayoutVars>
          <dgm:bulletEnabled val="1"/>
        </dgm:presLayoutVars>
      </dgm:prSet>
      <dgm:spPr/>
    </dgm:pt>
    <dgm:pt modelId="{5F278263-28B2-47EF-B916-AF641130F2E3}" type="pres">
      <dgm:prSet presAssocID="{58C2DDF8-12A9-4E5D-9FE7-B27713947766}" presName="sibTrans" presStyleCnt="0"/>
      <dgm:spPr/>
    </dgm:pt>
    <dgm:pt modelId="{8B716B97-5193-4487-B599-1AD0566DB07A}" type="pres">
      <dgm:prSet presAssocID="{353E497E-A3DE-436C-95A3-15FF88569356}" presName="textNode" presStyleLbl="node1" presStyleIdx="4" presStyleCnt="8" custScaleX="129600">
        <dgm:presLayoutVars>
          <dgm:bulletEnabled val="1"/>
        </dgm:presLayoutVars>
      </dgm:prSet>
      <dgm:spPr/>
    </dgm:pt>
    <dgm:pt modelId="{435BC7C0-AC98-4D3E-ABB9-C77F33A6DB78}" type="pres">
      <dgm:prSet presAssocID="{56970028-3829-47EE-8D89-9A9E8F62D30C}" presName="sibTrans" presStyleCnt="0"/>
      <dgm:spPr/>
    </dgm:pt>
    <dgm:pt modelId="{DF834D71-6C13-44D4-9A5D-0D9B947BD609}" type="pres">
      <dgm:prSet presAssocID="{DB197D4C-0E22-4F3E-8EF7-778BE2C338B5}" presName="textNode" presStyleLbl="node1" presStyleIdx="5" presStyleCnt="8" custScaleX="109396">
        <dgm:presLayoutVars>
          <dgm:bulletEnabled val="1"/>
        </dgm:presLayoutVars>
      </dgm:prSet>
      <dgm:spPr/>
    </dgm:pt>
    <dgm:pt modelId="{01C88FD0-B68B-4804-9724-1D6745449C5A}" type="pres">
      <dgm:prSet presAssocID="{AEC42AB2-FC42-413B-9C16-97DDA388933E}" presName="sibTrans" presStyleCnt="0"/>
      <dgm:spPr/>
    </dgm:pt>
    <dgm:pt modelId="{1E7AB09C-BC20-44FB-9A22-76C929660383}" type="pres">
      <dgm:prSet presAssocID="{D58080EC-5BD6-44F4-BA90-C602408D8FE9}" presName="textNode" presStyleLbl="node1" presStyleIdx="6" presStyleCnt="8" custScaleX="157642">
        <dgm:presLayoutVars>
          <dgm:bulletEnabled val="1"/>
        </dgm:presLayoutVars>
      </dgm:prSet>
      <dgm:spPr/>
    </dgm:pt>
    <dgm:pt modelId="{53921C1D-100E-49B7-80D0-00E19B2D5B18}" type="pres">
      <dgm:prSet presAssocID="{A3E33A57-D75B-4C30-8A77-DD0FEDEA33F5}" presName="sibTrans" presStyleCnt="0"/>
      <dgm:spPr/>
    </dgm:pt>
    <dgm:pt modelId="{AE11762F-9B53-4044-AA36-679A3D6731F3}" type="pres">
      <dgm:prSet presAssocID="{23922E8A-5701-4BAE-9D8C-C5AACDE06A7B}" presName="textNode" presStyleLbl="node1" presStyleIdx="7" presStyleCnt="8" custScaleX="106456" custScaleY="53279" custLinFactX="-497318" custLinFactNeighborX="-500000" custLinFactNeighborY="-28542">
        <dgm:presLayoutVars>
          <dgm:bulletEnabled val="1"/>
        </dgm:presLayoutVars>
      </dgm:prSet>
      <dgm:spPr/>
    </dgm:pt>
  </dgm:ptLst>
  <dgm:cxnLst>
    <dgm:cxn modelId="{BC3C7E10-FF4F-496D-8C33-64F9445A5B55}" srcId="{1A575672-1103-4BD1-B494-71926CDEC8D7}" destId="{C989A404-83AB-4DAF-9494-B03F70D5C11C}" srcOrd="2" destOrd="0" parTransId="{2DC80703-C91A-4634-A99A-57800EAD39AF}" sibTransId="{7D3CB579-B6A8-4F3A-BC4B-19A888F0EFEC}"/>
    <dgm:cxn modelId="{5E99151E-B1CE-4E03-A36E-B0B04C32CF11}" srcId="{1A575672-1103-4BD1-B494-71926CDEC8D7}" destId="{DB197D4C-0E22-4F3E-8EF7-778BE2C338B5}" srcOrd="5" destOrd="0" parTransId="{F95352DB-5B84-499B-926B-14786E403E8C}" sibTransId="{AEC42AB2-FC42-413B-9C16-97DDA388933E}"/>
    <dgm:cxn modelId="{E6025F2E-5EA2-4962-B30C-DC0C3D783EEF}" type="presOf" srcId="{06226AD4-E77C-45C7-8B78-3CF1E3DD1A7D}" destId="{2B0EC0F8-1A8A-4508-BA4E-0F7D726975DF}" srcOrd="0" destOrd="0" presId="urn:microsoft.com/office/officeart/2005/8/layout/hProcess9"/>
    <dgm:cxn modelId="{7D9D184A-03C2-467B-B71E-917FF40B467F}" type="presOf" srcId="{23922E8A-5701-4BAE-9D8C-C5AACDE06A7B}" destId="{AE11762F-9B53-4044-AA36-679A3D6731F3}" srcOrd="0" destOrd="0" presId="urn:microsoft.com/office/officeart/2005/8/layout/hProcess9"/>
    <dgm:cxn modelId="{5CED956C-98AB-49D9-87D9-752A585437DF}" type="presOf" srcId="{DB197D4C-0E22-4F3E-8EF7-778BE2C338B5}" destId="{DF834D71-6C13-44D4-9A5D-0D9B947BD609}" srcOrd="0" destOrd="0" presId="urn:microsoft.com/office/officeart/2005/8/layout/hProcess9"/>
    <dgm:cxn modelId="{281CA74E-3720-43E7-8887-70D125ED3F60}" srcId="{1A575672-1103-4BD1-B494-71926CDEC8D7}" destId="{0DDE0607-3455-4D9C-BA42-95E72F893833}" srcOrd="0" destOrd="0" parTransId="{F30B551D-70C7-466D-97CC-79F85C94C48F}" sibTransId="{EB5B1226-9C9F-4FEA-861E-E199D843E5A8}"/>
    <dgm:cxn modelId="{3CFEF671-9C98-42F9-B0F5-ACA21ECB86E8}" srcId="{1A575672-1103-4BD1-B494-71926CDEC8D7}" destId="{D58080EC-5BD6-44F4-BA90-C602408D8FE9}" srcOrd="6" destOrd="0" parTransId="{723337B6-576F-46E8-946A-4ACBD6092146}" sibTransId="{A3E33A57-D75B-4C30-8A77-DD0FEDEA33F5}"/>
    <dgm:cxn modelId="{51FBEC7A-0707-476C-A044-992C62869B80}" srcId="{1A575672-1103-4BD1-B494-71926CDEC8D7}" destId="{06226AD4-E77C-45C7-8B78-3CF1E3DD1A7D}" srcOrd="1" destOrd="0" parTransId="{71BBBB90-7D85-472F-8592-1EA6EF63C76D}" sibTransId="{42B5817A-B03F-471A-ADE3-BC6476E80D85}"/>
    <dgm:cxn modelId="{CA85098C-A595-4E92-8668-83DBED9BEAD9}" type="presOf" srcId="{353E497E-A3DE-436C-95A3-15FF88569356}" destId="{8B716B97-5193-4487-B599-1AD0566DB07A}" srcOrd="0" destOrd="0" presId="urn:microsoft.com/office/officeart/2005/8/layout/hProcess9"/>
    <dgm:cxn modelId="{F80B2493-4C84-42BD-861F-DC9F2EDC4A54}" srcId="{1A575672-1103-4BD1-B494-71926CDEC8D7}" destId="{353E497E-A3DE-436C-95A3-15FF88569356}" srcOrd="4" destOrd="0" parTransId="{8B4F69A4-EEEE-41E2-9664-3C702D862A86}" sibTransId="{56970028-3829-47EE-8D89-9A9E8F62D30C}"/>
    <dgm:cxn modelId="{3C6071B2-047C-4A15-9D12-9B3ADBB6583F}" type="presOf" srcId="{5343DB29-3676-4BAA-86DB-9A7CD43C467A}" destId="{A4FF8B79-56CD-4A2D-81BF-AE5B5C4ED702}" srcOrd="0" destOrd="0" presId="urn:microsoft.com/office/officeart/2005/8/layout/hProcess9"/>
    <dgm:cxn modelId="{F98D9BB2-FA35-4317-8F95-E69D20A2F8CB}" type="presOf" srcId="{C989A404-83AB-4DAF-9494-B03F70D5C11C}" destId="{FAE66107-0BD9-46E5-AF72-093B1C580A46}" srcOrd="0" destOrd="0" presId="urn:microsoft.com/office/officeart/2005/8/layout/hProcess9"/>
    <dgm:cxn modelId="{3A646AC0-6607-4639-AB21-83E70DE2DE4C}" srcId="{1A575672-1103-4BD1-B494-71926CDEC8D7}" destId="{23922E8A-5701-4BAE-9D8C-C5AACDE06A7B}" srcOrd="7" destOrd="0" parTransId="{A74392BA-1164-438F-A5EF-A11940A490A2}" sibTransId="{DF5831FA-1608-4EA0-91A2-8DEFEAC6E603}"/>
    <dgm:cxn modelId="{B4A835C3-FF41-4C53-BB2C-1C5E3BE50DED}" type="presOf" srcId="{0DDE0607-3455-4D9C-BA42-95E72F893833}" destId="{4CE54C99-0F03-4FCE-BDAE-F26500407123}" srcOrd="0" destOrd="0" presId="urn:microsoft.com/office/officeart/2005/8/layout/hProcess9"/>
    <dgm:cxn modelId="{FB23C1C8-86E3-47DA-BF16-8015F2E18664}" type="presOf" srcId="{1A575672-1103-4BD1-B494-71926CDEC8D7}" destId="{6AAAC83F-4E8A-4EC3-B734-2AF0551DEDCF}" srcOrd="0" destOrd="0" presId="urn:microsoft.com/office/officeart/2005/8/layout/hProcess9"/>
    <dgm:cxn modelId="{CACD16CB-9161-44C7-BC2D-4CB23338C319}" type="presOf" srcId="{D58080EC-5BD6-44F4-BA90-C602408D8FE9}" destId="{1E7AB09C-BC20-44FB-9A22-76C929660383}" srcOrd="0" destOrd="0" presId="urn:microsoft.com/office/officeart/2005/8/layout/hProcess9"/>
    <dgm:cxn modelId="{344F5EF3-90FB-45FF-98A2-453218983FA1}" srcId="{1A575672-1103-4BD1-B494-71926CDEC8D7}" destId="{5343DB29-3676-4BAA-86DB-9A7CD43C467A}" srcOrd="3" destOrd="0" parTransId="{2CD7F7D7-0502-4D09-A2BD-6636B33AF96E}" sibTransId="{58C2DDF8-12A9-4E5D-9FE7-B27713947766}"/>
    <dgm:cxn modelId="{95889EDA-8A2A-4EDC-93E9-B08A9EF2EC08}" type="presParOf" srcId="{6AAAC83F-4E8A-4EC3-B734-2AF0551DEDCF}" destId="{28FE659F-C4CD-4AD2-9220-A664C16E4173}" srcOrd="0" destOrd="0" presId="urn:microsoft.com/office/officeart/2005/8/layout/hProcess9"/>
    <dgm:cxn modelId="{770F9532-D83A-478D-99A8-66153B50FADB}" type="presParOf" srcId="{6AAAC83F-4E8A-4EC3-B734-2AF0551DEDCF}" destId="{450D9088-1269-4113-B88A-15E1865594EA}" srcOrd="1" destOrd="0" presId="urn:microsoft.com/office/officeart/2005/8/layout/hProcess9"/>
    <dgm:cxn modelId="{DA65AB8F-6C4B-458E-A10D-E153CE031B11}" type="presParOf" srcId="{450D9088-1269-4113-B88A-15E1865594EA}" destId="{4CE54C99-0F03-4FCE-BDAE-F26500407123}" srcOrd="0" destOrd="0" presId="urn:microsoft.com/office/officeart/2005/8/layout/hProcess9"/>
    <dgm:cxn modelId="{ECC131D1-6017-4FAE-A167-DE598C94AE6A}" type="presParOf" srcId="{450D9088-1269-4113-B88A-15E1865594EA}" destId="{5710A7EB-E75D-4346-993C-966644BD8A5B}" srcOrd="1" destOrd="0" presId="urn:microsoft.com/office/officeart/2005/8/layout/hProcess9"/>
    <dgm:cxn modelId="{D7ADBFD4-31C4-457C-816A-BE6DB3A10038}" type="presParOf" srcId="{450D9088-1269-4113-B88A-15E1865594EA}" destId="{2B0EC0F8-1A8A-4508-BA4E-0F7D726975DF}" srcOrd="2" destOrd="0" presId="urn:microsoft.com/office/officeart/2005/8/layout/hProcess9"/>
    <dgm:cxn modelId="{E0CD5173-24E5-416A-BC9E-807F5B5331B6}" type="presParOf" srcId="{450D9088-1269-4113-B88A-15E1865594EA}" destId="{6F2E3300-06CD-4736-905C-8A36890764CD}" srcOrd="3" destOrd="0" presId="urn:microsoft.com/office/officeart/2005/8/layout/hProcess9"/>
    <dgm:cxn modelId="{4AD97431-3A02-485E-AB12-EDBA57B0705E}" type="presParOf" srcId="{450D9088-1269-4113-B88A-15E1865594EA}" destId="{FAE66107-0BD9-46E5-AF72-093B1C580A46}" srcOrd="4" destOrd="0" presId="urn:microsoft.com/office/officeart/2005/8/layout/hProcess9"/>
    <dgm:cxn modelId="{DF318D97-025C-4F0F-97D7-4D0D19983A1A}" type="presParOf" srcId="{450D9088-1269-4113-B88A-15E1865594EA}" destId="{26246756-69B0-4608-9AFF-0293AE42E144}" srcOrd="5" destOrd="0" presId="urn:microsoft.com/office/officeart/2005/8/layout/hProcess9"/>
    <dgm:cxn modelId="{020F29B1-AAF9-4504-8EBF-F96D9AF537E6}" type="presParOf" srcId="{450D9088-1269-4113-B88A-15E1865594EA}" destId="{A4FF8B79-56CD-4A2D-81BF-AE5B5C4ED702}" srcOrd="6" destOrd="0" presId="urn:microsoft.com/office/officeart/2005/8/layout/hProcess9"/>
    <dgm:cxn modelId="{CECD30DA-B99A-4FEA-B254-6BA6B1865D7D}" type="presParOf" srcId="{450D9088-1269-4113-B88A-15E1865594EA}" destId="{5F278263-28B2-47EF-B916-AF641130F2E3}" srcOrd="7" destOrd="0" presId="urn:microsoft.com/office/officeart/2005/8/layout/hProcess9"/>
    <dgm:cxn modelId="{039D718A-8459-4F32-9F48-B8D8DAA1A046}" type="presParOf" srcId="{450D9088-1269-4113-B88A-15E1865594EA}" destId="{8B716B97-5193-4487-B599-1AD0566DB07A}" srcOrd="8" destOrd="0" presId="urn:microsoft.com/office/officeart/2005/8/layout/hProcess9"/>
    <dgm:cxn modelId="{F69A6BAD-ABCE-4C83-A211-D35B17157988}" type="presParOf" srcId="{450D9088-1269-4113-B88A-15E1865594EA}" destId="{435BC7C0-AC98-4D3E-ABB9-C77F33A6DB78}" srcOrd="9" destOrd="0" presId="urn:microsoft.com/office/officeart/2005/8/layout/hProcess9"/>
    <dgm:cxn modelId="{16000F3F-5D45-44F9-BA8F-367A4C270187}" type="presParOf" srcId="{450D9088-1269-4113-B88A-15E1865594EA}" destId="{DF834D71-6C13-44D4-9A5D-0D9B947BD609}" srcOrd="10" destOrd="0" presId="urn:microsoft.com/office/officeart/2005/8/layout/hProcess9"/>
    <dgm:cxn modelId="{14A32663-0C7C-4BC1-9B8C-701FC4054FA5}" type="presParOf" srcId="{450D9088-1269-4113-B88A-15E1865594EA}" destId="{01C88FD0-B68B-4804-9724-1D6745449C5A}" srcOrd="11" destOrd="0" presId="urn:microsoft.com/office/officeart/2005/8/layout/hProcess9"/>
    <dgm:cxn modelId="{BBC2723C-3492-4DF6-87F2-A2168827CDF8}" type="presParOf" srcId="{450D9088-1269-4113-B88A-15E1865594EA}" destId="{1E7AB09C-BC20-44FB-9A22-76C929660383}" srcOrd="12" destOrd="0" presId="urn:microsoft.com/office/officeart/2005/8/layout/hProcess9"/>
    <dgm:cxn modelId="{64CF5C42-82BA-4794-A7A7-85E35947386D}" type="presParOf" srcId="{450D9088-1269-4113-B88A-15E1865594EA}" destId="{53921C1D-100E-49B7-80D0-00E19B2D5B18}" srcOrd="13" destOrd="0" presId="urn:microsoft.com/office/officeart/2005/8/layout/hProcess9"/>
    <dgm:cxn modelId="{FCAE7B25-161F-4AEA-ACD7-C6E9F14D3DBB}" type="presParOf" srcId="{450D9088-1269-4113-B88A-15E1865594EA}" destId="{AE11762F-9B53-4044-AA36-679A3D6731F3}" srcOrd="14" destOrd="0" presId="urn:microsoft.com/office/officeart/2005/8/layout/hProcess9"/>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A575672-1103-4BD1-B494-71926CDEC8D7}"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0DDE0607-3455-4D9C-BA42-95E72F893833}">
      <dgm:prSet phldrT="[Text]" custT="1"/>
      <dgm:spPr>
        <a:pattFill prst="lgGrid">
          <a:fgClr>
            <a:srgbClr val="A8E2EE"/>
          </a:fgClr>
          <a:bgClr>
            <a:schemeClr val="bg1"/>
          </a:bgClr>
        </a:pattFill>
        <a:ln w="57150">
          <a:solidFill>
            <a:srgbClr val="9DDCE7"/>
          </a:solidFill>
        </a:ln>
      </dgm:spPr>
      <dgm:t>
        <a:bodyPr/>
        <a:lstStyle/>
        <a:p>
          <a:r>
            <a:rPr lang="en-US" sz="2000" b="1" dirty="0">
              <a:solidFill>
                <a:schemeClr val="tx1"/>
              </a:solidFill>
            </a:rPr>
            <a:t>Pre-IRB Submission</a:t>
          </a:r>
        </a:p>
        <a:p>
          <a:r>
            <a:rPr lang="en-US" sz="1800" b="1" dirty="0">
              <a:solidFill>
                <a:schemeClr val="tx1"/>
              </a:solidFill>
            </a:rPr>
            <a:t>(NIH team consults with IRBO,  protocol/ model consent development, </a:t>
          </a:r>
          <a:r>
            <a:rPr lang="en-US" sz="1800" b="1" dirty="0" err="1">
              <a:solidFill>
                <a:schemeClr val="tx1"/>
              </a:solidFill>
            </a:rPr>
            <a:t>eIRB</a:t>
          </a:r>
          <a:r>
            <a:rPr lang="en-US" sz="1800" b="1" dirty="0">
              <a:solidFill>
                <a:schemeClr val="tx1"/>
              </a:solidFill>
            </a:rPr>
            <a:t> account creation, etc.) </a:t>
          </a:r>
        </a:p>
      </dgm:t>
    </dgm:pt>
    <dgm:pt modelId="{F30B551D-70C7-466D-97CC-79F85C94C48F}" type="parTrans" cxnId="{281CA74E-3720-43E7-8887-70D125ED3F60}">
      <dgm:prSet/>
      <dgm:spPr/>
      <dgm:t>
        <a:bodyPr/>
        <a:lstStyle/>
        <a:p>
          <a:endParaRPr lang="en-US"/>
        </a:p>
      </dgm:t>
    </dgm:pt>
    <dgm:pt modelId="{EB5B1226-9C9F-4FEA-861E-E199D843E5A8}" type="sibTrans" cxnId="{281CA74E-3720-43E7-8887-70D125ED3F60}">
      <dgm:prSet/>
      <dgm:spPr/>
      <dgm:t>
        <a:bodyPr/>
        <a:lstStyle/>
        <a:p>
          <a:endParaRPr lang="en-US"/>
        </a:p>
      </dgm:t>
    </dgm:pt>
    <dgm:pt modelId="{353E497E-A3DE-436C-95A3-15FF88569356}">
      <dgm:prSet phldrT="[Text]" custT="1"/>
      <dgm:spPr>
        <a:solidFill>
          <a:srgbClr val="A8E2EE"/>
        </a:solidFill>
        <a:ln w="57150">
          <a:solidFill>
            <a:schemeClr val="bg1"/>
          </a:solidFill>
        </a:ln>
      </dgm:spPr>
      <dgm:t>
        <a:bodyPr/>
        <a:lstStyle/>
        <a:p>
          <a:r>
            <a:rPr lang="en-US" sz="2000" b="1" dirty="0">
              <a:solidFill>
                <a:schemeClr val="tx1"/>
              </a:solidFill>
            </a:rPr>
            <a:t>pSITE submission to NIH IRB </a:t>
          </a:r>
        </a:p>
        <a:p>
          <a:r>
            <a:rPr lang="en-US" sz="1800" b="1" dirty="0">
              <a:solidFill>
                <a:schemeClr val="tx1"/>
              </a:solidFill>
            </a:rPr>
            <a:t>(direct or </a:t>
          </a:r>
          <a:r>
            <a:rPr lang="en-US" sz="1800" b="1" dirty="0">
              <a:solidFill>
                <a:schemeClr val="tx1"/>
              </a:solidFill>
              <a:highlight>
                <a:srgbClr val="E3CCF2"/>
              </a:highlight>
            </a:rPr>
            <a:t>Amendment</a:t>
          </a:r>
          <a:r>
            <a:rPr lang="en-US" sz="1800" b="1" dirty="0">
              <a:solidFill>
                <a:schemeClr val="tx1"/>
              </a:solidFill>
            </a:rPr>
            <a:t> via NIH team)</a:t>
          </a:r>
        </a:p>
      </dgm:t>
    </dgm:pt>
    <dgm:pt modelId="{8B4F69A4-EEEE-41E2-9664-3C702D862A86}" type="parTrans" cxnId="{F80B2493-4C84-42BD-861F-DC9F2EDC4A54}">
      <dgm:prSet/>
      <dgm:spPr/>
      <dgm:t>
        <a:bodyPr/>
        <a:lstStyle/>
        <a:p>
          <a:endParaRPr lang="en-US"/>
        </a:p>
      </dgm:t>
    </dgm:pt>
    <dgm:pt modelId="{56970028-3829-47EE-8D89-9A9E8F62D30C}" type="sibTrans" cxnId="{F80B2493-4C84-42BD-861F-DC9F2EDC4A54}">
      <dgm:prSet/>
      <dgm:spPr/>
      <dgm:t>
        <a:bodyPr/>
        <a:lstStyle/>
        <a:p>
          <a:endParaRPr lang="en-US"/>
        </a:p>
      </dgm:t>
    </dgm:pt>
    <dgm:pt modelId="{DB197D4C-0E22-4F3E-8EF7-778BE2C338B5}">
      <dgm:prSet phldrT="[Text]" custT="1"/>
      <dgm:spPr>
        <a:solidFill>
          <a:srgbClr val="A8E2EE"/>
        </a:solidFill>
        <a:ln w="57150">
          <a:solidFill>
            <a:schemeClr val="bg1"/>
          </a:solidFill>
        </a:ln>
      </dgm:spPr>
      <dgm:t>
        <a:bodyPr/>
        <a:lstStyle/>
        <a:p>
          <a:r>
            <a:rPr lang="en-US" sz="2000" b="1" dirty="0">
              <a:solidFill>
                <a:schemeClr val="tx1"/>
              </a:solidFill>
            </a:rPr>
            <a:t>NIH IRB Reviews and Approves </a:t>
          </a:r>
          <a:r>
            <a:rPr lang="en-US" sz="2000" b="1" dirty="0" err="1">
              <a:solidFill>
                <a:schemeClr val="tx1"/>
              </a:solidFill>
            </a:rPr>
            <a:t>pSITE</a:t>
          </a:r>
          <a:endParaRPr lang="en-US" sz="2000" b="1" dirty="0">
            <a:solidFill>
              <a:schemeClr val="tx1"/>
            </a:solidFill>
          </a:endParaRPr>
        </a:p>
      </dgm:t>
    </dgm:pt>
    <dgm:pt modelId="{F95352DB-5B84-499B-926B-14786E403E8C}" type="parTrans" cxnId="{5E99151E-B1CE-4E03-A36E-B0B04C32CF11}">
      <dgm:prSet/>
      <dgm:spPr/>
      <dgm:t>
        <a:bodyPr/>
        <a:lstStyle/>
        <a:p>
          <a:endParaRPr lang="en-US"/>
        </a:p>
      </dgm:t>
    </dgm:pt>
    <dgm:pt modelId="{AEC42AB2-FC42-413B-9C16-97DDA388933E}" type="sibTrans" cxnId="{5E99151E-B1CE-4E03-A36E-B0B04C32CF11}">
      <dgm:prSet/>
      <dgm:spPr/>
      <dgm:t>
        <a:bodyPr/>
        <a:lstStyle/>
        <a:p>
          <a:endParaRPr lang="en-US"/>
        </a:p>
      </dgm:t>
    </dgm:pt>
    <dgm:pt modelId="{06226AD4-E77C-45C7-8B78-3CF1E3DD1A7D}">
      <dgm:prSet custT="1"/>
      <dgm:spPr>
        <a:solidFill>
          <a:srgbClr val="A8E2EE"/>
        </a:solidFill>
        <a:ln w="57150">
          <a:solidFill>
            <a:schemeClr val="bg1"/>
          </a:solidFill>
          <a:prstDash val="sysDot"/>
        </a:ln>
      </dgm:spPr>
      <dgm:t>
        <a:bodyPr/>
        <a:lstStyle/>
        <a:p>
          <a:r>
            <a:rPr lang="en-US" sz="2000" b="1" dirty="0">
              <a:solidFill>
                <a:schemeClr val="tx1"/>
              </a:solidFill>
            </a:rPr>
            <a:t>Submit  Amendment to NIH IRB </a:t>
          </a:r>
          <a:endParaRPr lang="en-US" sz="2000" b="1" i="1" dirty="0">
            <a:solidFill>
              <a:schemeClr val="tx1"/>
            </a:solidFill>
          </a:endParaRPr>
        </a:p>
      </dgm:t>
    </dgm:pt>
    <dgm:pt modelId="{71BBBB90-7D85-472F-8592-1EA6EF63C76D}" type="parTrans" cxnId="{51FBEC7A-0707-476C-A044-992C62869B80}">
      <dgm:prSet/>
      <dgm:spPr/>
      <dgm:t>
        <a:bodyPr/>
        <a:lstStyle/>
        <a:p>
          <a:endParaRPr lang="en-US"/>
        </a:p>
      </dgm:t>
    </dgm:pt>
    <dgm:pt modelId="{42B5817A-B03F-471A-ADE3-BC6476E80D85}" type="sibTrans" cxnId="{51FBEC7A-0707-476C-A044-992C62869B80}">
      <dgm:prSet/>
      <dgm:spPr/>
      <dgm:t>
        <a:bodyPr/>
        <a:lstStyle/>
        <a:p>
          <a:endParaRPr lang="en-US"/>
        </a:p>
      </dgm:t>
    </dgm:pt>
    <dgm:pt modelId="{C989A404-83AB-4DAF-9494-B03F70D5C11C}">
      <dgm:prSet custT="1"/>
      <dgm:spPr>
        <a:solidFill>
          <a:srgbClr val="A8E2EE"/>
        </a:solidFill>
        <a:ln w="57150">
          <a:solidFill>
            <a:schemeClr val="bg1"/>
          </a:solidFill>
          <a:prstDash val="sysDot"/>
        </a:ln>
      </dgm:spPr>
      <dgm:t>
        <a:bodyPr/>
        <a:lstStyle/>
        <a:p>
          <a:r>
            <a:rPr lang="en-US" sz="2000" b="1" dirty="0">
              <a:solidFill>
                <a:schemeClr val="tx1"/>
              </a:solidFill>
            </a:rPr>
            <a:t>NIH IRB Review and Approval </a:t>
          </a:r>
        </a:p>
      </dgm:t>
    </dgm:pt>
    <dgm:pt modelId="{2DC80703-C91A-4634-A99A-57800EAD39AF}" type="parTrans" cxnId="{BC3C7E10-FF4F-496D-8C33-64F9445A5B55}">
      <dgm:prSet/>
      <dgm:spPr/>
      <dgm:t>
        <a:bodyPr/>
        <a:lstStyle/>
        <a:p>
          <a:endParaRPr lang="en-US"/>
        </a:p>
      </dgm:t>
    </dgm:pt>
    <dgm:pt modelId="{7D3CB579-B6A8-4F3A-BC4B-19A888F0EFEC}" type="sibTrans" cxnId="{BC3C7E10-FF4F-496D-8C33-64F9445A5B55}">
      <dgm:prSet/>
      <dgm:spPr/>
      <dgm:t>
        <a:bodyPr/>
        <a:lstStyle/>
        <a:p>
          <a:endParaRPr lang="en-US"/>
        </a:p>
      </dgm:t>
    </dgm:pt>
    <dgm:pt modelId="{5343DB29-3676-4BAA-86DB-9A7CD43C467A}">
      <dgm:prSet custT="1"/>
      <dgm:spPr>
        <a:solidFill>
          <a:srgbClr val="A8E2EE"/>
        </a:solidFill>
        <a:ln w="57150">
          <a:solidFill>
            <a:schemeClr val="bg1"/>
          </a:solidFill>
          <a:prstDash val="sysDot"/>
        </a:ln>
      </dgm:spPr>
      <dgm:t>
        <a:bodyPr/>
        <a:lstStyle/>
        <a:p>
          <a:r>
            <a:rPr lang="en-US" sz="2000" b="1" dirty="0" err="1">
              <a:solidFill>
                <a:schemeClr val="tx1"/>
              </a:solidFill>
            </a:rPr>
            <a:t>pSITE</a:t>
          </a:r>
          <a:r>
            <a:rPr lang="en-US" sz="2000" b="1" dirty="0">
              <a:solidFill>
                <a:schemeClr val="tx1"/>
              </a:solidFill>
            </a:rPr>
            <a:t> Pre-IRB submission</a:t>
          </a:r>
        </a:p>
      </dgm:t>
    </dgm:pt>
    <dgm:pt modelId="{2CD7F7D7-0502-4D09-A2BD-6636B33AF96E}" type="parTrans" cxnId="{344F5EF3-90FB-45FF-98A2-453218983FA1}">
      <dgm:prSet/>
      <dgm:spPr/>
      <dgm:t>
        <a:bodyPr/>
        <a:lstStyle/>
        <a:p>
          <a:endParaRPr lang="en-US"/>
        </a:p>
      </dgm:t>
    </dgm:pt>
    <dgm:pt modelId="{58C2DDF8-12A9-4E5D-9FE7-B27713947766}" type="sibTrans" cxnId="{344F5EF3-90FB-45FF-98A2-453218983FA1}">
      <dgm:prSet/>
      <dgm:spPr/>
      <dgm:t>
        <a:bodyPr/>
        <a:lstStyle/>
        <a:p>
          <a:endParaRPr lang="en-US"/>
        </a:p>
      </dgm:t>
    </dgm:pt>
    <dgm:pt modelId="{23922E8A-5701-4BAE-9D8C-C5AACDE06A7B}">
      <dgm:prSet custT="1"/>
      <dgm:spPr>
        <a:solidFill>
          <a:srgbClr val="E3CCF2"/>
        </a:solidFill>
        <a:ln w="57150">
          <a:solidFill>
            <a:schemeClr val="bg1"/>
          </a:solidFill>
        </a:ln>
      </dgm:spPr>
      <dgm:t>
        <a:bodyPr/>
        <a:lstStyle/>
        <a:p>
          <a:r>
            <a:rPr lang="en-US" sz="2000" b="1" dirty="0">
              <a:solidFill>
                <a:schemeClr val="tx1"/>
              </a:solidFill>
            </a:rPr>
            <a:t>NIH and </a:t>
          </a:r>
          <a:r>
            <a:rPr lang="en-US" sz="2000" b="1" dirty="0" err="1">
              <a:solidFill>
                <a:schemeClr val="tx1"/>
              </a:solidFill>
            </a:rPr>
            <a:t>pSITE</a:t>
          </a:r>
          <a:r>
            <a:rPr lang="en-US" sz="2000" b="1" dirty="0">
              <a:solidFill>
                <a:schemeClr val="tx1"/>
              </a:solidFill>
            </a:rPr>
            <a:t> execute Reliance</a:t>
          </a:r>
        </a:p>
      </dgm:t>
    </dgm:pt>
    <dgm:pt modelId="{A74392BA-1164-438F-A5EF-A11940A490A2}" type="parTrans" cxnId="{3A646AC0-6607-4639-AB21-83E70DE2DE4C}">
      <dgm:prSet/>
      <dgm:spPr/>
      <dgm:t>
        <a:bodyPr/>
        <a:lstStyle/>
        <a:p>
          <a:endParaRPr lang="en-US"/>
        </a:p>
      </dgm:t>
    </dgm:pt>
    <dgm:pt modelId="{DF5831FA-1608-4EA0-91A2-8DEFEAC6E603}" type="sibTrans" cxnId="{3A646AC0-6607-4639-AB21-83E70DE2DE4C}">
      <dgm:prSet/>
      <dgm:spPr/>
      <dgm:t>
        <a:bodyPr/>
        <a:lstStyle/>
        <a:p>
          <a:endParaRPr lang="en-US"/>
        </a:p>
      </dgm:t>
    </dgm:pt>
    <dgm:pt modelId="{D58080EC-5BD6-44F4-BA90-C602408D8FE9}">
      <dgm:prSet custT="1"/>
      <dgm:spPr>
        <a:solidFill>
          <a:srgbClr val="A8E2EE"/>
        </a:solidFill>
        <a:ln w="57150">
          <a:solidFill>
            <a:schemeClr val="bg1"/>
          </a:solidFill>
        </a:ln>
      </dgm:spPr>
      <dgm:t>
        <a:bodyPr/>
        <a:lstStyle/>
        <a:p>
          <a:r>
            <a:rPr lang="en-US" sz="2000" b="1" dirty="0" err="1">
              <a:solidFill>
                <a:schemeClr val="tx1"/>
              </a:solidFill>
            </a:rPr>
            <a:t>pSITE</a:t>
          </a:r>
          <a:r>
            <a:rPr lang="en-US" sz="2000" b="1" dirty="0">
              <a:solidFill>
                <a:schemeClr val="tx1"/>
              </a:solidFill>
            </a:rPr>
            <a:t> opens with NIH IRB approval &amp; local </a:t>
          </a:r>
          <a:r>
            <a:rPr lang="en-US" sz="2000" b="1" dirty="0" err="1">
              <a:solidFill>
                <a:schemeClr val="tx1"/>
              </a:solidFill>
            </a:rPr>
            <a:t>pSITE</a:t>
          </a:r>
          <a:r>
            <a:rPr lang="en-US" sz="2000" b="1" dirty="0">
              <a:solidFill>
                <a:schemeClr val="tx1"/>
              </a:solidFill>
            </a:rPr>
            <a:t> requirements are met</a:t>
          </a:r>
        </a:p>
      </dgm:t>
    </dgm:pt>
    <dgm:pt modelId="{723337B6-576F-46E8-946A-4ACBD6092146}" type="parTrans" cxnId="{3CFEF671-9C98-42F9-B0F5-ACA21ECB86E8}">
      <dgm:prSet/>
      <dgm:spPr/>
      <dgm:t>
        <a:bodyPr/>
        <a:lstStyle/>
        <a:p>
          <a:endParaRPr lang="en-US"/>
        </a:p>
      </dgm:t>
    </dgm:pt>
    <dgm:pt modelId="{A3E33A57-D75B-4C30-8A77-DD0FEDEA33F5}" type="sibTrans" cxnId="{3CFEF671-9C98-42F9-B0F5-ACA21ECB86E8}">
      <dgm:prSet/>
      <dgm:spPr/>
      <dgm:t>
        <a:bodyPr/>
        <a:lstStyle/>
        <a:p>
          <a:endParaRPr lang="en-US"/>
        </a:p>
      </dgm:t>
    </dgm:pt>
    <dgm:pt modelId="{6AAAC83F-4E8A-4EC3-B734-2AF0551DEDCF}" type="pres">
      <dgm:prSet presAssocID="{1A575672-1103-4BD1-B494-71926CDEC8D7}" presName="CompostProcess" presStyleCnt="0">
        <dgm:presLayoutVars>
          <dgm:dir/>
          <dgm:resizeHandles val="exact"/>
        </dgm:presLayoutVars>
      </dgm:prSet>
      <dgm:spPr/>
    </dgm:pt>
    <dgm:pt modelId="{28FE659F-C4CD-4AD2-9220-A664C16E4173}" type="pres">
      <dgm:prSet presAssocID="{1A575672-1103-4BD1-B494-71926CDEC8D7}" presName="arrow" presStyleLbl="bgShp" presStyleIdx="0" presStyleCnt="1" custScaleX="117647" custLinFactNeighborX="-901" custLinFactNeighborY="-761">
        <dgm:style>
          <a:lnRef idx="0">
            <a:scrgbClr r="0" g="0" b="0"/>
          </a:lnRef>
          <a:fillRef idx="0">
            <a:scrgbClr r="0" g="0" b="0"/>
          </a:fillRef>
          <a:effectRef idx="0">
            <a:scrgbClr r="0" g="0" b="0"/>
          </a:effectRef>
          <a:fontRef idx="minor">
            <a:schemeClr val="lt1"/>
          </a:fontRef>
        </dgm:style>
      </dgm:prSet>
      <dgm:spPr>
        <a:prstGeom prst="rightArrow">
          <a:avLst/>
        </a:prstGeom>
        <a:solidFill>
          <a:schemeClr val="accent5">
            <a:alpha val="50000"/>
          </a:schemeClr>
        </a:solidFill>
        <a:ln>
          <a:noFill/>
        </a:ln>
      </dgm:spPr>
    </dgm:pt>
    <dgm:pt modelId="{450D9088-1269-4113-B88A-15E1865594EA}" type="pres">
      <dgm:prSet presAssocID="{1A575672-1103-4BD1-B494-71926CDEC8D7}" presName="linearProcess" presStyleCnt="0"/>
      <dgm:spPr/>
    </dgm:pt>
    <dgm:pt modelId="{4CE54C99-0F03-4FCE-BDAE-F26500407123}" type="pres">
      <dgm:prSet presAssocID="{0DDE0607-3455-4D9C-BA42-95E72F893833}" presName="textNode" presStyleLbl="node1" presStyleIdx="0" presStyleCnt="8" custScaleX="171088" custScaleY="121281">
        <dgm:presLayoutVars>
          <dgm:bulletEnabled val="1"/>
        </dgm:presLayoutVars>
      </dgm:prSet>
      <dgm:spPr/>
    </dgm:pt>
    <dgm:pt modelId="{5710A7EB-E75D-4346-993C-966644BD8A5B}" type="pres">
      <dgm:prSet presAssocID="{EB5B1226-9C9F-4FEA-861E-E199D843E5A8}" presName="sibTrans" presStyleCnt="0"/>
      <dgm:spPr/>
    </dgm:pt>
    <dgm:pt modelId="{2B0EC0F8-1A8A-4508-BA4E-0F7D726975DF}" type="pres">
      <dgm:prSet presAssocID="{06226AD4-E77C-45C7-8B78-3CF1E3DD1A7D}" presName="textNode" presStyleLbl="node1" presStyleIdx="1" presStyleCnt="8" custScaleX="165003" custScaleY="59416" custLinFactNeighborX="-24212" custLinFactNeighborY="30015">
        <dgm:presLayoutVars>
          <dgm:bulletEnabled val="1"/>
        </dgm:presLayoutVars>
      </dgm:prSet>
      <dgm:spPr/>
    </dgm:pt>
    <dgm:pt modelId="{6F2E3300-06CD-4736-905C-8A36890764CD}" type="pres">
      <dgm:prSet presAssocID="{42B5817A-B03F-471A-ADE3-BC6476E80D85}" presName="sibTrans" presStyleCnt="0"/>
      <dgm:spPr/>
    </dgm:pt>
    <dgm:pt modelId="{FAE66107-0BD9-46E5-AF72-093B1C580A46}" type="pres">
      <dgm:prSet presAssocID="{C989A404-83AB-4DAF-9494-B03F70D5C11C}" presName="textNode" presStyleLbl="node1" presStyleIdx="2" presStyleCnt="8" custScaleX="131634" custLinFactNeighborX="-6143">
        <dgm:presLayoutVars>
          <dgm:bulletEnabled val="1"/>
        </dgm:presLayoutVars>
      </dgm:prSet>
      <dgm:spPr/>
    </dgm:pt>
    <dgm:pt modelId="{26246756-69B0-4608-9AFF-0293AE42E144}" type="pres">
      <dgm:prSet presAssocID="{7D3CB579-B6A8-4F3A-BC4B-19A888F0EFEC}" presName="sibTrans" presStyleCnt="0"/>
      <dgm:spPr/>
    </dgm:pt>
    <dgm:pt modelId="{A4FF8B79-56CD-4A2D-81BF-AE5B5C4ED702}" type="pres">
      <dgm:prSet presAssocID="{5343DB29-3676-4BAA-86DB-9A7CD43C467A}" presName="textNode" presStyleLbl="node1" presStyleIdx="3" presStyleCnt="8" custScaleX="145782" custScaleY="53279" custLinFactNeighborX="-7815" custLinFactNeighborY="30998">
        <dgm:presLayoutVars>
          <dgm:bulletEnabled val="1"/>
        </dgm:presLayoutVars>
      </dgm:prSet>
      <dgm:spPr/>
    </dgm:pt>
    <dgm:pt modelId="{5F278263-28B2-47EF-B916-AF641130F2E3}" type="pres">
      <dgm:prSet presAssocID="{58C2DDF8-12A9-4E5D-9FE7-B27713947766}" presName="sibTrans" presStyleCnt="0"/>
      <dgm:spPr/>
    </dgm:pt>
    <dgm:pt modelId="{8B716B97-5193-4487-B599-1AD0566DB07A}" type="pres">
      <dgm:prSet presAssocID="{353E497E-A3DE-436C-95A3-15FF88569356}" presName="textNode" presStyleLbl="node1" presStyleIdx="4" presStyleCnt="8" custScaleX="149118">
        <dgm:presLayoutVars>
          <dgm:bulletEnabled val="1"/>
        </dgm:presLayoutVars>
      </dgm:prSet>
      <dgm:spPr/>
    </dgm:pt>
    <dgm:pt modelId="{435BC7C0-AC98-4D3E-ABB9-C77F33A6DB78}" type="pres">
      <dgm:prSet presAssocID="{56970028-3829-47EE-8D89-9A9E8F62D30C}" presName="sibTrans" presStyleCnt="0"/>
      <dgm:spPr/>
    </dgm:pt>
    <dgm:pt modelId="{DF834D71-6C13-44D4-9A5D-0D9B947BD609}" type="pres">
      <dgm:prSet presAssocID="{DB197D4C-0E22-4F3E-8EF7-778BE2C338B5}" presName="textNode" presStyleLbl="node1" presStyleIdx="5" presStyleCnt="8" custScaleX="128464">
        <dgm:presLayoutVars>
          <dgm:bulletEnabled val="1"/>
        </dgm:presLayoutVars>
      </dgm:prSet>
      <dgm:spPr/>
    </dgm:pt>
    <dgm:pt modelId="{01C88FD0-B68B-4804-9724-1D6745449C5A}" type="pres">
      <dgm:prSet presAssocID="{AEC42AB2-FC42-413B-9C16-97DDA388933E}" presName="sibTrans" presStyleCnt="0"/>
      <dgm:spPr/>
    </dgm:pt>
    <dgm:pt modelId="{1E7AB09C-BC20-44FB-9A22-76C929660383}" type="pres">
      <dgm:prSet presAssocID="{D58080EC-5BD6-44F4-BA90-C602408D8FE9}" presName="textNode" presStyleLbl="node1" presStyleIdx="6" presStyleCnt="8" custScaleX="157642">
        <dgm:presLayoutVars>
          <dgm:bulletEnabled val="1"/>
        </dgm:presLayoutVars>
      </dgm:prSet>
      <dgm:spPr/>
    </dgm:pt>
    <dgm:pt modelId="{53921C1D-100E-49B7-80D0-00E19B2D5B18}" type="pres">
      <dgm:prSet presAssocID="{A3E33A57-D75B-4C30-8A77-DD0FEDEA33F5}" presName="sibTrans" presStyleCnt="0"/>
      <dgm:spPr/>
    </dgm:pt>
    <dgm:pt modelId="{AE11762F-9B53-4044-AA36-679A3D6731F3}" type="pres">
      <dgm:prSet presAssocID="{23922E8A-5701-4BAE-9D8C-C5AACDE06A7B}" presName="textNode" presStyleLbl="node1" presStyleIdx="7" presStyleCnt="8" custScaleX="135635" custScaleY="57095" custLinFactX="-544374" custLinFactNeighborX="-600000" custLinFactNeighborY="-29662">
        <dgm:presLayoutVars>
          <dgm:bulletEnabled val="1"/>
        </dgm:presLayoutVars>
      </dgm:prSet>
      <dgm:spPr/>
    </dgm:pt>
  </dgm:ptLst>
  <dgm:cxnLst>
    <dgm:cxn modelId="{BC3C7E10-FF4F-496D-8C33-64F9445A5B55}" srcId="{1A575672-1103-4BD1-B494-71926CDEC8D7}" destId="{C989A404-83AB-4DAF-9494-B03F70D5C11C}" srcOrd="2" destOrd="0" parTransId="{2DC80703-C91A-4634-A99A-57800EAD39AF}" sibTransId="{7D3CB579-B6A8-4F3A-BC4B-19A888F0EFEC}"/>
    <dgm:cxn modelId="{5E99151E-B1CE-4E03-A36E-B0B04C32CF11}" srcId="{1A575672-1103-4BD1-B494-71926CDEC8D7}" destId="{DB197D4C-0E22-4F3E-8EF7-778BE2C338B5}" srcOrd="5" destOrd="0" parTransId="{F95352DB-5B84-499B-926B-14786E403E8C}" sibTransId="{AEC42AB2-FC42-413B-9C16-97DDA388933E}"/>
    <dgm:cxn modelId="{E6025F2E-5EA2-4962-B30C-DC0C3D783EEF}" type="presOf" srcId="{06226AD4-E77C-45C7-8B78-3CF1E3DD1A7D}" destId="{2B0EC0F8-1A8A-4508-BA4E-0F7D726975DF}" srcOrd="0" destOrd="0" presId="urn:microsoft.com/office/officeart/2005/8/layout/hProcess9"/>
    <dgm:cxn modelId="{7D9D184A-03C2-467B-B71E-917FF40B467F}" type="presOf" srcId="{23922E8A-5701-4BAE-9D8C-C5AACDE06A7B}" destId="{AE11762F-9B53-4044-AA36-679A3D6731F3}" srcOrd="0" destOrd="0" presId="urn:microsoft.com/office/officeart/2005/8/layout/hProcess9"/>
    <dgm:cxn modelId="{5CED956C-98AB-49D9-87D9-752A585437DF}" type="presOf" srcId="{DB197D4C-0E22-4F3E-8EF7-778BE2C338B5}" destId="{DF834D71-6C13-44D4-9A5D-0D9B947BD609}" srcOrd="0" destOrd="0" presId="urn:microsoft.com/office/officeart/2005/8/layout/hProcess9"/>
    <dgm:cxn modelId="{281CA74E-3720-43E7-8887-70D125ED3F60}" srcId="{1A575672-1103-4BD1-B494-71926CDEC8D7}" destId="{0DDE0607-3455-4D9C-BA42-95E72F893833}" srcOrd="0" destOrd="0" parTransId="{F30B551D-70C7-466D-97CC-79F85C94C48F}" sibTransId="{EB5B1226-9C9F-4FEA-861E-E199D843E5A8}"/>
    <dgm:cxn modelId="{3CFEF671-9C98-42F9-B0F5-ACA21ECB86E8}" srcId="{1A575672-1103-4BD1-B494-71926CDEC8D7}" destId="{D58080EC-5BD6-44F4-BA90-C602408D8FE9}" srcOrd="6" destOrd="0" parTransId="{723337B6-576F-46E8-946A-4ACBD6092146}" sibTransId="{A3E33A57-D75B-4C30-8A77-DD0FEDEA33F5}"/>
    <dgm:cxn modelId="{51FBEC7A-0707-476C-A044-992C62869B80}" srcId="{1A575672-1103-4BD1-B494-71926CDEC8D7}" destId="{06226AD4-E77C-45C7-8B78-3CF1E3DD1A7D}" srcOrd="1" destOrd="0" parTransId="{71BBBB90-7D85-472F-8592-1EA6EF63C76D}" sibTransId="{42B5817A-B03F-471A-ADE3-BC6476E80D85}"/>
    <dgm:cxn modelId="{CA85098C-A595-4E92-8668-83DBED9BEAD9}" type="presOf" srcId="{353E497E-A3DE-436C-95A3-15FF88569356}" destId="{8B716B97-5193-4487-B599-1AD0566DB07A}" srcOrd="0" destOrd="0" presId="urn:microsoft.com/office/officeart/2005/8/layout/hProcess9"/>
    <dgm:cxn modelId="{F80B2493-4C84-42BD-861F-DC9F2EDC4A54}" srcId="{1A575672-1103-4BD1-B494-71926CDEC8D7}" destId="{353E497E-A3DE-436C-95A3-15FF88569356}" srcOrd="4" destOrd="0" parTransId="{8B4F69A4-EEEE-41E2-9664-3C702D862A86}" sibTransId="{56970028-3829-47EE-8D89-9A9E8F62D30C}"/>
    <dgm:cxn modelId="{3C6071B2-047C-4A15-9D12-9B3ADBB6583F}" type="presOf" srcId="{5343DB29-3676-4BAA-86DB-9A7CD43C467A}" destId="{A4FF8B79-56CD-4A2D-81BF-AE5B5C4ED702}" srcOrd="0" destOrd="0" presId="urn:microsoft.com/office/officeart/2005/8/layout/hProcess9"/>
    <dgm:cxn modelId="{F98D9BB2-FA35-4317-8F95-E69D20A2F8CB}" type="presOf" srcId="{C989A404-83AB-4DAF-9494-B03F70D5C11C}" destId="{FAE66107-0BD9-46E5-AF72-093B1C580A46}" srcOrd="0" destOrd="0" presId="urn:microsoft.com/office/officeart/2005/8/layout/hProcess9"/>
    <dgm:cxn modelId="{3A646AC0-6607-4639-AB21-83E70DE2DE4C}" srcId="{1A575672-1103-4BD1-B494-71926CDEC8D7}" destId="{23922E8A-5701-4BAE-9D8C-C5AACDE06A7B}" srcOrd="7" destOrd="0" parTransId="{A74392BA-1164-438F-A5EF-A11940A490A2}" sibTransId="{DF5831FA-1608-4EA0-91A2-8DEFEAC6E603}"/>
    <dgm:cxn modelId="{B4A835C3-FF41-4C53-BB2C-1C5E3BE50DED}" type="presOf" srcId="{0DDE0607-3455-4D9C-BA42-95E72F893833}" destId="{4CE54C99-0F03-4FCE-BDAE-F26500407123}" srcOrd="0" destOrd="0" presId="urn:microsoft.com/office/officeart/2005/8/layout/hProcess9"/>
    <dgm:cxn modelId="{FB23C1C8-86E3-47DA-BF16-8015F2E18664}" type="presOf" srcId="{1A575672-1103-4BD1-B494-71926CDEC8D7}" destId="{6AAAC83F-4E8A-4EC3-B734-2AF0551DEDCF}" srcOrd="0" destOrd="0" presId="urn:microsoft.com/office/officeart/2005/8/layout/hProcess9"/>
    <dgm:cxn modelId="{CACD16CB-9161-44C7-BC2D-4CB23338C319}" type="presOf" srcId="{D58080EC-5BD6-44F4-BA90-C602408D8FE9}" destId="{1E7AB09C-BC20-44FB-9A22-76C929660383}" srcOrd="0" destOrd="0" presId="urn:microsoft.com/office/officeart/2005/8/layout/hProcess9"/>
    <dgm:cxn modelId="{344F5EF3-90FB-45FF-98A2-453218983FA1}" srcId="{1A575672-1103-4BD1-B494-71926CDEC8D7}" destId="{5343DB29-3676-4BAA-86DB-9A7CD43C467A}" srcOrd="3" destOrd="0" parTransId="{2CD7F7D7-0502-4D09-A2BD-6636B33AF96E}" sibTransId="{58C2DDF8-12A9-4E5D-9FE7-B27713947766}"/>
    <dgm:cxn modelId="{95889EDA-8A2A-4EDC-93E9-B08A9EF2EC08}" type="presParOf" srcId="{6AAAC83F-4E8A-4EC3-B734-2AF0551DEDCF}" destId="{28FE659F-C4CD-4AD2-9220-A664C16E4173}" srcOrd="0" destOrd="0" presId="urn:microsoft.com/office/officeart/2005/8/layout/hProcess9"/>
    <dgm:cxn modelId="{770F9532-D83A-478D-99A8-66153B50FADB}" type="presParOf" srcId="{6AAAC83F-4E8A-4EC3-B734-2AF0551DEDCF}" destId="{450D9088-1269-4113-B88A-15E1865594EA}" srcOrd="1" destOrd="0" presId="urn:microsoft.com/office/officeart/2005/8/layout/hProcess9"/>
    <dgm:cxn modelId="{DA65AB8F-6C4B-458E-A10D-E153CE031B11}" type="presParOf" srcId="{450D9088-1269-4113-B88A-15E1865594EA}" destId="{4CE54C99-0F03-4FCE-BDAE-F26500407123}" srcOrd="0" destOrd="0" presId="urn:microsoft.com/office/officeart/2005/8/layout/hProcess9"/>
    <dgm:cxn modelId="{ECC131D1-6017-4FAE-A167-DE598C94AE6A}" type="presParOf" srcId="{450D9088-1269-4113-B88A-15E1865594EA}" destId="{5710A7EB-E75D-4346-993C-966644BD8A5B}" srcOrd="1" destOrd="0" presId="urn:microsoft.com/office/officeart/2005/8/layout/hProcess9"/>
    <dgm:cxn modelId="{D7ADBFD4-31C4-457C-816A-BE6DB3A10038}" type="presParOf" srcId="{450D9088-1269-4113-B88A-15E1865594EA}" destId="{2B0EC0F8-1A8A-4508-BA4E-0F7D726975DF}" srcOrd="2" destOrd="0" presId="urn:microsoft.com/office/officeart/2005/8/layout/hProcess9"/>
    <dgm:cxn modelId="{E0CD5173-24E5-416A-BC9E-807F5B5331B6}" type="presParOf" srcId="{450D9088-1269-4113-B88A-15E1865594EA}" destId="{6F2E3300-06CD-4736-905C-8A36890764CD}" srcOrd="3" destOrd="0" presId="urn:microsoft.com/office/officeart/2005/8/layout/hProcess9"/>
    <dgm:cxn modelId="{4AD97431-3A02-485E-AB12-EDBA57B0705E}" type="presParOf" srcId="{450D9088-1269-4113-B88A-15E1865594EA}" destId="{FAE66107-0BD9-46E5-AF72-093B1C580A46}" srcOrd="4" destOrd="0" presId="urn:microsoft.com/office/officeart/2005/8/layout/hProcess9"/>
    <dgm:cxn modelId="{DF318D97-025C-4F0F-97D7-4D0D19983A1A}" type="presParOf" srcId="{450D9088-1269-4113-B88A-15E1865594EA}" destId="{26246756-69B0-4608-9AFF-0293AE42E144}" srcOrd="5" destOrd="0" presId="urn:microsoft.com/office/officeart/2005/8/layout/hProcess9"/>
    <dgm:cxn modelId="{020F29B1-AAF9-4504-8EBF-F96D9AF537E6}" type="presParOf" srcId="{450D9088-1269-4113-B88A-15E1865594EA}" destId="{A4FF8B79-56CD-4A2D-81BF-AE5B5C4ED702}" srcOrd="6" destOrd="0" presId="urn:microsoft.com/office/officeart/2005/8/layout/hProcess9"/>
    <dgm:cxn modelId="{CECD30DA-B99A-4FEA-B254-6BA6B1865D7D}" type="presParOf" srcId="{450D9088-1269-4113-B88A-15E1865594EA}" destId="{5F278263-28B2-47EF-B916-AF641130F2E3}" srcOrd="7" destOrd="0" presId="urn:microsoft.com/office/officeart/2005/8/layout/hProcess9"/>
    <dgm:cxn modelId="{039D718A-8459-4F32-9F48-B8D8DAA1A046}" type="presParOf" srcId="{450D9088-1269-4113-B88A-15E1865594EA}" destId="{8B716B97-5193-4487-B599-1AD0566DB07A}" srcOrd="8" destOrd="0" presId="urn:microsoft.com/office/officeart/2005/8/layout/hProcess9"/>
    <dgm:cxn modelId="{F69A6BAD-ABCE-4C83-A211-D35B17157988}" type="presParOf" srcId="{450D9088-1269-4113-B88A-15E1865594EA}" destId="{435BC7C0-AC98-4D3E-ABB9-C77F33A6DB78}" srcOrd="9" destOrd="0" presId="urn:microsoft.com/office/officeart/2005/8/layout/hProcess9"/>
    <dgm:cxn modelId="{16000F3F-5D45-44F9-BA8F-367A4C270187}" type="presParOf" srcId="{450D9088-1269-4113-B88A-15E1865594EA}" destId="{DF834D71-6C13-44D4-9A5D-0D9B947BD609}" srcOrd="10" destOrd="0" presId="urn:microsoft.com/office/officeart/2005/8/layout/hProcess9"/>
    <dgm:cxn modelId="{14A32663-0C7C-4BC1-9B8C-701FC4054FA5}" type="presParOf" srcId="{450D9088-1269-4113-B88A-15E1865594EA}" destId="{01C88FD0-B68B-4804-9724-1D6745449C5A}" srcOrd="11" destOrd="0" presId="urn:microsoft.com/office/officeart/2005/8/layout/hProcess9"/>
    <dgm:cxn modelId="{BBC2723C-3492-4DF6-87F2-A2168827CDF8}" type="presParOf" srcId="{450D9088-1269-4113-B88A-15E1865594EA}" destId="{1E7AB09C-BC20-44FB-9A22-76C929660383}" srcOrd="12" destOrd="0" presId="urn:microsoft.com/office/officeart/2005/8/layout/hProcess9"/>
    <dgm:cxn modelId="{64CF5C42-82BA-4794-A7A7-85E35947386D}" type="presParOf" srcId="{450D9088-1269-4113-B88A-15E1865594EA}" destId="{53921C1D-100E-49B7-80D0-00E19B2D5B18}" srcOrd="13" destOrd="0" presId="urn:microsoft.com/office/officeart/2005/8/layout/hProcess9"/>
    <dgm:cxn modelId="{FCAE7B25-161F-4AEA-ACD7-C6E9F14D3DBB}" type="presParOf" srcId="{450D9088-1269-4113-B88A-15E1865594EA}" destId="{AE11762F-9B53-4044-AA36-679A3D6731F3}" srcOrd="14" destOrd="0" presId="urn:microsoft.com/office/officeart/2005/8/layout/hProcess9"/>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A575672-1103-4BD1-B494-71926CDEC8D7}"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0DDE0607-3455-4D9C-BA42-95E72F893833}">
      <dgm:prSet phldrT="[Text]" custT="1"/>
      <dgm:spPr>
        <a:pattFill prst="lgGrid">
          <a:fgClr>
            <a:srgbClr val="A8E2EE"/>
          </a:fgClr>
          <a:bgClr>
            <a:schemeClr val="bg1"/>
          </a:bgClr>
        </a:pattFill>
        <a:ln w="57150">
          <a:solidFill>
            <a:srgbClr val="9DDCE7"/>
          </a:solidFill>
        </a:ln>
      </dgm:spPr>
      <dgm:t>
        <a:bodyPr/>
        <a:lstStyle/>
        <a:p>
          <a:r>
            <a:rPr lang="en-US" sz="2000" b="1" dirty="0">
              <a:solidFill>
                <a:schemeClr val="tx1"/>
              </a:solidFill>
            </a:rPr>
            <a:t>Pre-IRB Submission</a:t>
          </a:r>
        </a:p>
        <a:p>
          <a:r>
            <a:rPr lang="en-US" sz="1800" b="1" dirty="0">
              <a:solidFill>
                <a:schemeClr val="tx1"/>
              </a:solidFill>
            </a:rPr>
            <a:t>(NIH team consults with IRBO,  protocol/ model consent development, </a:t>
          </a:r>
          <a:r>
            <a:rPr lang="en-US" sz="1800" b="1" dirty="0" err="1">
              <a:solidFill>
                <a:schemeClr val="tx1"/>
              </a:solidFill>
            </a:rPr>
            <a:t>eIRB</a:t>
          </a:r>
          <a:r>
            <a:rPr lang="en-US" sz="1800" b="1" dirty="0">
              <a:solidFill>
                <a:schemeClr val="tx1"/>
              </a:solidFill>
            </a:rPr>
            <a:t> account creation, etc.) </a:t>
          </a:r>
        </a:p>
      </dgm:t>
    </dgm:pt>
    <dgm:pt modelId="{F30B551D-70C7-466D-97CC-79F85C94C48F}" type="parTrans" cxnId="{281CA74E-3720-43E7-8887-70D125ED3F60}">
      <dgm:prSet/>
      <dgm:spPr/>
      <dgm:t>
        <a:bodyPr/>
        <a:lstStyle/>
        <a:p>
          <a:endParaRPr lang="en-US"/>
        </a:p>
      </dgm:t>
    </dgm:pt>
    <dgm:pt modelId="{EB5B1226-9C9F-4FEA-861E-E199D843E5A8}" type="sibTrans" cxnId="{281CA74E-3720-43E7-8887-70D125ED3F60}">
      <dgm:prSet/>
      <dgm:spPr/>
      <dgm:t>
        <a:bodyPr/>
        <a:lstStyle/>
        <a:p>
          <a:endParaRPr lang="en-US"/>
        </a:p>
      </dgm:t>
    </dgm:pt>
    <dgm:pt modelId="{353E497E-A3DE-436C-95A3-15FF88569356}">
      <dgm:prSet phldrT="[Text]" custT="1"/>
      <dgm:spPr>
        <a:solidFill>
          <a:srgbClr val="A8E2EE"/>
        </a:solidFill>
        <a:ln w="57150">
          <a:solidFill>
            <a:schemeClr val="bg1"/>
          </a:solidFill>
        </a:ln>
      </dgm:spPr>
      <dgm:t>
        <a:bodyPr/>
        <a:lstStyle/>
        <a:p>
          <a:r>
            <a:rPr lang="en-US" sz="2000" b="1" dirty="0" err="1">
              <a:solidFill>
                <a:schemeClr val="tx1"/>
              </a:solidFill>
            </a:rPr>
            <a:t>pSITE</a:t>
          </a:r>
          <a:r>
            <a:rPr lang="en-US" sz="2000" b="1" dirty="0">
              <a:solidFill>
                <a:schemeClr val="tx1"/>
              </a:solidFill>
            </a:rPr>
            <a:t> submission to NIH IRB </a:t>
          </a:r>
        </a:p>
        <a:p>
          <a:r>
            <a:rPr lang="en-US" sz="1800" b="1" dirty="0">
              <a:solidFill>
                <a:schemeClr val="tx1"/>
              </a:solidFill>
            </a:rPr>
            <a:t>(direct or </a:t>
          </a:r>
          <a:r>
            <a:rPr lang="en-US" sz="1800" b="1" dirty="0">
              <a:solidFill>
                <a:schemeClr val="tx1"/>
              </a:solidFill>
              <a:highlight>
                <a:srgbClr val="FFFF00"/>
              </a:highlight>
            </a:rPr>
            <a:t>Amendment </a:t>
          </a:r>
          <a:r>
            <a:rPr lang="en-US" sz="1800" b="1" dirty="0">
              <a:solidFill>
                <a:schemeClr val="tx1"/>
              </a:solidFill>
            </a:rPr>
            <a:t>via NIH team)</a:t>
          </a:r>
        </a:p>
      </dgm:t>
    </dgm:pt>
    <dgm:pt modelId="{8B4F69A4-EEEE-41E2-9664-3C702D862A86}" type="parTrans" cxnId="{F80B2493-4C84-42BD-861F-DC9F2EDC4A54}">
      <dgm:prSet/>
      <dgm:spPr/>
      <dgm:t>
        <a:bodyPr/>
        <a:lstStyle/>
        <a:p>
          <a:endParaRPr lang="en-US"/>
        </a:p>
      </dgm:t>
    </dgm:pt>
    <dgm:pt modelId="{56970028-3829-47EE-8D89-9A9E8F62D30C}" type="sibTrans" cxnId="{F80B2493-4C84-42BD-861F-DC9F2EDC4A54}">
      <dgm:prSet/>
      <dgm:spPr/>
      <dgm:t>
        <a:bodyPr/>
        <a:lstStyle/>
        <a:p>
          <a:endParaRPr lang="en-US"/>
        </a:p>
      </dgm:t>
    </dgm:pt>
    <dgm:pt modelId="{DB197D4C-0E22-4F3E-8EF7-778BE2C338B5}">
      <dgm:prSet phldrT="[Text]" custT="1"/>
      <dgm:spPr>
        <a:solidFill>
          <a:srgbClr val="A8E2EE"/>
        </a:solidFill>
        <a:ln w="57150">
          <a:solidFill>
            <a:schemeClr val="bg1"/>
          </a:solidFill>
        </a:ln>
      </dgm:spPr>
      <dgm:t>
        <a:bodyPr/>
        <a:lstStyle/>
        <a:p>
          <a:r>
            <a:rPr lang="en-US" sz="2000" b="1" dirty="0">
              <a:solidFill>
                <a:schemeClr val="tx1"/>
              </a:solidFill>
            </a:rPr>
            <a:t>NIH IRB Reviews and Approves </a:t>
          </a:r>
          <a:r>
            <a:rPr lang="en-US" sz="2000" b="1" dirty="0" err="1">
              <a:solidFill>
                <a:schemeClr val="tx1"/>
              </a:solidFill>
            </a:rPr>
            <a:t>pSITE</a:t>
          </a:r>
          <a:endParaRPr lang="en-US" sz="2000" b="1" dirty="0">
            <a:solidFill>
              <a:schemeClr val="tx1"/>
            </a:solidFill>
          </a:endParaRPr>
        </a:p>
      </dgm:t>
    </dgm:pt>
    <dgm:pt modelId="{F95352DB-5B84-499B-926B-14786E403E8C}" type="parTrans" cxnId="{5E99151E-B1CE-4E03-A36E-B0B04C32CF11}">
      <dgm:prSet/>
      <dgm:spPr/>
      <dgm:t>
        <a:bodyPr/>
        <a:lstStyle/>
        <a:p>
          <a:endParaRPr lang="en-US"/>
        </a:p>
      </dgm:t>
    </dgm:pt>
    <dgm:pt modelId="{AEC42AB2-FC42-413B-9C16-97DDA388933E}" type="sibTrans" cxnId="{5E99151E-B1CE-4E03-A36E-B0B04C32CF11}">
      <dgm:prSet/>
      <dgm:spPr/>
      <dgm:t>
        <a:bodyPr/>
        <a:lstStyle/>
        <a:p>
          <a:endParaRPr lang="en-US"/>
        </a:p>
      </dgm:t>
    </dgm:pt>
    <dgm:pt modelId="{06226AD4-E77C-45C7-8B78-3CF1E3DD1A7D}">
      <dgm:prSet custT="1"/>
      <dgm:spPr>
        <a:solidFill>
          <a:srgbClr val="A8E2EE"/>
        </a:solidFill>
        <a:ln w="57150">
          <a:solidFill>
            <a:schemeClr val="bg1"/>
          </a:solidFill>
        </a:ln>
      </dgm:spPr>
      <dgm:t>
        <a:bodyPr/>
        <a:lstStyle/>
        <a:p>
          <a:r>
            <a:rPr lang="en-US" sz="2000" b="1" dirty="0">
              <a:solidFill>
                <a:schemeClr val="tx1"/>
              </a:solidFill>
            </a:rPr>
            <a:t>Submit Protocol to NIH IRB</a:t>
          </a:r>
        </a:p>
      </dgm:t>
    </dgm:pt>
    <dgm:pt modelId="{71BBBB90-7D85-472F-8592-1EA6EF63C76D}" type="parTrans" cxnId="{51FBEC7A-0707-476C-A044-992C62869B80}">
      <dgm:prSet/>
      <dgm:spPr/>
      <dgm:t>
        <a:bodyPr/>
        <a:lstStyle/>
        <a:p>
          <a:endParaRPr lang="en-US"/>
        </a:p>
      </dgm:t>
    </dgm:pt>
    <dgm:pt modelId="{42B5817A-B03F-471A-ADE3-BC6476E80D85}" type="sibTrans" cxnId="{51FBEC7A-0707-476C-A044-992C62869B80}">
      <dgm:prSet/>
      <dgm:spPr/>
      <dgm:t>
        <a:bodyPr/>
        <a:lstStyle/>
        <a:p>
          <a:endParaRPr lang="en-US"/>
        </a:p>
      </dgm:t>
    </dgm:pt>
    <dgm:pt modelId="{C989A404-83AB-4DAF-9494-B03F70D5C11C}">
      <dgm:prSet custT="1"/>
      <dgm:spPr>
        <a:solidFill>
          <a:srgbClr val="A8E2EE"/>
        </a:solidFill>
        <a:ln w="57150">
          <a:solidFill>
            <a:schemeClr val="bg1"/>
          </a:solidFill>
        </a:ln>
      </dgm:spPr>
      <dgm:t>
        <a:bodyPr/>
        <a:lstStyle/>
        <a:p>
          <a:r>
            <a:rPr lang="en-US" sz="2000" b="1" dirty="0">
              <a:solidFill>
                <a:schemeClr val="tx1"/>
              </a:solidFill>
            </a:rPr>
            <a:t>NIH IRB Review and Approval </a:t>
          </a:r>
        </a:p>
      </dgm:t>
    </dgm:pt>
    <dgm:pt modelId="{2DC80703-C91A-4634-A99A-57800EAD39AF}" type="parTrans" cxnId="{BC3C7E10-FF4F-496D-8C33-64F9445A5B55}">
      <dgm:prSet/>
      <dgm:spPr/>
      <dgm:t>
        <a:bodyPr/>
        <a:lstStyle/>
        <a:p>
          <a:endParaRPr lang="en-US"/>
        </a:p>
      </dgm:t>
    </dgm:pt>
    <dgm:pt modelId="{7D3CB579-B6A8-4F3A-BC4B-19A888F0EFEC}" type="sibTrans" cxnId="{BC3C7E10-FF4F-496D-8C33-64F9445A5B55}">
      <dgm:prSet/>
      <dgm:spPr/>
      <dgm:t>
        <a:bodyPr/>
        <a:lstStyle/>
        <a:p>
          <a:endParaRPr lang="en-US"/>
        </a:p>
      </dgm:t>
    </dgm:pt>
    <dgm:pt modelId="{5343DB29-3676-4BAA-86DB-9A7CD43C467A}">
      <dgm:prSet custT="1"/>
      <dgm:spPr>
        <a:solidFill>
          <a:srgbClr val="A8E2EE"/>
        </a:solidFill>
        <a:ln w="57150">
          <a:solidFill>
            <a:schemeClr val="bg1"/>
          </a:solidFill>
        </a:ln>
      </dgm:spPr>
      <dgm:t>
        <a:bodyPr/>
        <a:lstStyle/>
        <a:p>
          <a:r>
            <a:rPr lang="en-US" sz="2000" b="1" dirty="0" err="1">
              <a:solidFill>
                <a:schemeClr val="tx1"/>
              </a:solidFill>
            </a:rPr>
            <a:t>pSITE</a:t>
          </a:r>
          <a:r>
            <a:rPr lang="en-US" sz="2000" b="1" dirty="0">
              <a:solidFill>
                <a:schemeClr val="tx1"/>
              </a:solidFill>
            </a:rPr>
            <a:t> </a:t>
          </a:r>
        </a:p>
        <a:p>
          <a:r>
            <a:rPr lang="en-US" sz="2000" b="1" dirty="0">
              <a:solidFill>
                <a:schemeClr val="tx1"/>
              </a:solidFill>
            </a:rPr>
            <a:t>Pre-IRB submission</a:t>
          </a:r>
        </a:p>
      </dgm:t>
    </dgm:pt>
    <dgm:pt modelId="{2CD7F7D7-0502-4D09-A2BD-6636B33AF96E}" type="parTrans" cxnId="{344F5EF3-90FB-45FF-98A2-453218983FA1}">
      <dgm:prSet/>
      <dgm:spPr/>
      <dgm:t>
        <a:bodyPr/>
        <a:lstStyle/>
        <a:p>
          <a:endParaRPr lang="en-US"/>
        </a:p>
      </dgm:t>
    </dgm:pt>
    <dgm:pt modelId="{58C2DDF8-12A9-4E5D-9FE7-B27713947766}" type="sibTrans" cxnId="{344F5EF3-90FB-45FF-98A2-453218983FA1}">
      <dgm:prSet/>
      <dgm:spPr/>
      <dgm:t>
        <a:bodyPr/>
        <a:lstStyle/>
        <a:p>
          <a:endParaRPr lang="en-US"/>
        </a:p>
      </dgm:t>
    </dgm:pt>
    <dgm:pt modelId="{23922E8A-5701-4BAE-9D8C-C5AACDE06A7B}">
      <dgm:prSet custT="1"/>
      <dgm:spPr>
        <a:solidFill>
          <a:srgbClr val="E3CCF2"/>
        </a:solidFill>
        <a:ln w="57150">
          <a:solidFill>
            <a:schemeClr val="bg1"/>
          </a:solidFill>
        </a:ln>
      </dgm:spPr>
      <dgm:t>
        <a:bodyPr/>
        <a:lstStyle/>
        <a:p>
          <a:r>
            <a:rPr lang="en-US" sz="2000" b="1" dirty="0">
              <a:solidFill>
                <a:schemeClr val="tx1"/>
              </a:solidFill>
            </a:rPr>
            <a:t>NIH and </a:t>
          </a:r>
          <a:r>
            <a:rPr lang="en-US" sz="2000" b="1" dirty="0" err="1">
              <a:solidFill>
                <a:schemeClr val="tx1"/>
              </a:solidFill>
            </a:rPr>
            <a:t>pSITE</a:t>
          </a:r>
          <a:r>
            <a:rPr lang="en-US" sz="2000" b="1" dirty="0">
              <a:solidFill>
                <a:schemeClr val="tx1"/>
              </a:solidFill>
            </a:rPr>
            <a:t> execute Reliance</a:t>
          </a:r>
        </a:p>
      </dgm:t>
    </dgm:pt>
    <dgm:pt modelId="{A74392BA-1164-438F-A5EF-A11940A490A2}" type="parTrans" cxnId="{3A646AC0-6607-4639-AB21-83E70DE2DE4C}">
      <dgm:prSet/>
      <dgm:spPr/>
      <dgm:t>
        <a:bodyPr/>
        <a:lstStyle/>
        <a:p>
          <a:endParaRPr lang="en-US"/>
        </a:p>
      </dgm:t>
    </dgm:pt>
    <dgm:pt modelId="{DF5831FA-1608-4EA0-91A2-8DEFEAC6E603}" type="sibTrans" cxnId="{3A646AC0-6607-4639-AB21-83E70DE2DE4C}">
      <dgm:prSet/>
      <dgm:spPr/>
      <dgm:t>
        <a:bodyPr/>
        <a:lstStyle/>
        <a:p>
          <a:endParaRPr lang="en-US"/>
        </a:p>
      </dgm:t>
    </dgm:pt>
    <dgm:pt modelId="{D58080EC-5BD6-44F4-BA90-C602408D8FE9}">
      <dgm:prSet custT="1"/>
      <dgm:spPr>
        <a:solidFill>
          <a:srgbClr val="A8E2EE"/>
        </a:solidFill>
        <a:ln w="57150">
          <a:solidFill>
            <a:schemeClr val="bg1"/>
          </a:solidFill>
        </a:ln>
      </dgm:spPr>
      <dgm:t>
        <a:bodyPr/>
        <a:lstStyle/>
        <a:p>
          <a:r>
            <a:rPr lang="en-US" sz="2000" b="1" dirty="0" err="1">
              <a:solidFill>
                <a:schemeClr val="tx1"/>
              </a:solidFill>
            </a:rPr>
            <a:t>pSITE</a:t>
          </a:r>
          <a:r>
            <a:rPr lang="en-US" sz="2000" b="1" dirty="0">
              <a:solidFill>
                <a:schemeClr val="tx1"/>
              </a:solidFill>
            </a:rPr>
            <a:t> opens with NIH IRB approval &amp; local </a:t>
          </a:r>
          <a:r>
            <a:rPr lang="en-US" sz="2000" b="1" dirty="0" err="1">
              <a:solidFill>
                <a:schemeClr val="tx1"/>
              </a:solidFill>
            </a:rPr>
            <a:t>pSITE</a:t>
          </a:r>
          <a:r>
            <a:rPr lang="en-US" sz="2000" b="1" dirty="0">
              <a:solidFill>
                <a:schemeClr val="tx1"/>
              </a:solidFill>
            </a:rPr>
            <a:t> requirements are met</a:t>
          </a:r>
        </a:p>
      </dgm:t>
    </dgm:pt>
    <dgm:pt modelId="{723337B6-576F-46E8-946A-4ACBD6092146}" type="parTrans" cxnId="{3CFEF671-9C98-42F9-B0F5-ACA21ECB86E8}">
      <dgm:prSet/>
      <dgm:spPr/>
      <dgm:t>
        <a:bodyPr/>
        <a:lstStyle/>
        <a:p>
          <a:endParaRPr lang="en-US"/>
        </a:p>
      </dgm:t>
    </dgm:pt>
    <dgm:pt modelId="{A3E33A57-D75B-4C30-8A77-DD0FEDEA33F5}" type="sibTrans" cxnId="{3CFEF671-9C98-42F9-B0F5-ACA21ECB86E8}">
      <dgm:prSet/>
      <dgm:spPr/>
      <dgm:t>
        <a:bodyPr/>
        <a:lstStyle/>
        <a:p>
          <a:endParaRPr lang="en-US"/>
        </a:p>
      </dgm:t>
    </dgm:pt>
    <dgm:pt modelId="{6AAAC83F-4E8A-4EC3-B734-2AF0551DEDCF}" type="pres">
      <dgm:prSet presAssocID="{1A575672-1103-4BD1-B494-71926CDEC8D7}" presName="CompostProcess" presStyleCnt="0">
        <dgm:presLayoutVars>
          <dgm:dir/>
          <dgm:resizeHandles val="exact"/>
        </dgm:presLayoutVars>
      </dgm:prSet>
      <dgm:spPr/>
    </dgm:pt>
    <dgm:pt modelId="{28FE659F-C4CD-4AD2-9220-A664C16E4173}" type="pres">
      <dgm:prSet presAssocID="{1A575672-1103-4BD1-B494-71926CDEC8D7}" presName="arrow" presStyleLbl="bgShp" presStyleIdx="0" presStyleCnt="1" custScaleX="117611" custLinFactNeighborX="-8824" custLinFactNeighborY="194">
        <dgm:style>
          <a:lnRef idx="0">
            <a:scrgbClr r="0" g="0" b="0"/>
          </a:lnRef>
          <a:fillRef idx="0">
            <a:scrgbClr r="0" g="0" b="0"/>
          </a:fillRef>
          <a:effectRef idx="0">
            <a:scrgbClr r="0" g="0" b="0"/>
          </a:effectRef>
          <a:fontRef idx="minor">
            <a:schemeClr val="lt1"/>
          </a:fontRef>
        </dgm:style>
      </dgm:prSet>
      <dgm:spPr>
        <a:prstGeom prst="rightArrow">
          <a:avLst/>
        </a:prstGeom>
        <a:solidFill>
          <a:schemeClr val="accent5">
            <a:alpha val="50000"/>
          </a:schemeClr>
        </a:solidFill>
        <a:ln>
          <a:noFill/>
        </a:ln>
      </dgm:spPr>
    </dgm:pt>
    <dgm:pt modelId="{450D9088-1269-4113-B88A-15E1865594EA}" type="pres">
      <dgm:prSet presAssocID="{1A575672-1103-4BD1-B494-71926CDEC8D7}" presName="linearProcess" presStyleCnt="0"/>
      <dgm:spPr/>
    </dgm:pt>
    <dgm:pt modelId="{4CE54C99-0F03-4FCE-BDAE-F26500407123}" type="pres">
      <dgm:prSet presAssocID="{0DDE0607-3455-4D9C-BA42-95E72F893833}" presName="textNode" presStyleLbl="node1" presStyleIdx="0" presStyleCnt="8" custScaleX="144757" custScaleY="125102">
        <dgm:presLayoutVars>
          <dgm:bulletEnabled val="1"/>
        </dgm:presLayoutVars>
      </dgm:prSet>
      <dgm:spPr/>
    </dgm:pt>
    <dgm:pt modelId="{5710A7EB-E75D-4346-993C-966644BD8A5B}" type="pres">
      <dgm:prSet presAssocID="{EB5B1226-9C9F-4FEA-861E-E199D843E5A8}" presName="sibTrans" presStyleCnt="0"/>
      <dgm:spPr/>
    </dgm:pt>
    <dgm:pt modelId="{2B0EC0F8-1A8A-4508-BA4E-0F7D726975DF}" type="pres">
      <dgm:prSet presAssocID="{06226AD4-E77C-45C7-8B78-3CF1E3DD1A7D}" presName="textNode" presStyleLbl="node1" presStyleIdx="1" presStyleCnt="8" custScaleX="106456" custScaleY="52026" custLinFactNeighborX="-5783" custLinFactNeighborY="31470">
        <dgm:presLayoutVars>
          <dgm:bulletEnabled val="1"/>
        </dgm:presLayoutVars>
      </dgm:prSet>
      <dgm:spPr/>
    </dgm:pt>
    <dgm:pt modelId="{6F2E3300-06CD-4736-905C-8A36890764CD}" type="pres">
      <dgm:prSet presAssocID="{42B5817A-B03F-471A-ADE3-BC6476E80D85}" presName="sibTrans" presStyleCnt="0"/>
      <dgm:spPr/>
    </dgm:pt>
    <dgm:pt modelId="{FAE66107-0BD9-46E5-AF72-093B1C580A46}" type="pres">
      <dgm:prSet presAssocID="{C989A404-83AB-4DAF-9494-B03F70D5C11C}" presName="textNode" presStyleLbl="node1" presStyleIdx="2" presStyleCnt="8" custScaleX="106456">
        <dgm:presLayoutVars>
          <dgm:bulletEnabled val="1"/>
        </dgm:presLayoutVars>
      </dgm:prSet>
      <dgm:spPr/>
    </dgm:pt>
    <dgm:pt modelId="{26246756-69B0-4608-9AFF-0293AE42E144}" type="pres">
      <dgm:prSet presAssocID="{7D3CB579-B6A8-4F3A-BC4B-19A888F0EFEC}" presName="sibTrans" presStyleCnt="0"/>
      <dgm:spPr/>
    </dgm:pt>
    <dgm:pt modelId="{A4FF8B79-56CD-4A2D-81BF-AE5B5C4ED702}" type="pres">
      <dgm:prSet presAssocID="{5343DB29-3676-4BAA-86DB-9A7CD43C467A}" presName="textNode" presStyleLbl="node1" presStyleIdx="3" presStyleCnt="8" custScaleX="128695" custScaleY="53279" custLinFactNeighborX="-7815" custLinFactNeighborY="30998">
        <dgm:presLayoutVars>
          <dgm:bulletEnabled val="1"/>
        </dgm:presLayoutVars>
      </dgm:prSet>
      <dgm:spPr/>
    </dgm:pt>
    <dgm:pt modelId="{5F278263-28B2-47EF-B916-AF641130F2E3}" type="pres">
      <dgm:prSet presAssocID="{58C2DDF8-12A9-4E5D-9FE7-B27713947766}" presName="sibTrans" presStyleCnt="0"/>
      <dgm:spPr/>
    </dgm:pt>
    <dgm:pt modelId="{8B716B97-5193-4487-B599-1AD0566DB07A}" type="pres">
      <dgm:prSet presAssocID="{353E497E-A3DE-436C-95A3-15FF88569356}" presName="textNode" presStyleLbl="node1" presStyleIdx="4" presStyleCnt="8" custScaleX="129600">
        <dgm:presLayoutVars>
          <dgm:bulletEnabled val="1"/>
        </dgm:presLayoutVars>
      </dgm:prSet>
      <dgm:spPr/>
    </dgm:pt>
    <dgm:pt modelId="{435BC7C0-AC98-4D3E-ABB9-C77F33A6DB78}" type="pres">
      <dgm:prSet presAssocID="{56970028-3829-47EE-8D89-9A9E8F62D30C}" presName="sibTrans" presStyleCnt="0"/>
      <dgm:spPr/>
    </dgm:pt>
    <dgm:pt modelId="{DF834D71-6C13-44D4-9A5D-0D9B947BD609}" type="pres">
      <dgm:prSet presAssocID="{DB197D4C-0E22-4F3E-8EF7-778BE2C338B5}" presName="textNode" presStyleLbl="node1" presStyleIdx="5" presStyleCnt="8" custScaleX="109396">
        <dgm:presLayoutVars>
          <dgm:bulletEnabled val="1"/>
        </dgm:presLayoutVars>
      </dgm:prSet>
      <dgm:spPr/>
    </dgm:pt>
    <dgm:pt modelId="{01C88FD0-B68B-4804-9724-1D6745449C5A}" type="pres">
      <dgm:prSet presAssocID="{AEC42AB2-FC42-413B-9C16-97DDA388933E}" presName="sibTrans" presStyleCnt="0"/>
      <dgm:spPr/>
    </dgm:pt>
    <dgm:pt modelId="{1E7AB09C-BC20-44FB-9A22-76C929660383}" type="pres">
      <dgm:prSet presAssocID="{D58080EC-5BD6-44F4-BA90-C602408D8FE9}" presName="textNode" presStyleLbl="node1" presStyleIdx="6" presStyleCnt="8" custScaleX="157642">
        <dgm:presLayoutVars>
          <dgm:bulletEnabled val="1"/>
        </dgm:presLayoutVars>
      </dgm:prSet>
      <dgm:spPr/>
    </dgm:pt>
    <dgm:pt modelId="{53921C1D-100E-49B7-80D0-00E19B2D5B18}" type="pres">
      <dgm:prSet presAssocID="{A3E33A57-D75B-4C30-8A77-DD0FEDEA33F5}" presName="sibTrans" presStyleCnt="0"/>
      <dgm:spPr/>
    </dgm:pt>
    <dgm:pt modelId="{AE11762F-9B53-4044-AA36-679A3D6731F3}" type="pres">
      <dgm:prSet presAssocID="{23922E8A-5701-4BAE-9D8C-C5AACDE06A7B}" presName="textNode" presStyleLbl="node1" presStyleIdx="7" presStyleCnt="8" custScaleX="106456" custScaleY="53279" custLinFactX="-497318" custLinFactNeighborX="-500000" custLinFactNeighborY="-28542">
        <dgm:presLayoutVars>
          <dgm:bulletEnabled val="1"/>
        </dgm:presLayoutVars>
      </dgm:prSet>
      <dgm:spPr/>
    </dgm:pt>
  </dgm:ptLst>
  <dgm:cxnLst>
    <dgm:cxn modelId="{BC3C7E10-FF4F-496D-8C33-64F9445A5B55}" srcId="{1A575672-1103-4BD1-B494-71926CDEC8D7}" destId="{C989A404-83AB-4DAF-9494-B03F70D5C11C}" srcOrd="2" destOrd="0" parTransId="{2DC80703-C91A-4634-A99A-57800EAD39AF}" sibTransId="{7D3CB579-B6A8-4F3A-BC4B-19A888F0EFEC}"/>
    <dgm:cxn modelId="{5E99151E-B1CE-4E03-A36E-B0B04C32CF11}" srcId="{1A575672-1103-4BD1-B494-71926CDEC8D7}" destId="{DB197D4C-0E22-4F3E-8EF7-778BE2C338B5}" srcOrd="5" destOrd="0" parTransId="{F95352DB-5B84-499B-926B-14786E403E8C}" sibTransId="{AEC42AB2-FC42-413B-9C16-97DDA388933E}"/>
    <dgm:cxn modelId="{E6025F2E-5EA2-4962-B30C-DC0C3D783EEF}" type="presOf" srcId="{06226AD4-E77C-45C7-8B78-3CF1E3DD1A7D}" destId="{2B0EC0F8-1A8A-4508-BA4E-0F7D726975DF}" srcOrd="0" destOrd="0" presId="urn:microsoft.com/office/officeart/2005/8/layout/hProcess9"/>
    <dgm:cxn modelId="{7D9D184A-03C2-467B-B71E-917FF40B467F}" type="presOf" srcId="{23922E8A-5701-4BAE-9D8C-C5AACDE06A7B}" destId="{AE11762F-9B53-4044-AA36-679A3D6731F3}" srcOrd="0" destOrd="0" presId="urn:microsoft.com/office/officeart/2005/8/layout/hProcess9"/>
    <dgm:cxn modelId="{5CED956C-98AB-49D9-87D9-752A585437DF}" type="presOf" srcId="{DB197D4C-0E22-4F3E-8EF7-778BE2C338B5}" destId="{DF834D71-6C13-44D4-9A5D-0D9B947BD609}" srcOrd="0" destOrd="0" presId="urn:microsoft.com/office/officeart/2005/8/layout/hProcess9"/>
    <dgm:cxn modelId="{281CA74E-3720-43E7-8887-70D125ED3F60}" srcId="{1A575672-1103-4BD1-B494-71926CDEC8D7}" destId="{0DDE0607-3455-4D9C-BA42-95E72F893833}" srcOrd="0" destOrd="0" parTransId="{F30B551D-70C7-466D-97CC-79F85C94C48F}" sibTransId="{EB5B1226-9C9F-4FEA-861E-E199D843E5A8}"/>
    <dgm:cxn modelId="{3CFEF671-9C98-42F9-B0F5-ACA21ECB86E8}" srcId="{1A575672-1103-4BD1-B494-71926CDEC8D7}" destId="{D58080EC-5BD6-44F4-BA90-C602408D8FE9}" srcOrd="6" destOrd="0" parTransId="{723337B6-576F-46E8-946A-4ACBD6092146}" sibTransId="{A3E33A57-D75B-4C30-8A77-DD0FEDEA33F5}"/>
    <dgm:cxn modelId="{51FBEC7A-0707-476C-A044-992C62869B80}" srcId="{1A575672-1103-4BD1-B494-71926CDEC8D7}" destId="{06226AD4-E77C-45C7-8B78-3CF1E3DD1A7D}" srcOrd="1" destOrd="0" parTransId="{71BBBB90-7D85-472F-8592-1EA6EF63C76D}" sibTransId="{42B5817A-B03F-471A-ADE3-BC6476E80D85}"/>
    <dgm:cxn modelId="{CA85098C-A595-4E92-8668-83DBED9BEAD9}" type="presOf" srcId="{353E497E-A3DE-436C-95A3-15FF88569356}" destId="{8B716B97-5193-4487-B599-1AD0566DB07A}" srcOrd="0" destOrd="0" presId="urn:microsoft.com/office/officeart/2005/8/layout/hProcess9"/>
    <dgm:cxn modelId="{F80B2493-4C84-42BD-861F-DC9F2EDC4A54}" srcId="{1A575672-1103-4BD1-B494-71926CDEC8D7}" destId="{353E497E-A3DE-436C-95A3-15FF88569356}" srcOrd="4" destOrd="0" parTransId="{8B4F69A4-EEEE-41E2-9664-3C702D862A86}" sibTransId="{56970028-3829-47EE-8D89-9A9E8F62D30C}"/>
    <dgm:cxn modelId="{3C6071B2-047C-4A15-9D12-9B3ADBB6583F}" type="presOf" srcId="{5343DB29-3676-4BAA-86DB-9A7CD43C467A}" destId="{A4FF8B79-56CD-4A2D-81BF-AE5B5C4ED702}" srcOrd="0" destOrd="0" presId="urn:microsoft.com/office/officeart/2005/8/layout/hProcess9"/>
    <dgm:cxn modelId="{F98D9BB2-FA35-4317-8F95-E69D20A2F8CB}" type="presOf" srcId="{C989A404-83AB-4DAF-9494-B03F70D5C11C}" destId="{FAE66107-0BD9-46E5-AF72-093B1C580A46}" srcOrd="0" destOrd="0" presId="urn:microsoft.com/office/officeart/2005/8/layout/hProcess9"/>
    <dgm:cxn modelId="{3A646AC0-6607-4639-AB21-83E70DE2DE4C}" srcId="{1A575672-1103-4BD1-B494-71926CDEC8D7}" destId="{23922E8A-5701-4BAE-9D8C-C5AACDE06A7B}" srcOrd="7" destOrd="0" parTransId="{A74392BA-1164-438F-A5EF-A11940A490A2}" sibTransId="{DF5831FA-1608-4EA0-91A2-8DEFEAC6E603}"/>
    <dgm:cxn modelId="{B4A835C3-FF41-4C53-BB2C-1C5E3BE50DED}" type="presOf" srcId="{0DDE0607-3455-4D9C-BA42-95E72F893833}" destId="{4CE54C99-0F03-4FCE-BDAE-F26500407123}" srcOrd="0" destOrd="0" presId="urn:microsoft.com/office/officeart/2005/8/layout/hProcess9"/>
    <dgm:cxn modelId="{FB23C1C8-86E3-47DA-BF16-8015F2E18664}" type="presOf" srcId="{1A575672-1103-4BD1-B494-71926CDEC8D7}" destId="{6AAAC83F-4E8A-4EC3-B734-2AF0551DEDCF}" srcOrd="0" destOrd="0" presId="urn:microsoft.com/office/officeart/2005/8/layout/hProcess9"/>
    <dgm:cxn modelId="{CACD16CB-9161-44C7-BC2D-4CB23338C319}" type="presOf" srcId="{D58080EC-5BD6-44F4-BA90-C602408D8FE9}" destId="{1E7AB09C-BC20-44FB-9A22-76C929660383}" srcOrd="0" destOrd="0" presId="urn:microsoft.com/office/officeart/2005/8/layout/hProcess9"/>
    <dgm:cxn modelId="{344F5EF3-90FB-45FF-98A2-453218983FA1}" srcId="{1A575672-1103-4BD1-B494-71926CDEC8D7}" destId="{5343DB29-3676-4BAA-86DB-9A7CD43C467A}" srcOrd="3" destOrd="0" parTransId="{2CD7F7D7-0502-4D09-A2BD-6636B33AF96E}" sibTransId="{58C2DDF8-12A9-4E5D-9FE7-B27713947766}"/>
    <dgm:cxn modelId="{95889EDA-8A2A-4EDC-93E9-B08A9EF2EC08}" type="presParOf" srcId="{6AAAC83F-4E8A-4EC3-B734-2AF0551DEDCF}" destId="{28FE659F-C4CD-4AD2-9220-A664C16E4173}" srcOrd="0" destOrd="0" presId="urn:microsoft.com/office/officeart/2005/8/layout/hProcess9"/>
    <dgm:cxn modelId="{770F9532-D83A-478D-99A8-66153B50FADB}" type="presParOf" srcId="{6AAAC83F-4E8A-4EC3-B734-2AF0551DEDCF}" destId="{450D9088-1269-4113-B88A-15E1865594EA}" srcOrd="1" destOrd="0" presId="urn:microsoft.com/office/officeart/2005/8/layout/hProcess9"/>
    <dgm:cxn modelId="{DA65AB8F-6C4B-458E-A10D-E153CE031B11}" type="presParOf" srcId="{450D9088-1269-4113-B88A-15E1865594EA}" destId="{4CE54C99-0F03-4FCE-BDAE-F26500407123}" srcOrd="0" destOrd="0" presId="urn:microsoft.com/office/officeart/2005/8/layout/hProcess9"/>
    <dgm:cxn modelId="{ECC131D1-6017-4FAE-A167-DE598C94AE6A}" type="presParOf" srcId="{450D9088-1269-4113-B88A-15E1865594EA}" destId="{5710A7EB-E75D-4346-993C-966644BD8A5B}" srcOrd="1" destOrd="0" presId="urn:microsoft.com/office/officeart/2005/8/layout/hProcess9"/>
    <dgm:cxn modelId="{D7ADBFD4-31C4-457C-816A-BE6DB3A10038}" type="presParOf" srcId="{450D9088-1269-4113-B88A-15E1865594EA}" destId="{2B0EC0F8-1A8A-4508-BA4E-0F7D726975DF}" srcOrd="2" destOrd="0" presId="urn:microsoft.com/office/officeart/2005/8/layout/hProcess9"/>
    <dgm:cxn modelId="{E0CD5173-24E5-416A-BC9E-807F5B5331B6}" type="presParOf" srcId="{450D9088-1269-4113-B88A-15E1865594EA}" destId="{6F2E3300-06CD-4736-905C-8A36890764CD}" srcOrd="3" destOrd="0" presId="urn:microsoft.com/office/officeart/2005/8/layout/hProcess9"/>
    <dgm:cxn modelId="{4AD97431-3A02-485E-AB12-EDBA57B0705E}" type="presParOf" srcId="{450D9088-1269-4113-B88A-15E1865594EA}" destId="{FAE66107-0BD9-46E5-AF72-093B1C580A46}" srcOrd="4" destOrd="0" presId="urn:microsoft.com/office/officeart/2005/8/layout/hProcess9"/>
    <dgm:cxn modelId="{DF318D97-025C-4F0F-97D7-4D0D19983A1A}" type="presParOf" srcId="{450D9088-1269-4113-B88A-15E1865594EA}" destId="{26246756-69B0-4608-9AFF-0293AE42E144}" srcOrd="5" destOrd="0" presId="urn:microsoft.com/office/officeart/2005/8/layout/hProcess9"/>
    <dgm:cxn modelId="{020F29B1-AAF9-4504-8EBF-F96D9AF537E6}" type="presParOf" srcId="{450D9088-1269-4113-B88A-15E1865594EA}" destId="{A4FF8B79-56CD-4A2D-81BF-AE5B5C4ED702}" srcOrd="6" destOrd="0" presId="urn:microsoft.com/office/officeart/2005/8/layout/hProcess9"/>
    <dgm:cxn modelId="{CECD30DA-B99A-4FEA-B254-6BA6B1865D7D}" type="presParOf" srcId="{450D9088-1269-4113-B88A-15E1865594EA}" destId="{5F278263-28B2-47EF-B916-AF641130F2E3}" srcOrd="7" destOrd="0" presId="urn:microsoft.com/office/officeart/2005/8/layout/hProcess9"/>
    <dgm:cxn modelId="{039D718A-8459-4F32-9F48-B8D8DAA1A046}" type="presParOf" srcId="{450D9088-1269-4113-B88A-15E1865594EA}" destId="{8B716B97-5193-4487-B599-1AD0566DB07A}" srcOrd="8" destOrd="0" presId="urn:microsoft.com/office/officeart/2005/8/layout/hProcess9"/>
    <dgm:cxn modelId="{F69A6BAD-ABCE-4C83-A211-D35B17157988}" type="presParOf" srcId="{450D9088-1269-4113-B88A-15E1865594EA}" destId="{435BC7C0-AC98-4D3E-ABB9-C77F33A6DB78}" srcOrd="9" destOrd="0" presId="urn:microsoft.com/office/officeart/2005/8/layout/hProcess9"/>
    <dgm:cxn modelId="{16000F3F-5D45-44F9-BA8F-367A4C270187}" type="presParOf" srcId="{450D9088-1269-4113-B88A-15E1865594EA}" destId="{DF834D71-6C13-44D4-9A5D-0D9B947BD609}" srcOrd="10" destOrd="0" presId="urn:microsoft.com/office/officeart/2005/8/layout/hProcess9"/>
    <dgm:cxn modelId="{14A32663-0C7C-4BC1-9B8C-701FC4054FA5}" type="presParOf" srcId="{450D9088-1269-4113-B88A-15E1865594EA}" destId="{01C88FD0-B68B-4804-9724-1D6745449C5A}" srcOrd="11" destOrd="0" presId="urn:microsoft.com/office/officeart/2005/8/layout/hProcess9"/>
    <dgm:cxn modelId="{BBC2723C-3492-4DF6-87F2-A2168827CDF8}" type="presParOf" srcId="{450D9088-1269-4113-B88A-15E1865594EA}" destId="{1E7AB09C-BC20-44FB-9A22-76C929660383}" srcOrd="12" destOrd="0" presId="urn:microsoft.com/office/officeart/2005/8/layout/hProcess9"/>
    <dgm:cxn modelId="{64CF5C42-82BA-4794-A7A7-85E35947386D}" type="presParOf" srcId="{450D9088-1269-4113-B88A-15E1865594EA}" destId="{53921C1D-100E-49B7-80D0-00E19B2D5B18}" srcOrd="13" destOrd="0" presId="urn:microsoft.com/office/officeart/2005/8/layout/hProcess9"/>
    <dgm:cxn modelId="{FCAE7B25-161F-4AEA-ACD7-C6E9F14D3DBB}" type="presParOf" srcId="{450D9088-1269-4113-B88A-15E1865594EA}" destId="{AE11762F-9B53-4044-AA36-679A3D6731F3}" srcOrd="14" destOrd="0" presId="urn:microsoft.com/office/officeart/2005/8/layout/hProcess9"/>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A575672-1103-4BD1-B494-71926CDEC8D7}" type="doc">
      <dgm:prSet loTypeId="urn:microsoft.com/office/officeart/2005/8/layout/hProcess9" loCatId="process" qsTypeId="urn:microsoft.com/office/officeart/2005/8/quickstyle/simple1" qsCatId="simple" csTypeId="urn:microsoft.com/office/officeart/2005/8/colors/accent1_2" csCatId="accent1" phldr="1"/>
      <dgm:spPr/>
      <dgm:t>
        <a:bodyPr/>
        <a:lstStyle/>
        <a:p>
          <a:endParaRPr lang="en-US"/>
        </a:p>
      </dgm:t>
    </dgm:pt>
    <dgm:pt modelId="{0DDE0607-3455-4D9C-BA42-95E72F893833}">
      <dgm:prSet phldrT="[Text]" custT="1"/>
      <dgm:spPr>
        <a:pattFill prst="lgGrid">
          <a:fgClr>
            <a:srgbClr val="A8E2EE"/>
          </a:fgClr>
          <a:bgClr>
            <a:schemeClr val="bg1"/>
          </a:bgClr>
        </a:pattFill>
        <a:ln w="57150">
          <a:solidFill>
            <a:srgbClr val="9DDCE7"/>
          </a:solidFill>
        </a:ln>
      </dgm:spPr>
      <dgm:t>
        <a:bodyPr/>
        <a:lstStyle/>
        <a:p>
          <a:r>
            <a:rPr lang="en-US" sz="2000" b="1" dirty="0">
              <a:solidFill>
                <a:schemeClr val="tx1"/>
              </a:solidFill>
            </a:rPr>
            <a:t>Pre-IRB Submission</a:t>
          </a:r>
        </a:p>
        <a:p>
          <a:r>
            <a:rPr lang="en-US" sz="1800" b="1" dirty="0">
              <a:solidFill>
                <a:schemeClr val="tx1"/>
              </a:solidFill>
            </a:rPr>
            <a:t>(NIH team consults with IRBO,  protocol/ model consent development, </a:t>
          </a:r>
          <a:r>
            <a:rPr lang="en-US" sz="1800" b="1" dirty="0" err="1">
              <a:solidFill>
                <a:schemeClr val="tx1"/>
              </a:solidFill>
            </a:rPr>
            <a:t>eIRB</a:t>
          </a:r>
          <a:r>
            <a:rPr lang="en-US" sz="1800" b="1" dirty="0">
              <a:solidFill>
                <a:schemeClr val="tx1"/>
              </a:solidFill>
            </a:rPr>
            <a:t> account creation, etc.) </a:t>
          </a:r>
        </a:p>
      </dgm:t>
    </dgm:pt>
    <dgm:pt modelId="{F30B551D-70C7-466D-97CC-79F85C94C48F}" type="parTrans" cxnId="{281CA74E-3720-43E7-8887-70D125ED3F60}">
      <dgm:prSet/>
      <dgm:spPr/>
      <dgm:t>
        <a:bodyPr/>
        <a:lstStyle/>
        <a:p>
          <a:endParaRPr lang="en-US"/>
        </a:p>
      </dgm:t>
    </dgm:pt>
    <dgm:pt modelId="{EB5B1226-9C9F-4FEA-861E-E199D843E5A8}" type="sibTrans" cxnId="{281CA74E-3720-43E7-8887-70D125ED3F60}">
      <dgm:prSet/>
      <dgm:spPr/>
      <dgm:t>
        <a:bodyPr/>
        <a:lstStyle/>
        <a:p>
          <a:endParaRPr lang="en-US"/>
        </a:p>
      </dgm:t>
    </dgm:pt>
    <dgm:pt modelId="{353E497E-A3DE-436C-95A3-15FF88569356}">
      <dgm:prSet phldrT="[Text]" custT="1"/>
      <dgm:spPr>
        <a:solidFill>
          <a:srgbClr val="A8E2EE"/>
        </a:solidFill>
        <a:ln w="57150">
          <a:solidFill>
            <a:schemeClr val="bg1"/>
          </a:solidFill>
        </a:ln>
      </dgm:spPr>
      <dgm:t>
        <a:bodyPr/>
        <a:lstStyle/>
        <a:p>
          <a:r>
            <a:rPr lang="en-US" sz="2000" b="1" dirty="0" err="1">
              <a:solidFill>
                <a:schemeClr val="tx1"/>
              </a:solidFill>
            </a:rPr>
            <a:t>pSITE</a:t>
          </a:r>
          <a:r>
            <a:rPr lang="en-US" sz="2000" b="1" dirty="0">
              <a:solidFill>
                <a:schemeClr val="tx1"/>
              </a:solidFill>
            </a:rPr>
            <a:t> submission to NIH IRB </a:t>
          </a:r>
        </a:p>
        <a:p>
          <a:r>
            <a:rPr lang="en-US" sz="1800" b="1" dirty="0">
              <a:solidFill>
                <a:schemeClr val="tx1"/>
              </a:solidFill>
            </a:rPr>
            <a:t>(direct or via NIH team)</a:t>
          </a:r>
        </a:p>
      </dgm:t>
    </dgm:pt>
    <dgm:pt modelId="{8B4F69A4-EEEE-41E2-9664-3C702D862A86}" type="parTrans" cxnId="{F80B2493-4C84-42BD-861F-DC9F2EDC4A54}">
      <dgm:prSet/>
      <dgm:spPr/>
      <dgm:t>
        <a:bodyPr/>
        <a:lstStyle/>
        <a:p>
          <a:endParaRPr lang="en-US"/>
        </a:p>
      </dgm:t>
    </dgm:pt>
    <dgm:pt modelId="{56970028-3829-47EE-8D89-9A9E8F62D30C}" type="sibTrans" cxnId="{F80B2493-4C84-42BD-861F-DC9F2EDC4A54}">
      <dgm:prSet/>
      <dgm:spPr/>
      <dgm:t>
        <a:bodyPr/>
        <a:lstStyle/>
        <a:p>
          <a:endParaRPr lang="en-US"/>
        </a:p>
      </dgm:t>
    </dgm:pt>
    <dgm:pt modelId="{DB197D4C-0E22-4F3E-8EF7-778BE2C338B5}">
      <dgm:prSet phldrT="[Text]" custT="1"/>
      <dgm:spPr>
        <a:solidFill>
          <a:srgbClr val="A8E2EE"/>
        </a:solidFill>
        <a:ln w="57150">
          <a:solidFill>
            <a:schemeClr val="bg1"/>
          </a:solidFill>
        </a:ln>
      </dgm:spPr>
      <dgm:t>
        <a:bodyPr/>
        <a:lstStyle/>
        <a:p>
          <a:r>
            <a:rPr lang="en-US" sz="2000" b="1" dirty="0">
              <a:solidFill>
                <a:schemeClr val="tx1"/>
              </a:solidFill>
            </a:rPr>
            <a:t>NIH IRB Reviews and Approves </a:t>
          </a:r>
          <a:r>
            <a:rPr lang="en-US" sz="2000" b="1" dirty="0" err="1">
              <a:solidFill>
                <a:schemeClr val="tx1"/>
              </a:solidFill>
            </a:rPr>
            <a:t>pSITE</a:t>
          </a:r>
          <a:endParaRPr lang="en-US" sz="2000" b="1" dirty="0">
            <a:solidFill>
              <a:schemeClr val="tx1"/>
            </a:solidFill>
          </a:endParaRPr>
        </a:p>
      </dgm:t>
    </dgm:pt>
    <dgm:pt modelId="{F95352DB-5B84-499B-926B-14786E403E8C}" type="parTrans" cxnId="{5E99151E-B1CE-4E03-A36E-B0B04C32CF11}">
      <dgm:prSet/>
      <dgm:spPr/>
      <dgm:t>
        <a:bodyPr/>
        <a:lstStyle/>
        <a:p>
          <a:endParaRPr lang="en-US"/>
        </a:p>
      </dgm:t>
    </dgm:pt>
    <dgm:pt modelId="{AEC42AB2-FC42-413B-9C16-97DDA388933E}" type="sibTrans" cxnId="{5E99151E-B1CE-4E03-A36E-B0B04C32CF11}">
      <dgm:prSet/>
      <dgm:spPr/>
      <dgm:t>
        <a:bodyPr/>
        <a:lstStyle/>
        <a:p>
          <a:endParaRPr lang="en-US"/>
        </a:p>
      </dgm:t>
    </dgm:pt>
    <dgm:pt modelId="{06226AD4-E77C-45C7-8B78-3CF1E3DD1A7D}">
      <dgm:prSet custT="1"/>
      <dgm:spPr>
        <a:solidFill>
          <a:srgbClr val="A8E2EE"/>
        </a:solidFill>
        <a:ln w="57150">
          <a:solidFill>
            <a:schemeClr val="bg1"/>
          </a:solidFill>
        </a:ln>
      </dgm:spPr>
      <dgm:t>
        <a:bodyPr/>
        <a:lstStyle/>
        <a:p>
          <a:r>
            <a:rPr lang="en-US" sz="2000" b="1" dirty="0">
              <a:solidFill>
                <a:schemeClr val="tx1"/>
              </a:solidFill>
            </a:rPr>
            <a:t>Submit Protocol to NIH IRB</a:t>
          </a:r>
        </a:p>
      </dgm:t>
    </dgm:pt>
    <dgm:pt modelId="{71BBBB90-7D85-472F-8592-1EA6EF63C76D}" type="parTrans" cxnId="{51FBEC7A-0707-476C-A044-992C62869B80}">
      <dgm:prSet/>
      <dgm:spPr/>
      <dgm:t>
        <a:bodyPr/>
        <a:lstStyle/>
        <a:p>
          <a:endParaRPr lang="en-US"/>
        </a:p>
      </dgm:t>
    </dgm:pt>
    <dgm:pt modelId="{42B5817A-B03F-471A-ADE3-BC6476E80D85}" type="sibTrans" cxnId="{51FBEC7A-0707-476C-A044-992C62869B80}">
      <dgm:prSet/>
      <dgm:spPr/>
      <dgm:t>
        <a:bodyPr/>
        <a:lstStyle/>
        <a:p>
          <a:endParaRPr lang="en-US"/>
        </a:p>
      </dgm:t>
    </dgm:pt>
    <dgm:pt modelId="{C989A404-83AB-4DAF-9494-B03F70D5C11C}">
      <dgm:prSet custT="1"/>
      <dgm:spPr>
        <a:solidFill>
          <a:srgbClr val="A8E2EE"/>
        </a:solidFill>
        <a:ln w="57150">
          <a:solidFill>
            <a:schemeClr val="bg1"/>
          </a:solidFill>
        </a:ln>
      </dgm:spPr>
      <dgm:t>
        <a:bodyPr/>
        <a:lstStyle/>
        <a:p>
          <a:r>
            <a:rPr lang="en-US" sz="2000" b="1" dirty="0">
              <a:solidFill>
                <a:schemeClr val="tx1"/>
              </a:solidFill>
            </a:rPr>
            <a:t>NIH IRB Review and Approval </a:t>
          </a:r>
        </a:p>
      </dgm:t>
    </dgm:pt>
    <dgm:pt modelId="{2DC80703-C91A-4634-A99A-57800EAD39AF}" type="parTrans" cxnId="{BC3C7E10-FF4F-496D-8C33-64F9445A5B55}">
      <dgm:prSet/>
      <dgm:spPr/>
      <dgm:t>
        <a:bodyPr/>
        <a:lstStyle/>
        <a:p>
          <a:endParaRPr lang="en-US"/>
        </a:p>
      </dgm:t>
    </dgm:pt>
    <dgm:pt modelId="{7D3CB579-B6A8-4F3A-BC4B-19A888F0EFEC}" type="sibTrans" cxnId="{BC3C7E10-FF4F-496D-8C33-64F9445A5B55}">
      <dgm:prSet/>
      <dgm:spPr/>
      <dgm:t>
        <a:bodyPr/>
        <a:lstStyle/>
        <a:p>
          <a:endParaRPr lang="en-US"/>
        </a:p>
      </dgm:t>
    </dgm:pt>
    <dgm:pt modelId="{5343DB29-3676-4BAA-86DB-9A7CD43C467A}">
      <dgm:prSet custT="1"/>
      <dgm:spPr>
        <a:solidFill>
          <a:srgbClr val="A8E2EE"/>
        </a:solidFill>
        <a:ln w="57150">
          <a:solidFill>
            <a:schemeClr val="bg1"/>
          </a:solidFill>
        </a:ln>
      </dgm:spPr>
      <dgm:t>
        <a:bodyPr/>
        <a:lstStyle/>
        <a:p>
          <a:r>
            <a:rPr lang="en-US" sz="2000" b="1" dirty="0" err="1">
              <a:solidFill>
                <a:schemeClr val="tx1"/>
              </a:solidFill>
            </a:rPr>
            <a:t>pSITE</a:t>
          </a:r>
          <a:r>
            <a:rPr lang="en-US" sz="2000" b="1" dirty="0">
              <a:solidFill>
                <a:schemeClr val="tx1"/>
              </a:solidFill>
            </a:rPr>
            <a:t> </a:t>
          </a:r>
        </a:p>
        <a:p>
          <a:r>
            <a:rPr lang="en-US" sz="2000" b="1" dirty="0">
              <a:solidFill>
                <a:schemeClr val="tx1"/>
              </a:solidFill>
            </a:rPr>
            <a:t>Pre-IRB submission</a:t>
          </a:r>
        </a:p>
      </dgm:t>
    </dgm:pt>
    <dgm:pt modelId="{2CD7F7D7-0502-4D09-A2BD-6636B33AF96E}" type="parTrans" cxnId="{344F5EF3-90FB-45FF-98A2-453218983FA1}">
      <dgm:prSet/>
      <dgm:spPr/>
      <dgm:t>
        <a:bodyPr/>
        <a:lstStyle/>
        <a:p>
          <a:endParaRPr lang="en-US"/>
        </a:p>
      </dgm:t>
    </dgm:pt>
    <dgm:pt modelId="{58C2DDF8-12A9-4E5D-9FE7-B27713947766}" type="sibTrans" cxnId="{344F5EF3-90FB-45FF-98A2-453218983FA1}">
      <dgm:prSet/>
      <dgm:spPr/>
      <dgm:t>
        <a:bodyPr/>
        <a:lstStyle/>
        <a:p>
          <a:endParaRPr lang="en-US"/>
        </a:p>
      </dgm:t>
    </dgm:pt>
    <dgm:pt modelId="{23922E8A-5701-4BAE-9D8C-C5AACDE06A7B}">
      <dgm:prSet custT="1"/>
      <dgm:spPr>
        <a:solidFill>
          <a:srgbClr val="E3CCF2"/>
        </a:solidFill>
        <a:ln w="57150">
          <a:solidFill>
            <a:schemeClr val="bg1"/>
          </a:solidFill>
        </a:ln>
      </dgm:spPr>
      <dgm:t>
        <a:bodyPr/>
        <a:lstStyle/>
        <a:p>
          <a:r>
            <a:rPr lang="en-US" sz="2000" b="1" dirty="0">
              <a:solidFill>
                <a:schemeClr val="tx1"/>
              </a:solidFill>
            </a:rPr>
            <a:t>NIH and </a:t>
          </a:r>
          <a:r>
            <a:rPr lang="en-US" sz="2000" b="1" dirty="0" err="1">
              <a:solidFill>
                <a:schemeClr val="tx1"/>
              </a:solidFill>
            </a:rPr>
            <a:t>pSITE</a:t>
          </a:r>
          <a:r>
            <a:rPr lang="en-US" sz="2000" b="1" dirty="0">
              <a:solidFill>
                <a:schemeClr val="tx1"/>
              </a:solidFill>
            </a:rPr>
            <a:t> execute Reliance</a:t>
          </a:r>
        </a:p>
      </dgm:t>
    </dgm:pt>
    <dgm:pt modelId="{A74392BA-1164-438F-A5EF-A11940A490A2}" type="parTrans" cxnId="{3A646AC0-6607-4639-AB21-83E70DE2DE4C}">
      <dgm:prSet/>
      <dgm:spPr/>
      <dgm:t>
        <a:bodyPr/>
        <a:lstStyle/>
        <a:p>
          <a:endParaRPr lang="en-US"/>
        </a:p>
      </dgm:t>
    </dgm:pt>
    <dgm:pt modelId="{DF5831FA-1608-4EA0-91A2-8DEFEAC6E603}" type="sibTrans" cxnId="{3A646AC0-6607-4639-AB21-83E70DE2DE4C}">
      <dgm:prSet/>
      <dgm:spPr/>
      <dgm:t>
        <a:bodyPr/>
        <a:lstStyle/>
        <a:p>
          <a:endParaRPr lang="en-US"/>
        </a:p>
      </dgm:t>
    </dgm:pt>
    <dgm:pt modelId="{D58080EC-5BD6-44F4-BA90-C602408D8FE9}">
      <dgm:prSet custT="1"/>
      <dgm:spPr>
        <a:solidFill>
          <a:srgbClr val="A8E2EE"/>
        </a:solidFill>
        <a:ln w="57150">
          <a:solidFill>
            <a:schemeClr val="bg1"/>
          </a:solidFill>
        </a:ln>
      </dgm:spPr>
      <dgm:t>
        <a:bodyPr/>
        <a:lstStyle/>
        <a:p>
          <a:r>
            <a:rPr lang="en-US" sz="2000" b="1" dirty="0" err="1">
              <a:solidFill>
                <a:schemeClr val="tx1"/>
              </a:solidFill>
            </a:rPr>
            <a:t>pSITE</a:t>
          </a:r>
          <a:r>
            <a:rPr lang="en-US" sz="2000" b="1" dirty="0">
              <a:solidFill>
                <a:schemeClr val="tx1"/>
              </a:solidFill>
            </a:rPr>
            <a:t> opens with NIH IRB approval &amp; local </a:t>
          </a:r>
          <a:r>
            <a:rPr lang="en-US" sz="2000" b="1" dirty="0" err="1">
              <a:solidFill>
                <a:schemeClr val="tx1"/>
              </a:solidFill>
            </a:rPr>
            <a:t>pSITE</a:t>
          </a:r>
          <a:r>
            <a:rPr lang="en-US" sz="2000" b="1" dirty="0">
              <a:solidFill>
                <a:schemeClr val="tx1"/>
              </a:solidFill>
            </a:rPr>
            <a:t> requirements are met</a:t>
          </a:r>
        </a:p>
      </dgm:t>
    </dgm:pt>
    <dgm:pt modelId="{723337B6-576F-46E8-946A-4ACBD6092146}" type="parTrans" cxnId="{3CFEF671-9C98-42F9-B0F5-ACA21ECB86E8}">
      <dgm:prSet/>
      <dgm:spPr/>
      <dgm:t>
        <a:bodyPr/>
        <a:lstStyle/>
        <a:p>
          <a:endParaRPr lang="en-US"/>
        </a:p>
      </dgm:t>
    </dgm:pt>
    <dgm:pt modelId="{A3E33A57-D75B-4C30-8A77-DD0FEDEA33F5}" type="sibTrans" cxnId="{3CFEF671-9C98-42F9-B0F5-ACA21ECB86E8}">
      <dgm:prSet/>
      <dgm:spPr/>
      <dgm:t>
        <a:bodyPr/>
        <a:lstStyle/>
        <a:p>
          <a:endParaRPr lang="en-US"/>
        </a:p>
      </dgm:t>
    </dgm:pt>
    <dgm:pt modelId="{6AAAC83F-4E8A-4EC3-B734-2AF0551DEDCF}" type="pres">
      <dgm:prSet presAssocID="{1A575672-1103-4BD1-B494-71926CDEC8D7}" presName="CompostProcess" presStyleCnt="0">
        <dgm:presLayoutVars>
          <dgm:dir/>
          <dgm:resizeHandles val="exact"/>
        </dgm:presLayoutVars>
      </dgm:prSet>
      <dgm:spPr/>
    </dgm:pt>
    <dgm:pt modelId="{28FE659F-C4CD-4AD2-9220-A664C16E4173}" type="pres">
      <dgm:prSet presAssocID="{1A575672-1103-4BD1-B494-71926CDEC8D7}" presName="arrow" presStyleLbl="bgShp" presStyleIdx="0" presStyleCnt="1" custScaleX="117611" custLinFactNeighborX="-8824" custLinFactNeighborY="194">
        <dgm:style>
          <a:lnRef idx="0">
            <a:scrgbClr r="0" g="0" b="0"/>
          </a:lnRef>
          <a:fillRef idx="0">
            <a:scrgbClr r="0" g="0" b="0"/>
          </a:fillRef>
          <a:effectRef idx="0">
            <a:scrgbClr r="0" g="0" b="0"/>
          </a:effectRef>
          <a:fontRef idx="minor">
            <a:schemeClr val="lt1"/>
          </a:fontRef>
        </dgm:style>
      </dgm:prSet>
      <dgm:spPr>
        <a:prstGeom prst="rightArrow">
          <a:avLst/>
        </a:prstGeom>
        <a:solidFill>
          <a:schemeClr val="accent5">
            <a:alpha val="50000"/>
          </a:schemeClr>
        </a:solidFill>
        <a:ln>
          <a:noFill/>
        </a:ln>
      </dgm:spPr>
    </dgm:pt>
    <dgm:pt modelId="{450D9088-1269-4113-B88A-15E1865594EA}" type="pres">
      <dgm:prSet presAssocID="{1A575672-1103-4BD1-B494-71926CDEC8D7}" presName="linearProcess" presStyleCnt="0"/>
      <dgm:spPr/>
    </dgm:pt>
    <dgm:pt modelId="{4CE54C99-0F03-4FCE-BDAE-F26500407123}" type="pres">
      <dgm:prSet presAssocID="{0DDE0607-3455-4D9C-BA42-95E72F893833}" presName="textNode" presStyleLbl="node1" presStyleIdx="0" presStyleCnt="8" custScaleX="144757" custScaleY="125102">
        <dgm:presLayoutVars>
          <dgm:bulletEnabled val="1"/>
        </dgm:presLayoutVars>
      </dgm:prSet>
      <dgm:spPr/>
    </dgm:pt>
    <dgm:pt modelId="{5710A7EB-E75D-4346-993C-966644BD8A5B}" type="pres">
      <dgm:prSet presAssocID="{EB5B1226-9C9F-4FEA-861E-E199D843E5A8}" presName="sibTrans" presStyleCnt="0"/>
      <dgm:spPr/>
    </dgm:pt>
    <dgm:pt modelId="{2B0EC0F8-1A8A-4508-BA4E-0F7D726975DF}" type="pres">
      <dgm:prSet presAssocID="{06226AD4-E77C-45C7-8B78-3CF1E3DD1A7D}" presName="textNode" presStyleLbl="node1" presStyleIdx="1" presStyleCnt="8" custScaleX="106456" custScaleY="52026" custLinFactNeighborX="-5783" custLinFactNeighborY="31470">
        <dgm:presLayoutVars>
          <dgm:bulletEnabled val="1"/>
        </dgm:presLayoutVars>
      </dgm:prSet>
      <dgm:spPr/>
    </dgm:pt>
    <dgm:pt modelId="{6F2E3300-06CD-4736-905C-8A36890764CD}" type="pres">
      <dgm:prSet presAssocID="{42B5817A-B03F-471A-ADE3-BC6476E80D85}" presName="sibTrans" presStyleCnt="0"/>
      <dgm:spPr/>
    </dgm:pt>
    <dgm:pt modelId="{FAE66107-0BD9-46E5-AF72-093B1C580A46}" type="pres">
      <dgm:prSet presAssocID="{C989A404-83AB-4DAF-9494-B03F70D5C11C}" presName="textNode" presStyleLbl="node1" presStyleIdx="2" presStyleCnt="8" custScaleX="106456">
        <dgm:presLayoutVars>
          <dgm:bulletEnabled val="1"/>
        </dgm:presLayoutVars>
      </dgm:prSet>
      <dgm:spPr/>
    </dgm:pt>
    <dgm:pt modelId="{26246756-69B0-4608-9AFF-0293AE42E144}" type="pres">
      <dgm:prSet presAssocID="{7D3CB579-B6A8-4F3A-BC4B-19A888F0EFEC}" presName="sibTrans" presStyleCnt="0"/>
      <dgm:spPr/>
    </dgm:pt>
    <dgm:pt modelId="{A4FF8B79-56CD-4A2D-81BF-AE5B5C4ED702}" type="pres">
      <dgm:prSet presAssocID="{5343DB29-3676-4BAA-86DB-9A7CD43C467A}" presName="textNode" presStyleLbl="node1" presStyleIdx="3" presStyleCnt="8" custScaleX="128695" custScaleY="53279" custLinFactNeighborX="-7815" custLinFactNeighborY="30998">
        <dgm:presLayoutVars>
          <dgm:bulletEnabled val="1"/>
        </dgm:presLayoutVars>
      </dgm:prSet>
      <dgm:spPr/>
    </dgm:pt>
    <dgm:pt modelId="{5F278263-28B2-47EF-B916-AF641130F2E3}" type="pres">
      <dgm:prSet presAssocID="{58C2DDF8-12A9-4E5D-9FE7-B27713947766}" presName="sibTrans" presStyleCnt="0"/>
      <dgm:spPr/>
    </dgm:pt>
    <dgm:pt modelId="{8B716B97-5193-4487-B599-1AD0566DB07A}" type="pres">
      <dgm:prSet presAssocID="{353E497E-A3DE-436C-95A3-15FF88569356}" presName="textNode" presStyleLbl="node1" presStyleIdx="4" presStyleCnt="8" custScaleX="129600">
        <dgm:presLayoutVars>
          <dgm:bulletEnabled val="1"/>
        </dgm:presLayoutVars>
      </dgm:prSet>
      <dgm:spPr/>
    </dgm:pt>
    <dgm:pt modelId="{435BC7C0-AC98-4D3E-ABB9-C77F33A6DB78}" type="pres">
      <dgm:prSet presAssocID="{56970028-3829-47EE-8D89-9A9E8F62D30C}" presName="sibTrans" presStyleCnt="0"/>
      <dgm:spPr/>
    </dgm:pt>
    <dgm:pt modelId="{DF834D71-6C13-44D4-9A5D-0D9B947BD609}" type="pres">
      <dgm:prSet presAssocID="{DB197D4C-0E22-4F3E-8EF7-778BE2C338B5}" presName="textNode" presStyleLbl="node1" presStyleIdx="5" presStyleCnt="8" custScaleX="109396">
        <dgm:presLayoutVars>
          <dgm:bulletEnabled val="1"/>
        </dgm:presLayoutVars>
      </dgm:prSet>
      <dgm:spPr/>
    </dgm:pt>
    <dgm:pt modelId="{01C88FD0-B68B-4804-9724-1D6745449C5A}" type="pres">
      <dgm:prSet presAssocID="{AEC42AB2-FC42-413B-9C16-97DDA388933E}" presName="sibTrans" presStyleCnt="0"/>
      <dgm:spPr/>
    </dgm:pt>
    <dgm:pt modelId="{1E7AB09C-BC20-44FB-9A22-76C929660383}" type="pres">
      <dgm:prSet presAssocID="{D58080EC-5BD6-44F4-BA90-C602408D8FE9}" presName="textNode" presStyleLbl="node1" presStyleIdx="6" presStyleCnt="8" custScaleX="157642">
        <dgm:presLayoutVars>
          <dgm:bulletEnabled val="1"/>
        </dgm:presLayoutVars>
      </dgm:prSet>
      <dgm:spPr/>
    </dgm:pt>
    <dgm:pt modelId="{53921C1D-100E-49B7-80D0-00E19B2D5B18}" type="pres">
      <dgm:prSet presAssocID="{A3E33A57-D75B-4C30-8A77-DD0FEDEA33F5}" presName="sibTrans" presStyleCnt="0"/>
      <dgm:spPr/>
    </dgm:pt>
    <dgm:pt modelId="{AE11762F-9B53-4044-AA36-679A3D6731F3}" type="pres">
      <dgm:prSet presAssocID="{23922E8A-5701-4BAE-9D8C-C5AACDE06A7B}" presName="textNode" presStyleLbl="node1" presStyleIdx="7" presStyleCnt="8" custScaleX="106456" custScaleY="53279" custLinFactX="-497318" custLinFactNeighborX="-500000" custLinFactNeighborY="-28542">
        <dgm:presLayoutVars>
          <dgm:bulletEnabled val="1"/>
        </dgm:presLayoutVars>
      </dgm:prSet>
      <dgm:spPr/>
    </dgm:pt>
  </dgm:ptLst>
  <dgm:cxnLst>
    <dgm:cxn modelId="{BC3C7E10-FF4F-496D-8C33-64F9445A5B55}" srcId="{1A575672-1103-4BD1-B494-71926CDEC8D7}" destId="{C989A404-83AB-4DAF-9494-B03F70D5C11C}" srcOrd="2" destOrd="0" parTransId="{2DC80703-C91A-4634-A99A-57800EAD39AF}" sibTransId="{7D3CB579-B6A8-4F3A-BC4B-19A888F0EFEC}"/>
    <dgm:cxn modelId="{5E99151E-B1CE-4E03-A36E-B0B04C32CF11}" srcId="{1A575672-1103-4BD1-B494-71926CDEC8D7}" destId="{DB197D4C-0E22-4F3E-8EF7-778BE2C338B5}" srcOrd="5" destOrd="0" parTransId="{F95352DB-5B84-499B-926B-14786E403E8C}" sibTransId="{AEC42AB2-FC42-413B-9C16-97DDA388933E}"/>
    <dgm:cxn modelId="{E6025F2E-5EA2-4962-B30C-DC0C3D783EEF}" type="presOf" srcId="{06226AD4-E77C-45C7-8B78-3CF1E3DD1A7D}" destId="{2B0EC0F8-1A8A-4508-BA4E-0F7D726975DF}" srcOrd="0" destOrd="0" presId="urn:microsoft.com/office/officeart/2005/8/layout/hProcess9"/>
    <dgm:cxn modelId="{7D9D184A-03C2-467B-B71E-917FF40B467F}" type="presOf" srcId="{23922E8A-5701-4BAE-9D8C-C5AACDE06A7B}" destId="{AE11762F-9B53-4044-AA36-679A3D6731F3}" srcOrd="0" destOrd="0" presId="urn:microsoft.com/office/officeart/2005/8/layout/hProcess9"/>
    <dgm:cxn modelId="{5CED956C-98AB-49D9-87D9-752A585437DF}" type="presOf" srcId="{DB197D4C-0E22-4F3E-8EF7-778BE2C338B5}" destId="{DF834D71-6C13-44D4-9A5D-0D9B947BD609}" srcOrd="0" destOrd="0" presId="urn:microsoft.com/office/officeart/2005/8/layout/hProcess9"/>
    <dgm:cxn modelId="{281CA74E-3720-43E7-8887-70D125ED3F60}" srcId="{1A575672-1103-4BD1-B494-71926CDEC8D7}" destId="{0DDE0607-3455-4D9C-BA42-95E72F893833}" srcOrd="0" destOrd="0" parTransId="{F30B551D-70C7-466D-97CC-79F85C94C48F}" sibTransId="{EB5B1226-9C9F-4FEA-861E-E199D843E5A8}"/>
    <dgm:cxn modelId="{3CFEF671-9C98-42F9-B0F5-ACA21ECB86E8}" srcId="{1A575672-1103-4BD1-B494-71926CDEC8D7}" destId="{D58080EC-5BD6-44F4-BA90-C602408D8FE9}" srcOrd="6" destOrd="0" parTransId="{723337B6-576F-46E8-946A-4ACBD6092146}" sibTransId="{A3E33A57-D75B-4C30-8A77-DD0FEDEA33F5}"/>
    <dgm:cxn modelId="{51FBEC7A-0707-476C-A044-992C62869B80}" srcId="{1A575672-1103-4BD1-B494-71926CDEC8D7}" destId="{06226AD4-E77C-45C7-8B78-3CF1E3DD1A7D}" srcOrd="1" destOrd="0" parTransId="{71BBBB90-7D85-472F-8592-1EA6EF63C76D}" sibTransId="{42B5817A-B03F-471A-ADE3-BC6476E80D85}"/>
    <dgm:cxn modelId="{CA85098C-A595-4E92-8668-83DBED9BEAD9}" type="presOf" srcId="{353E497E-A3DE-436C-95A3-15FF88569356}" destId="{8B716B97-5193-4487-B599-1AD0566DB07A}" srcOrd="0" destOrd="0" presId="urn:microsoft.com/office/officeart/2005/8/layout/hProcess9"/>
    <dgm:cxn modelId="{F80B2493-4C84-42BD-861F-DC9F2EDC4A54}" srcId="{1A575672-1103-4BD1-B494-71926CDEC8D7}" destId="{353E497E-A3DE-436C-95A3-15FF88569356}" srcOrd="4" destOrd="0" parTransId="{8B4F69A4-EEEE-41E2-9664-3C702D862A86}" sibTransId="{56970028-3829-47EE-8D89-9A9E8F62D30C}"/>
    <dgm:cxn modelId="{3C6071B2-047C-4A15-9D12-9B3ADBB6583F}" type="presOf" srcId="{5343DB29-3676-4BAA-86DB-9A7CD43C467A}" destId="{A4FF8B79-56CD-4A2D-81BF-AE5B5C4ED702}" srcOrd="0" destOrd="0" presId="urn:microsoft.com/office/officeart/2005/8/layout/hProcess9"/>
    <dgm:cxn modelId="{F98D9BB2-FA35-4317-8F95-E69D20A2F8CB}" type="presOf" srcId="{C989A404-83AB-4DAF-9494-B03F70D5C11C}" destId="{FAE66107-0BD9-46E5-AF72-093B1C580A46}" srcOrd="0" destOrd="0" presId="urn:microsoft.com/office/officeart/2005/8/layout/hProcess9"/>
    <dgm:cxn modelId="{3A646AC0-6607-4639-AB21-83E70DE2DE4C}" srcId="{1A575672-1103-4BD1-B494-71926CDEC8D7}" destId="{23922E8A-5701-4BAE-9D8C-C5AACDE06A7B}" srcOrd="7" destOrd="0" parTransId="{A74392BA-1164-438F-A5EF-A11940A490A2}" sibTransId="{DF5831FA-1608-4EA0-91A2-8DEFEAC6E603}"/>
    <dgm:cxn modelId="{B4A835C3-FF41-4C53-BB2C-1C5E3BE50DED}" type="presOf" srcId="{0DDE0607-3455-4D9C-BA42-95E72F893833}" destId="{4CE54C99-0F03-4FCE-BDAE-F26500407123}" srcOrd="0" destOrd="0" presId="urn:microsoft.com/office/officeart/2005/8/layout/hProcess9"/>
    <dgm:cxn modelId="{FB23C1C8-86E3-47DA-BF16-8015F2E18664}" type="presOf" srcId="{1A575672-1103-4BD1-B494-71926CDEC8D7}" destId="{6AAAC83F-4E8A-4EC3-B734-2AF0551DEDCF}" srcOrd="0" destOrd="0" presId="urn:microsoft.com/office/officeart/2005/8/layout/hProcess9"/>
    <dgm:cxn modelId="{CACD16CB-9161-44C7-BC2D-4CB23338C319}" type="presOf" srcId="{D58080EC-5BD6-44F4-BA90-C602408D8FE9}" destId="{1E7AB09C-BC20-44FB-9A22-76C929660383}" srcOrd="0" destOrd="0" presId="urn:microsoft.com/office/officeart/2005/8/layout/hProcess9"/>
    <dgm:cxn modelId="{344F5EF3-90FB-45FF-98A2-453218983FA1}" srcId="{1A575672-1103-4BD1-B494-71926CDEC8D7}" destId="{5343DB29-3676-4BAA-86DB-9A7CD43C467A}" srcOrd="3" destOrd="0" parTransId="{2CD7F7D7-0502-4D09-A2BD-6636B33AF96E}" sibTransId="{58C2DDF8-12A9-4E5D-9FE7-B27713947766}"/>
    <dgm:cxn modelId="{95889EDA-8A2A-4EDC-93E9-B08A9EF2EC08}" type="presParOf" srcId="{6AAAC83F-4E8A-4EC3-B734-2AF0551DEDCF}" destId="{28FE659F-C4CD-4AD2-9220-A664C16E4173}" srcOrd="0" destOrd="0" presId="urn:microsoft.com/office/officeart/2005/8/layout/hProcess9"/>
    <dgm:cxn modelId="{770F9532-D83A-478D-99A8-66153B50FADB}" type="presParOf" srcId="{6AAAC83F-4E8A-4EC3-B734-2AF0551DEDCF}" destId="{450D9088-1269-4113-B88A-15E1865594EA}" srcOrd="1" destOrd="0" presId="urn:microsoft.com/office/officeart/2005/8/layout/hProcess9"/>
    <dgm:cxn modelId="{DA65AB8F-6C4B-458E-A10D-E153CE031B11}" type="presParOf" srcId="{450D9088-1269-4113-B88A-15E1865594EA}" destId="{4CE54C99-0F03-4FCE-BDAE-F26500407123}" srcOrd="0" destOrd="0" presId="urn:microsoft.com/office/officeart/2005/8/layout/hProcess9"/>
    <dgm:cxn modelId="{ECC131D1-6017-4FAE-A167-DE598C94AE6A}" type="presParOf" srcId="{450D9088-1269-4113-B88A-15E1865594EA}" destId="{5710A7EB-E75D-4346-993C-966644BD8A5B}" srcOrd="1" destOrd="0" presId="urn:microsoft.com/office/officeart/2005/8/layout/hProcess9"/>
    <dgm:cxn modelId="{D7ADBFD4-31C4-457C-816A-BE6DB3A10038}" type="presParOf" srcId="{450D9088-1269-4113-B88A-15E1865594EA}" destId="{2B0EC0F8-1A8A-4508-BA4E-0F7D726975DF}" srcOrd="2" destOrd="0" presId="urn:microsoft.com/office/officeart/2005/8/layout/hProcess9"/>
    <dgm:cxn modelId="{E0CD5173-24E5-416A-BC9E-807F5B5331B6}" type="presParOf" srcId="{450D9088-1269-4113-B88A-15E1865594EA}" destId="{6F2E3300-06CD-4736-905C-8A36890764CD}" srcOrd="3" destOrd="0" presId="urn:microsoft.com/office/officeart/2005/8/layout/hProcess9"/>
    <dgm:cxn modelId="{4AD97431-3A02-485E-AB12-EDBA57B0705E}" type="presParOf" srcId="{450D9088-1269-4113-B88A-15E1865594EA}" destId="{FAE66107-0BD9-46E5-AF72-093B1C580A46}" srcOrd="4" destOrd="0" presId="urn:microsoft.com/office/officeart/2005/8/layout/hProcess9"/>
    <dgm:cxn modelId="{DF318D97-025C-4F0F-97D7-4D0D19983A1A}" type="presParOf" srcId="{450D9088-1269-4113-B88A-15E1865594EA}" destId="{26246756-69B0-4608-9AFF-0293AE42E144}" srcOrd="5" destOrd="0" presId="urn:microsoft.com/office/officeart/2005/8/layout/hProcess9"/>
    <dgm:cxn modelId="{020F29B1-AAF9-4504-8EBF-F96D9AF537E6}" type="presParOf" srcId="{450D9088-1269-4113-B88A-15E1865594EA}" destId="{A4FF8B79-56CD-4A2D-81BF-AE5B5C4ED702}" srcOrd="6" destOrd="0" presId="urn:microsoft.com/office/officeart/2005/8/layout/hProcess9"/>
    <dgm:cxn modelId="{CECD30DA-B99A-4FEA-B254-6BA6B1865D7D}" type="presParOf" srcId="{450D9088-1269-4113-B88A-15E1865594EA}" destId="{5F278263-28B2-47EF-B916-AF641130F2E3}" srcOrd="7" destOrd="0" presId="urn:microsoft.com/office/officeart/2005/8/layout/hProcess9"/>
    <dgm:cxn modelId="{039D718A-8459-4F32-9F48-B8D8DAA1A046}" type="presParOf" srcId="{450D9088-1269-4113-B88A-15E1865594EA}" destId="{8B716B97-5193-4487-B599-1AD0566DB07A}" srcOrd="8" destOrd="0" presId="urn:microsoft.com/office/officeart/2005/8/layout/hProcess9"/>
    <dgm:cxn modelId="{F69A6BAD-ABCE-4C83-A211-D35B17157988}" type="presParOf" srcId="{450D9088-1269-4113-B88A-15E1865594EA}" destId="{435BC7C0-AC98-4D3E-ABB9-C77F33A6DB78}" srcOrd="9" destOrd="0" presId="urn:microsoft.com/office/officeart/2005/8/layout/hProcess9"/>
    <dgm:cxn modelId="{16000F3F-5D45-44F9-BA8F-367A4C270187}" type="presParOf" srcId="{450D9088-1269-4113-B88A-15E1865594EA}" destId="{DF834D71-6C13-44D4-9A5D-0D9B947BD609}" srcOrd="10" destOrd="0" presId="urn:microsoft.com/office/officeart/2005/8/layout/hProcess9"/>
    <dgm:cxn modelId="{14A32663-0C7C-4BC1-9B8C-701FC4054FA5}" type="presParOf" srcId="{450D9088-1269-4113-B88A-15E1865594EA}" destId="{01C88FD0-B68B-4804-9724-1D6745449C5A}" srcOrd="11" destOrd="0" presId="urn:microsoft.com/office/officeart/2005/8/layout/hProcess9"/>
    <dgm:cxn modelId="{BBC2723C-3492-4DF6-87F2-A2168827CDF8}" type="presParOf" srcId="{450D9088-1269-4113-B88A-15E1865594EA}" destId="{1E7AB09C-BC20-44FB-9A22-76C929660383}" srcOrd="12" destOrd="0" presId="urn:microsoft.com/office/officeart/2005/8/layout/hProcess9"/>
    <dgm:cxn modelId="{64CF5C42-82BA-4794-A7A7-85E35947386D}" type="presParOf" srcId="{450D9088-1269-4113-B88A-15E1865594EA}" destId="{53921C1D-100E-49B7-80D0-00E19B2D5B18}" srcOrd="13" destOrd="0" presId="urn:microsoft.com/office/officeart/2005/8/layout/hProcess9"/>
    <dgm:cxn modelId="{FCAE7B25-161F-4AEA-ACD7-C6E9F14D3DBB}" type="presParOf" srcId="{450D9088-1269-4113-B88A-15E1865594EA}" destId="{AE11762F-9B53-4044-AA36-679A3D6731F3}" srcOrd="14" destOrd="0" presId="urn:microsoft.com/office/officeart/2005/8/layout/hProcess9"/>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A575672-1103-4BD1-B494-71926CDEC8D7}" type="doc">
      <dgm:prSet loTypeId="urn:microsoft.com/office/officeart/2005/8/layout/hProcess9" loCatId="process" qsTypeId="urn:microsoft.com/office/officeart/2005/8/quickstyle/simple2" qsCatId="simple" csTypeId="urn:microsoft.com/office/officeart/2005/8/colors/accent6_4" csCatId="accent6" phldr="1"/>
      <dgm:spPr/>
      <dgm:t>
        <a:bodyPr/>
        <a:lstStyle/>
        <a:p>
          <a:endParaRPr lang="en-US"/>
        </a:p>
      </dgm:t>
    </dgm:pt>
    <dgm:pt modelId="{353E497E-A3DE-436C-95A3-15FF88569356}">
      <dgm:prSet phldrT="[Text]" custT="1"/>
      <dgm:spPr>
        <a:solidFill>
          <a:schemeClr val="accent6">
            <a:lumMod val="20000"/>
            <a:lumOff val="80000"/>
          </a:schemeClr>
        </a:solidFill>
        <a:ln w="57150">
          <a:solidFill>
            <a:schemeClr val="bg1"/>
          </a:solidFill>
        </a:ln>
      </dgm:spPr>
      <dgm:t>
        <a:bodyPr/>
        <a:lstStyle/>
        <a:p>
          <a:r>
            <a:rPr lang="en-US" sz="2000" b="1" dirty="0">
              <a:solidFill>
                <a:schemeClr val="bg2">
                  <a:lumMod val="25000"/>
                </a:schemeClr>
              </a:solidFill>
            </a:rPr>
            <a:t>IRBO reviews &amp; issues </a:t>
          </a:r>
          <a:r>
            <a:rPr lang="en-US" sz="2000" b="1" u="sng" dirty="0">
              <a:solidFill>
                <a:srgbClr val="4D7432"/>
              </a:solidFill>
            </a:rPr>
            <a:t>NIH Institutional Review Memo</a:t>
          </a:r>
          <a:r>
            <a:rPr lang="en-US" sz="2000" b="1" dirty="0">
              <a:solidFill>
                <a:srgbClr val="4D7432"/>
              </a:solidFill>
            </a:rPr>
            <a:t> </a:t>
          </a:r>
          <a:endParaRPr lang="en-US" sz="1800" b="1" dirty="0">
            <a:solidFill>
              <a:srgbClr val="4D7432"/>
            </a:solidFill>
          </a:endParaRPr>
        </a:p>
      </dgm:t>
    </dgm:pt>
    <dgm:pt modelId="{8B4F69A4-EEEE-41E2-9664-3C702D862A86}" type="parTrans" cxnId="{F80B2493-4C84-42BD-861F-DC9F2EDC4A54}">
      <dgm:prSet/>
      <dgm:spPr/>
      <dgm:t>
        <a:bodyPr/>
        <a:lstStyle/>
        <a:p>
          <a:endParaRPr lang="en-US"/>
        </a:p>
      </dgm:t>
    </dgm:pt>
    <dgm:pt modelId="{56970028-3829-47EE-8D89-9A9E8F62D30C}" type="sibTrans" cxnId="{F80B2493-4C84-42BD-861F-DC9F2EDC4A54}">
      <dgm:prSet/>
      <dgm:spPr/>
      <dgm:t>
        <a:bodyPr/>
        <a:lstStyle/>
        <a:p>
          <a:endParaRPr lang="en-US"/>
        </a:p>
      </dgm:t>
    </dgm:pt>
    <dgm:pt modelId="{DB197D4C-0E22-4F3E-8EF7-778BE2C338B5}">
      <dgm:prSet phldrT="[Text]" custT="1"/>
      <dgm:spPr>
        <a:solidFill>
          <a:schemeClr val="accent6">
            <a:lumMod val="20000"/>
            <a:lumOff val="80000"/>
          </a:schemeClr>
        </a:solidFill>
        <a:ln w="57150">
          <a:solidFill>
            <a:schemeClr val="bg1"/>
          </a:solidFill>
        </a:ln>
      </dgm:spPr>
      <dgm:t>
        <a:bodyPr lIns="0" tIns="0" rIns="0" bIns="0"/>
        <a:lstStyle/>
        <a:p>
          <a:r>
            <a:rPr lang="en-US" sz="2000" b="1" dirty="0">
              <a:solidFill>
                <a:schemeClr val="bg2">
                  <a:lumMod val="25000"/>
                </a:schemeClr>
              </a:solidFill>
            </a:rPr>
            <a:t>Reviewing IRB reviews and approves NIH as a </a:t>
          </a:r>
          <a:r>
            <a:rPr lang="en-US" sz="2000" b="1" dirty="0" err="1">
              <a:solidFill>
                <a:schemeClr val="bg2">
                  <a:lumMod val="25000"/>
                </a:schemeClr>
              </a:solidFill>
            </a:rPr>
            <a:t>pSITE</a:t>
          </a:r>
          <a:endParaRPr lang="en-US" sz="2000" b="1" dirty="0">
            <a:solidFill>
              <a:schemeClr val="bg2">
                <a:lumMod val="25000"/>
              </a:schemeClr>
            </a:solidFill>
          </a:endParaRPr>
        </a:p>
      </dgm:t>
    </dgm:pt>
    <dgm:pt modelId="{F95352DB-5B84-499B-926B-14786E403E8C}" type="parTrans" cxnId="{5E99151E-B1CE-4E03-A36E-B0B04C32CF11}">
      <dgm:prSet/>
      <dgm:spPr/>
      <dgm:t>
        <a:bodyPr/>
        <a:lstStyle/>
        <a:p>
          <a:endParaRPr lang="en-US"/>
        </a:p>
      </dgm:t>
    </dgm:pt>
    <dgm:pt modelId="{AEC42AB2-FC42-413B-9C16-97DDA388933E}" type="sibTrans" cxnId="{5E99151E-B1CE-4E03-A36E-B0B04C32CF11}">
      <dgm:prSet/>
      <dgm:spPr/>
      <dgm:t>
        <a:bodyPr/>
        <a:lstStyle/>
        <a:p>
          <a:endParaRPr lang="en-US"/>
        </a:p>
      </dgm:t>
    </dgm:pt>
    <dgm:pt modelId="{5343DB29-3676-4BAA-86DB-9A7CD43C467A}">
      <dgm:prSet custT="1"/>
      <dgm:spPr>
        <a:solidFill>
          <a:schemeClr val="accent6">
            <a:lumMod val="20000"/>
            <a:lumOff val="80000"/>
          </a:schemeClr>
        </a:solidFill>
        <a:ln w="57150">
          <a:solidFill>
            <a:schemeClr val="bg1"/>
          </a:solidFill>
        </a:ln>
      </dgm:spPr>
      <dgm:t>
        <a:bodyPr lIns="0" tIns="0" rIns="0" bIns="0"/>
        <a:lstStyle/>
        <a:p>
          <a:r>
            <a:rPr lang="en-US" sz="2000" b="1" dirty="0">
              <a:solidFill>
                <a:schemeClr val="bg2">
                  <a:lumMod val="25000"/>
                </a:schemeClr>
              </a:solidFill>
            </a:rPr>
            <a:t>Submit NIH Institutional Review </a:t>
          </a:r>
        </a:p>
      </dgm:t>
    </dgm:pt>
    <dgm:pt modelId="{2CD7F7D7-0502-4D09-A2BD-6636B33AF96E}" type="parTrans" cxnId="{344F5EF3-90FB-45FF-98A2-453218983FA1}">
      <dgm:prSet/>
      <dgm:spPr/>
      <dgm:t>
        <a:bodyPr/>
        <a:lstStyle/>
        <a:p>
          <a:endParaRPr lang="en-US"/>
        </a:p>
      </dgm:t>
    </dgm:pt>
    <dgm:pt modelId="{58C2DDF8-12A9-4E5D-9FE7-B27713947766}" type="sibTrans" cxnId="{344F5EF3-90FB-45FF-98A2-453218983FA1}">
      <dgm:prSet/>
      <dgm:spPr/>
      <dgm:t>
        <a:bodyPr/>
        <a:lstStyle/>
        <a:p>
          <a:endParaRPr lang="en-US"/>
        </a:p>
      </dgm:t>
    </dgm:pt>
    <dgm:pt modelId="{23922E8A-5701-4BAE-9D8C-C5AACDE06A7B}">
      <dgm:prSet custT="1"/>
      <dgm:spPr>
        <a:solidFill>
          <a:srgbClr val="E3CCF2"/>
        </a:solidFill>
        <a:ln w="57150">
          <a:solidFill>
            <a:schemeClr val="bg1"/>
          </a:solidFill>
        </a:ln>
      </dgm:spPr>
      <dgm:t>
        <a:bodyPr/>
        <a:lstStyle/>
        <a:p>
          <a:r>
            <a:rPr lang="en-US" sz="2000" b="1" dirty="0">
              <a:solidFill>
                <a:schemeClr val="bg2">
                  <a:lumMod val="25000"/>
                </a:schemeClr>
              </a:solidFill>
            </a:rPr>
            <a:t>IRBO and </a:t>
          </a:r>
          <a:r>
            <a:rPr lang="en-US" sz="2000" b="1" dirty="0" err="1">
              <a:solidFill>
                <a:schemeClr val="bg2">
                  <a:lumMod val="25000"/>
                </a:schemeClr>
              </a:solidFill>
            </a:rPr>
            <a:t>sIRB</a:t>
          </a:r>
          <a:r>
            <a:rPr lang="en-US" sz="2000" b="1" dirty="0">
              <a:solidFill>
                <a:schemeClr val="bg2">
                  <a:lumMod val="25000"/>
                </a:schemeClr>
              </a:solidFill>
            </a:rPr>
            <a:t> execute Reliance</a:t>
          </a:r>
        </a:p>
      </dgm:t>
    </dgm:pt>
    <dgm:pt modelId="{A74392BA-1164-438F-A5EF-A11940A490A2}" type="parTrans" cxnId="{3A646AC0-6607-4639-AB21-83E70DE2DE4C}">
      <dgm:prSet/>
      <dgm:spPr/>
      <dgm:t>
        <a:bodyPr/>
        <a:lstStyle/>
        <a:p>
          <a:endParaRPr lang="en-US"/>
        </a:p>
      </dgm:t>
    </dgm:pt>
    <dgm:pt modelId="{DF5831FA-1608-4EA0-91A2-8DEFEAC6E603}" type="sibTrans" cxnId="{3A646AC0-6607-4639-AB21-83E70DE2DE4C}">
      <dgm:prSet/>
      <dgm:spPr/>
      <dgm:t>
        <a:bodyPr/>
        <a:lstStyle/>
        <a:p>
          <a:endParaRPr lang="en-US"/>
        </a:p>
      </dgm:t>
    </dgm:pt>
    <dgm:pt modelId="{D58080EC-5BD6-44F4-BA90-C602408D8FE9}">
      <dgm:prSet custT="1"/>
      <dgm:spPr>
        <a:solidFill>
          <a:schemeClr val="accent6">
            <a:lumMod val="20000"/>
            <a:lumOff val="80000"/>
          </a:schemeClr>
        </a:solidFill>
        <a:ln w="57150">
          <a:solidFill>
            <a:schemeClr val="bg1"/>
          </a:solidFill>
        </a:ln>
      </dgm:spPr>
      <dgm:t>
        <a:bodyPr lIns="0" tIns="0" rIns="0" bIns="0"/>
        <a:lstStyle/>
        <a:p>
          <a:r>
            <a:rPr lang="en-US" sz="2000" b="1" dirty="0">
              <a:solidFill>
                <a:schemeClr val="bg2">
                  <a:lumMod val="25000"/>
                </a:schemeClr>
              </a:solidFill>
            </a:rPr>
            <a:t>NIH team submits approved documents to IRBO for </a:t>
          </a:r>
          <a:r>
            <a:rPr lang="en-US" sz="2000" b="1" dirty="0">
              <a:solidFill>
                <a:srgbClr val="4D7432"/>
              </a:solidFill>
            </a:rPr>
            <a:t>Post Review</a:t>
          </a:r>
        </a:p>
      </dgm:t>
    </dgm:pt>
    <dgm:pt modelId="{723337B6-576F-46E8-946A-4ACBD6092146}" type="parTrans" cxnId="{3CFEF671-9C98-42F9-B0F5-ACA21ECB86E8}">
      <dgm:prSet/>
      <dgm:spPr/>
      <dgm:t>
        <a:bodyPr/>
        <a:lstStyle/>
        <a:p>
          <a:endParaRPr lang="en-US"/>
        </a:p>
      </dgm:t>
    </dgm:pt>
    <dgm:pt modelId="{A3E33A57-D75B-4C30-8A77-DD0FEDEA33F5}" type="sibTrans" cxnId="{3CFEF671-9C98-42F9-B0F5-ACA21ECB86E8}">
      <dgm:prSet/>
      <dgm:spPr/>
      <dgm:t>
        <a:bodyPr/>
        <a:lstStyle/>
        <a:p>
          <a:endParaRPr lang="en-US"/>
        </a:p>
      </dgm:t>
    </dgm:pt>
    <dgm:pt modelId="{06226AD4-E77C-45C7-8B78-3CF1E3DD1A7D}">
      <dgm:prSet custT="1"/>
      <dgm:spPr>
        <a:solidFill>
          <a:srgbClr val="E3CCF2"/>
        </a:solidFill>
        <a:ln w="57150">
          <a:solidFill>
            <a:schemeClr val="bg1"/>
          </a:solidFill>
        </a:ln>
      </dgm:spPr>
      <dgm:t>
        <a:bodyPr lIns="0" tIns="0" rIns="0" bIns="0"/>
        <a:lstStyle/>
        <a:p>
          <a:r>
            <a:rPr lang="en-US" sz="2000" b="1" dirty="0">
              <a:solidFill>
                <a:schemeClr val="bg2">
                  <a:lumMod val="25000"/>
                </a:schemeClr>
              </a:solidFill>
            </a:rPr>
            <a:t>Submit </a:t>
          </a:r>
          <a:r>
            <a:rPr lang="en-US" sz="2000" b="1" dirty="0">
              <a:solidFill>
                <a:srgbClr val="0755A3"/>
              </a:solidFill>
              <a:hlinkClick xmlns:r="http://schemas.openxmlformats.org/officeDocument/2006/relationships" r:id="rId1">
                <a:extLst>
                  <a:ext uri="{A12FA001-AC4F-418D-AE19-62706E023703}">
                    <ahyp:hlinkClr xmlns:ahyp="http://schemas.microsoft.com/office/drawing/2018/hyperlinkcolor" val="tx"/>
                  </a:ext>
                </a:extLst>
              </a:hlinkClick>
            </a:rPr>
            <a:t>NIH Reliance Request Form</a:t>
          </a:r>
          <a:endParaRPr lang="en-US" sz="2000" b="1" dirty="0">
            <a:solidFill>
              <a:srgbClr val="0755A3"/>
            </a:solidFill>
          </a:endParaRPr>
        </a:p>
      </dgm:t>
    </dgm:pt>
    <dgm:pt modelId="{42B5817A-B03F-471A-ADE3-BC6476E80D85}" type="sibTrans" cxnId="{51FBEC7A-0707-476C-A044-992C62869B80}">
      <dgm:prSet/>
      <dgm:spPr/>
      <dgm:t>
        <a:bodyPr/>
        <a:lstStyle/>
        <a:p>
          <a:endParaRPr lang="en-US"/>
        </a:p>
      </dgm:t>
    </dgm:pt>
    <dgm:pt modelId="{71BBBB90-7D85-472F-8592-1EA6EF63C76D}" type="parTrans" cxnId="{51FBEC7A-0707-476C-A044-992C62869B80}">
      <dgm:prSet/>
      <dgm:spPr/>
      <dgm:t>
        <a:bodyPr/>
        <a:lstStyle/>
        <a:p>
          <a:endParaRPr lang="en-US"/>
        </a:p>
      </dgm:t>
    </dgm:pt>
    <dgm:pt modelId="{F55C9186-259B-4BBA-883B-8B8F5D5BDAF9}">
      <dgm:prSet custT="1"/>
      <dgm:spPr>
        <a:solidFill>
          <a:schemeClr val="accent6">
            <a:lumMod val="20000"/>
            <a:lumOff val="80000"/>
          </a:schemeClr>
        </a:solidFill>
        <a:ln w="57150">
          <a:solidFill>
            <a:schemeClr val="bg1"/>
          </a:solidFill>
        </a:ln>
      </dgm:spPr>
      <dgm:t>
        <a:bodyPr lIns="0" tIns="0" rIns="0" bIns="0"/>
        <a:lstStyle/>
        <a:p>
          <a:r>
            <a:rPr lang="en-US" sz="1800" b="1" dirty="0">
              <a:solidFill>
                <a:schemeClr val="bg2">
                  <a:lumMod val="25000"/>
                </a:schemeClr>
              </a:solidFill>
            </a:rPr>
            <a:t>NIH site opens with Reviewing IRB approval &amp; IRBO acknowledgement </a:t>
          </a:r>
          <a:endParaRPr lang="en-US" sz="1800" dirty="0">
            <a:solidFill>
              <a:schemeClr val="bg2">
                <a:lumMod val="25000"/>
              </a:schemeClr>
            </a:solidFill>
          </a:endParaRPr>
        </a:p>
      </dgm:t>
    </dgm:pt>
    <dgm:pt modelId="{69284814-1494-4B59-B5D3-580ECBB27D65}" type="parTrans" cxnId="{E96D4946-C034-4ED4-ACF9-85DCDED743B9}">
      <dgm:prSet/>
      <dgm:spPr/>
      <dgm:t>
        <a:bodyPr/>
        <a:lstStyle/>
        <a:p>
          <a:endParaRPr lang="en-US"/>
        </a:p>
      </dgm:t>
    </dgm:pt>
    <dgm:pt modelId="{2F5FE25C-3F20-450A-8DAF-D32AFA21F635}" type="sibTrans" cxnId="{E96D4946-C034-4ED4-ACF9-85DCDED743B9}">
      <dgm:prSet/>
      <dgm:spPr/>
      <dgm:t>
        <a:bodyPr/>
        <a:lstStyle/>
        <a:p>
          <a:endParaRPr lang="en-US"/>
        </a:p>
      </dgm:t>
    </dgm:pt>
    <dgm:pt modelId="{0DDE0607-3455-4D9C-BA42-95E72F893833}">
      <dgm:prSet phldrT="[Text]" custT="1"/>
      <dgm:spPr>
        <a:pattFill prst="lgGrid">
          <a:fgClr>
            <a:schemeClr val="accent6">
              <a:lumMod val="20000"/>
              <a:lumOff val="80000"/>
            </a:schemeClr>
          </a:fgClr>
          <a:bgClr>
            <a:schemeClr val="bg1"/>
          </a:bgClr>
        </a:pattFill>
        <a:ln w="57150">
          <a:solidFill>
            <a:schemeClr val="accent6">
              <a:lumMod val="20000"/>
              <a:lumOff val="80000"/>
            </a:schemeClr>
          </a:solidFill>
        </a:ln>
      </dgm:spPr>
      <dgm:t>
        <a:bodyPr/>
        <a:lstStyle/>
        <a:p>
          <a:r>
            <a:rPr lang="en-US" sz="2000" b="1" dirty="0">
              <a:solidFill>
                <a:schemeClr val="bg2">
                  <a:lumMod val="25000"/>
                </a:schemeClr>
              </a:solidFill>
            </a:rPr>
            <a:t>Pre-IRB Submission</a:t>
          </a:r>
        </a:p>
        <a:p>
          <a:r>
            <a:rPr lang="en-US" sz="1800" b="1" dirty="0">
              <a:solidFill>
                <a:schemeClr val="bg2">
                  <a:lumMod val="25000"/>
                </a:schemeClr>
              </a:solidFill>
            </a:rPr>
            <a:t>(NIH team consults with IRBO, develops NIH site documents etc.) </a:t>
          </a:r>
        </a:p>
      </dgm:t>
    </dgm:pt>
    <dgm:pt modelId="{EB5B1226-9C9F-4FEA-861E-E199D843E5A8}" type="sibTrans" cxnId="{281CA74E-3720-43E7-8887-70D125ED3F60}">
      <dgm:prSet/>
      <dgm:spPr/>
      <dgm:t>
        <a:bodyPr/>
        <a:lstStyle/>
        <a:p>
          <a:endParaRPr lang="en-US"/>
        </a:p>
      </dgm:t>
    </dgm:pt>
    <dgm:pt modelId="{F30B551D-70C7-466D-97CC-79F85C94C48F}" type="parTrans" cxnId="{281CA74E-3720-43E7-8887-70D125ED3F60}">
      <dgm:prSet/>
      <dgm:spPr/>
      <dgm:t>
        <a:bodyPr/>
        <a:lstStyle/>
        <a:p>
          <a:endParaRPr lang="en-US"/>
        </a:p>
      </dgm:t>
    </dgm:pt>
    <dgm:pt modelId="{6AAAC83F-4E8A-4EC3-B734-2AF0551DEDCF}" type="pres">
      <dgm:prSet presAssocID="{1A575672-1103-4BD1-B494-71926CDEC8D7}" presName="CompostProcess" presStyleCnt="0">
        <dgm:presLayoutVars>
          <dgm:dir/>
          <dgm:resizeHandles val="exact"/>
        </dgm:presLayoutVars>
      </dgm:prSet>
      <dgm:spPr/>
    </dgm:pt>
    <dgm:pt modelId="{28FE659F-C4CD-4AD2-9220-A664C16E4173}" type="pres">
      <dgm:prSet presAssocID="{1A575672-1103-4BD1-B494-71926CDEC8D7}" presName="arrow" presStyleLbl="bgShp" presStyleIdx="0" presStyleCnt="1" custScaleX="117611" custLinFactNeighborX="-4774" custLinFactNeighborY="1834"/>
      <dgm:spPr>
        <a:prstGeom prst="rightArrow">
          <a:avLst/>
        </a:prstGeom>
        <a:solidFill>
          <a:schemeClr val="accent6">
            <a:lumMod val="60000"/>
            <a:lumOff val="40000"/>
          </a:schemeClr>
        </a:solidFill>
      </dgm:spPr>
    </dgm:pt>
    <dgm:pt modelId="{450D9088-1269-4113-B88A-15E1865594EA}" type="pres">
      <dgm:prSet presAssocID="{1A575672-1103-4BD1-B494-71926CDEC8D7}" presName="linearProcess" presStyleCnt="0"/>
      <dgm:spPr/>
    </dgm:pt>
    <dgm:pt modelId="{4CE54C99-0F03-4FCE-BDAE-F26500407123}" type="pres">
      <dgm:prSet presAssocID="{0DDE0607-3455-4D9C-BA42-95E72F893833}" presName="textNode" presStyleLbl="node1" presStyleIdx="0" presStyleCnt="8" custScaleX="261788" custScaleY="97794">
        <dgm:presLayoutVars>
          <dgm:bulletEnabled val="1"/>
        </dgm:presLayoutVars>
      </dgm:prSet>
      <dgm:spPr/>
    </dgm:pt>
    <dgm:pt modelId="{5710A7EB-E75D-4346-993C-966644BD8A5B}" type="pres">
      <dgm:prSet presAssocID="{EB5B1226-9C9F-4FEA-861E-E199D843E5A8}" presName="sibTrans" presStyleCnt="0"/>
      <dgm:spPr/>
    </dgm:pt>
    <dgm:pt modelId="{2B0EC0F8-1A8A-4508-BA4E-0F7D726975DF}" type="pres">
      <dgm:prSet presAssocID="{06226AD4-E77C-45C7-8B78-3CF1E3DD1A7D}" presName="textNode" presStyleLbl="node1" presStyleIdx="1" presStyleCnt="8" custScaleX="194914" custScaleY="96900" custLinFactNeighborX="73655" custLinFactNeighborY="384">
        <dgm:presLayoutVars>
          <dgm:bulletEnabled val="1"/>
        </dgm:presLayoutVars>
      </dgm:prSet>
      <dgm:spPr/>
    </dgm:pt>
    <dgm:pt modelId="{6F2E3300-06CD-4736-905C-8A36890764CD}" type="pres">
      <dgm:prSet presAssocID="{42B5817A-B03F-471A-ADE3-BC6476E80D85}" presName="sibTrans" presStyleCnt="0"/>
      <dgm:spPr/>
    </dgm:pt>
    <dgm:pt modelId="{A4FF8B79-56CD-4A2D-81BF-AE5B5C4ED702}" type="pres">
      <dgm:prSet presAssocID="{5343DB29-3676-4BAA-86DB-9A7CD43C467A}" presName="textNode" presStyleLbl="node1" presStyleIdx="2" presStyleCnt="8" custScaleX="270229" custScaleY="51677" custLinFactX="1150" custLinFactNeighborX="100000" custLinFactNeighborY="30998">
        <dgm:presLayoutVars>
          <dgm:bulletEnabled val="1"/>
        </dgm:presLayoutVars>
      </dgm:prSet>
      <dgm:spPr/>
    </dgm:pt>
    <dgm:pt modelId="{5F278263-28B2-47EF-B916-AF641130F2E3}" type="pres">
      <dgm:prSet presAssocID="{58C2DDF8-12A9-4E5D-9FE7-B27713947766}" presName="sibTrans" presStyleCnt="0"/>
      <dgm:spPr/>
    </dgm:pt>
    <dgm:pt modelId="{8B716B97-5193-4487-B599-1AD0566DB07A}" type="pres">
      <dgm:prSet presAssocID="{353E497E-A3DE-436C-95A3-15FF88569356}" presName="textNode" presStyleLbl="node1" presStyleIdx="3" presStyleCnt="8" custScaleX="290920" custLinFactX="11954" custLinFactNeighborX="100000" custLinFactNeighborY="2324">
        <dgm:presLayoutVars>
          <dgm:bulletEnabled val="1"/>
        </dgm:presLayoutVars>
      </dgm:prSet>
      <dgm:spPr/>
    </dgm:pt>
    <dgm:pt modelId="{435BC7C0-AC98-4D3E-ABB9-C77F33A6DB78}" type="pres">
      <dgm:prSet presAssocID="{56970028-3829-47EE-8D89-9A9E8F62D30C}" presName="sibTrans" presStyleCnt="0"/>
      <dgm:spPr/>
    </dgm:pt>
    <dgm:pt modelId="{DF834D71-6C13-44D4-9A5D-0D9B947BD609}" type="pres">
      <dgm:prSet presAssocID="{DB197D4C-0E22-4F3E-8EF7-778BE2C338B5}" presName="textNode" presStyleLbl="node1" presStyleIdx="4" presStyleCnt="8" custScaleX="255565" custLinFactX="22667" custLinFactNeighborX="100000" custLinFactNeighborY="384">
        <dgm:presLayoutVars>
          <dgm:bulletEnabled val="1"/>
        </dgm:presLayoutVars>
      </dgm:prSet>
      <dgm:spPr/>
    </dgm:pt>
    <dgm:pt modelId="{01C88FD0-B68B-4804-9724-1D6745449C5A}" type="pres">
      <dgm:prSet presAssocID="{AEC42AB2-FC42-413B-9C16-97DDA388933E}" presName="sibTrans" presStyleCnt="0"/>
      <dgm:spPr/>
    </dgm:pt>
    <dgm:pt modelId="{1E7AB09C-BC20-44FB-9A22-76C929660383}" type="pres">
      <dgm:prSet presAssocID="{D58080EC-5BD6-44F4-BA90-C602408D8FE9}" presName="textNode" presStyleLbl="node1" presStyleIdx="5" presStyleCnt="8" custScaleX="269918" custLinFactX="32240" custLinFactNeighborX="100000" custLinFactNeighborY="180">
        <dgm:presLayoutVars>
          <dgm:bulletEnabled val="1"/>
        </dgm:presLayoutVars>
      </dgm:prSet>
      <dgm:spPr/>
    </dgm:pt>
    <dgm:pt modelId="{53921C1D-100E-49B7-80D0-00E19B2D5B18}" type="pres">
      <dgm:prSet presAssocID="{A3E33A57-D75B-4C30-8A77-DD0FEDEA33F5}" presName="sibTrans" presStyleCnt="0"/>
      <dgm:spPr/>
    </dgm:pt>
    <dgm:pt modelId="{AE11762F-9B53-4044-AA36-679A3D6731F3}" type="pres">
      <dgm:prSet presAssocID="{23922E8A-5701-4BAE-9D8C-C5AACDE06A7B}" presName="textNode" presStyleLbl="node1" presStyleIdx="6" presStyleCnt="8" custScaleX="238304" custScaleY="50648" custLinFactX="-956188" custLinFactNeighborX="-1000000" custLinFactNeighborY="-24940">
        <dgm:presLayoutVars>
          <dgm:bulletEnabled val="1"/>
        </dgm:presLayoutVars>
      </dgm:prSet>
      <dgm:spPr/>
    </dgm:pt>
    <dgm:pt modelId="{99778E58-386D-4D09-AC94-E10E065BBF80}" type="pres">
      <dgm:prSet presAssocID="{DF5831FA-1608-4EA0-91A2-8DEFEAC6E603}" presName="sibTrans" presStyleCnt="0"/>
      <dgm:spPr/>
    </dgm:pt>
    <dgm:pt modelId="{848C9FC5-989B-4CE3-B057-800029BDB17A}" type="pres">
      <dgm:prSet presAssocID="{F55C9186-259B-4BBA-883B-8B8F5D5BDAF9}" presName="textNode" presStyleLbl="node1" presStyleIdx="7" presStyleCnt="8" custScaleX="374991" custScaleY="73416" custLinFactX="-169047" custLinFactNeighborX="-200000" custLinFactNeighborY="-287">
        <dgm:presLayoutVars>
          <dgm:bulletEnabled val="1"/>
        </dgm:presLayoutVars>
      </dgm:prSet>
      <dgm:spPr/>
    </dgm:pt>
  </dgm:ptLst>
  <dgm:cxnLst>
    <dgm:cxn modelId="{AF10E81D-D2E6-498D-9B5C-7D58B4E86D67}" type="presOf" srcId="{F55C9186-259B-4BBA-883B-8B8F5D5BDAF9}" destId="{848C9FC5-989B-4CE3-B057-800029BDB17A}" srcOrd="0" destOrd="0" presId="urn:microsoft.com/office/officeart/2005/8/layout/hProcess9"/>
    <dgm:cxn modelId="{5E99151E-B1CE-4E03-A36E-B0B04C32CF11}" srcId="{1A575672-1103-4BD1-B494-71926CDEC8D7}" destId="{DB197D4C-0E22-4F3E-8EF7-778BE2C338B5}" srcOrd="4" destOrd="0" parTransId="{F95352DB-5B84-499B-926B-14786E403E8C}" sibTransId="{AEC42AB2-FC42-413B-9C16-97DDA388933E}"/>
    <dgm:cxn modelId="{E6025F2E-5EA2-4962-B30C-DC0C3D783EEF}" type="presOf" srcId="{06226AD4-E77C-45C7-8B78-3CF1E3DD1A7D}" destId="{2B0EC0F8-1A8A-4508-BA4E-0F7D726975DF}" srcOrd="0" destOrd="0" presId="urn:microsoft.com/office/officeart/2005/8/layout/hProcess9"/>
    <dgm:cxn modelId="{E96D4946-C034-4ED4-ACF9-85DCDED743B9}" srcId="{1A575672-1103-4BD1-B494-71926CDEC8D7}" destId="{F55C9186-259B-4BBA-883B-8B8F5D5BDAF9}" srcOrd="7" destOrd="0" parTransId="{69284814-1494-4B59-B5D3-580ECBB27D65}" sibTransId="{2F5FE25C-3F20-450A-8DAF-D32AFA21F635}"/>
    <dgm:cxn modelId="{7D9D184A-03C2-467B-B71E-917FF40B467F}" type="presOf" srcId="{23922E8A-5701-4BAE-9D8C-C5AACDE06A7B}" destId="{AE11762F-9B53-4044-AA36-679A3D6731F3}" srcOrd="0" destOrd="0" presId="urn:microsoft.com/office/officeart/2005/8/layout/hProcess9"/>
    <dgm:cxn modelId="{5CED956C-98AB-49D9-87D9-752A585437DF}" type="presOf" srcId="{DB197D4C-0E22-4F3E-8EF7-778BE2C338B5}" destId="{DF834D71-6C13-44D4-9A5D-0D9B947BD609}" srcOrd="0" destOrd="0" presId="urn:microsoft.com/office/officeart/2005/8/layout/hProcess9"/>
    <dgm:cxn modelId="{281CA74E-3720-43E7-8887-70D125ED3F60}" srcId="{1A575672-1103-4BD1-B494-71926CDEC8D7}" destId="{0DDE0607-3455-4D9C-BA42-95E72F893833}" srcOrd="0" destOrd="0" parTransId="{F30B551D-70C7-466D-97CC-79F85C94C48F}" sibTransId="{EB5B1226-9C9F-4FEA-861E-E199D843E5A8}"/>
    <dgm:cxn modelId="{3CFEF671-9C98-42F9-B0F5-ACA21ECB86E8}" srcId="{1A575672-1103-4BD1-B494-71926CDEC8D7}" destId="{D58080EC-5BD6-44F4-BA90-C602408D8FE9}" srcOrd="5" destOrd="0" parTransId="{723337B6-576F-46E8-946A-4ACBD6092146}" sibTransId="{A3E33A57-D75B-4C30-8A77-DD0FEDEA33F5}"/>
    <dgm:cxn modelId="{51FBEC7A-0707-476C-A044-992C62869B80}" srcId="{1A575672-1103-4BD1-B494-71926CDEC8D7}" destId="{06226AD4-E77C-45C7-8B78-3CF1E3DD1A7D}" srcOrd="1" destOrd="0" parTransId="{71BBBB90-7D85-472F-8592-1EA6EF63C76D}" sibTransId="{42B5817A-B03F-471A-ADE3-BC6476E80D85}"/>
    <dgm:cxn modelId="{CA85098C-A595-4E92-8668-83DBED9BEAD9}" type="presOf" srcId="{353E497E-A3DE-436C-95A3-15FF88569356}" destId="{8B716B97-5193-4487-B599-1AD0566DB07A}" srcOrd="0" destOrd="0" presId="urn:microsoft.com/office/officeart/2005/8/layout/hProcess9"/>
    <dgm:cxn modelId="{F80B2493-4C84-42BD-861F-DC9F2EDC4A54}" srcId="{1A575672-1103-4BD1-B494-71926CDEC8D7}" destId="{353E497E-A3DE-436C-95A3-15FF88569356}" srcOrd="3" destOrd="0" parTransId="{8B4F69A4-EEEE-41E2-9664-3C702D862A86}" sibTransId="{56970028-3829-47EE-8D89-9A9E8F62D30C}"/>
    <dgm:cxn modelId="{3C6071B2-047C-4A15-9D12-9B3ADBB6583F}" type="presOf" srcId="{5343DB29-3676-4BAA-86DB-9A7CD43C467A}" destId="{A4FF8B79-56CD-4A2D-81BF-AE5B5C4ED702}" srcOrd="0" destOrd="0" presId="urn:microsoft.com/office/officeart/2005/8/layout/hProcess9"/>
    <dgm:cxn modelId="{3A646AC0-6607-4639-AB21-83E70DE2DE4C}" srcId="{1A575672-1103-4BD1-B494-71926CDEC8D7}" destId="{23922E8A-5701-4BAE-9D8C-C5AACDE06A7B}" srcOrd="6" destOrd="0" parTransId="{A74392BA-1164-438F-A5EF-A11940A490A2}" sibTransId="{DF5831FA-1608-4EA0-91A2-8DEFEAC6E603}"/>
    <dgm:cxn modelId="{B4A835C3-FF41-4C53-BB2C-1C5E3BE50DED}" type="presOf" srcId="{0DDE0607-3455-4D9C-BA42-95E72F893833}" destId="{4CE54C99-0F03-4FCE-BDAE-F26500407123}" srcOrd="0" destOrd="0" presId="urn:microsoft.com/office/officeart/2005/8/layout/hProcess9"/>
    <dgm:cxn modelId="{FB23C1C8-86E3-47DA-BF16-8015F2E18664}" type="presOf" srcId="{1A575672-1103-4BD1-B494-71926CDEC8D7}" destId="{6AAAC83F-4E8A-4EC3-B734-2AF0551DEDCF}" srcOrd="0" destOrd="0" presId="urn:microsoft.com/office/officeart/2005/8/layout/hProcess9"/>
    <dgm:cxn modelId="{CACD16CB-9161-44C7-BC2D-4CB23338C319}" type="presOf" srcId="{D58080EC-5BD6-44F4-BA90-C602408D8FE9}" destId="{1E7AB09C-BC20-44FB-9A22-76C929660383}" srcOrd="0" destOrd="0" presId="urn:microsoft.com/office/officeart/2005/8/layout/hProcess9"/>
    <dgm:cxn modelId="{344F5EF3-90FB-45FF-98A2-453218983FA1}" srcId="{1A575672-1103-4BD1-B494-71926CDEC8D7}" destId="{5343DB29-3676-4BAA-86DB-9A7CD43C467A}" srcOrd="2" destOrd="0" parTransId="{2CD7F7D7-0502-4D09-A2BD-6636B33AF96E}" sibTransId="{58C2DDF8-12A9-4E5D-9FE7-B27713947766}"/>
    <dgm:cxn modelId="{95889EDA-8A2A-4EDC-93E9-B08A9EF2EC08}" type="presParOf" srcId="{6AAAC83F-4E8A-4EC3-B734-2AF0551DEDCF}" destId="{28FE659F-C4CD-4AD2-9220-A664C16E4173}" srcOrd="0" destOrd="0" presId="urn:microsoft.com/office/officeart/2005/8/layout/hProcess9"/>
    <dgm:cxn modelId="{770F9532-D83A-478D-99A8-66153B50FADB}" type="presParOf" srcId="{6AAAC83F-4E8A-4EC3-B734-2AF0551DEDCF}" destId="{450D9088-1269-4113-B88A-15E1865594EA}" srcOrd="1" destOrd="0" presId="urn:microsoft.com/office/officeart/2005/8/layout/hProcess9"/>
    <dgm:cxn modelId="{DA65AB8F-6C4B-458E-A10D-E153CE031B11}" type="presParOf" srcId="{450D9088-1269-4113-B88A-15E1865594EA}" destId="{4CE54C99-0F03-4FCE-BDAE-F26500407123}" srcOrd="0" destOrd="0" presId="urn:microsoft.com/office/officeart/2005/8/layout/hProcess9"/>
    <dgm:cxn modelId="{ECC131D1-6017-4FAE-A167-DE598C94AE6A}" type="presParOf" srcId="{450D9088-1269-4113-B88A-15E1865594EA}" destId="{5710A7EB-E75D-4346-993C-966644BD8A5B}" srcOrd="1" destOrd="0" presId="urn:microsoft.com/office/officeart/2005/8/layout/hProcess9"/>
    <dgm:cxn modelId="{D7ADBFD4-31C4-457C-816A-BE6DB3A10038}" type="presParOf" srcId="{450D9088-1269-4113-B88A-15E1865594EA}" destId="{2B0EC0F8-1A8A-4508-BA4E-0F7D726975DF}" srcOrd="2" destOrd="0" presId="urn:microsoft.com/office/officeart/2005/8/layout/hProcess9"/>
    <dgm:cxn modelId="{E0CD5173-24E5-416A-BC9E-807F5B5331B6}" type="presParOf" srcId="{450D9088-1269-4113-B88A-15E1865594EA}" destId="{6F2E3300-06CD-4736-905C-8A36890764CD}" srcOrd="3" destOrd="0" presId="urn:microsoft.com/office/officeart/2005/8/layout/hProcess9"/>
    <dgm:cxn modelId="{020F29B1-AAF9-4504-8EBF-F96D9AF537E6}" type="presParOf" srcId="{450D9088-1269-4113-B88A-15E1865594EA}" destId="{A4FF8B79-56CD-4A2D-81BF-AE5B5C4ED702}" srcOrd="4" destOrd="0" presId="urn:microsoft.com/office/officeart/2005/8/layout/hProcess9"/>
    <dgm:cxn modelId="{CECD30DA-B99A-4FEA-B254-6BA6B1865D7D}" type="presParOf" srcId="{450D9088-1269-4113-B88A-15E1865594EA}" destId="{5F278263-28B2-47EF-B916-AF641130F2E3}" srcOrd="5" destOrd="0" presId="urn:microsoft.com/office/officeart/2005/8/layout/hProcess9"/>
    <dgm:cxn modelId="{039D718A-8459-4F32-9F48-B8D8DAA1A046}" type="presParOf" srcId="{450D9088-1269-4113-B88A-15E1865594EA}" destId="{8B716B97-5193-4487-B599-1AD0566DB07A}" srcOrd="6" destOrd="0" presId="urn:microsoft.com/office/officeart/2005/8/layout/hProcess9"/>
    <dgm:cxn modelId="{F69A6BAD-ABCE-4C83-A211-D35B17157988}" type="presParOf" srcId="{450D9088-1269-4113-B88A-15E1865594EA}" destId="{435BC7C0-AC98-4D3E-ABB9-C77F33A6DB78}" srcOrd="7" destOrd="0" presId="urn:microsoft.com/office/officeart/2005/8/layout/hProcess9"/>
    <dgm:cxn modelId="{16000F3F-5D45-44F9-BA8F-367A4C270187}" type="presParOf" srcId="{450D9088-1269-4113-B88A-15E1865594EA}" destId="{DF834D71-6C13-44D4-9A5D-0D9B947BD609}" srcOrd="8" destOrd="0" presId="urn:microsoft.com/office/officeart/2005/8/layout/hProcess9"/>
    <dgm:cxn modelId="{14A32663-0C7C-4BC1-9B8C-701FC4054FA5}" type="presParOf" srcId="{450D9088-1269-4113-B88A-15E1865594EA}" destId="{01C88FD0-B68B-4804-9724-1D6745449C5A}" srcOrd="9" destOrd="0" presId="urn:microsoft.com/office/officeart/2005/8/layout/hProcess9"/>
    <dgm:cxn modelId="{BBC2723C-3492-4DF6-87F2-A2168827CDF8}" type="presParOf" srcId="{450D9088-1269-4113-B88A-15E1865594EA}" destId="{1E7AB09C-BC20-44FB-9A22-76C929660383}" srcOrd="10" destOrd="0" presId="urn:microsoft.com/office/officeart/2005/8/layout/hProcess9"/>
    <dgm:cxn modelId="{64CF5C42-82BA-4794-A7A7-85E35947386D}" type="presParOf" srcId="{450D9088-1269-4113-B88A-15E1865594EA}" destId="{53921C1D-100E-49B7-80D0-00E19B2D5B18}" srcOrd="11" destOrd="0" presId="urn:microsoft.com/office/officeart/2005/8/layout/hProcess9"/>
    <dgm:cxn modelId="{FCAE7B25-161F-4AEA-ACD7-C6E9F14D3DBB}" type="presParOf" srcId="{450D9088-1269-4113-B88A-15E1865594EA}" destId="{AE11762F-9B53-4044-AA36-679A3D6731F3}" srcOrd="12" destOrd="0" presId="urn:microsoft.com/office/officeart/2005/8/layout/hProcess9"/>
    <dgm:cxn modelId="{683826D0-4617-4D11-A768-379A20F5F8FE}" type="presParOf" srcId="{450D9088-1269-4113-B88A-15E1865594EA}" destId="{99778E58-386D-4D09-AC94-E10E065BBF80}" srcOrd="13" destOrd="0" presId="urn:microsoft.com/office/officeart/2005/8/layout/hProcess9"/>
    <dgm:cxn modelId="{7AC6F505-F62F-41DD-9612-438558CF0E1B}" type="presParOf" srcId="{450D9088-1269-4113-B88A-15E1865594EA}" destId="{848C9FC5-989B-4CE3-B057-800029BDB17A}" srcOrd="14" destOrd="0" presId="urn:microsoft.com/office/officeart/2005/8/layout/hProcess9"/>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A575672-1103-4BD1-B494-71926CDEC8D7}" type="doc">
      <dgm:prSet loTypeId="urn:microsoft.com/office/officeart/2005/8/layout/hProcess9" loCatId="process" qsTypeId="urn:microsoft.com/office/officeart/2005/8/quickstyle/simple2" qsCatId="simple" csTypeId="urn:microsoft.com/office/officeart/2005/8/colors/accent6_4" csCatId="accent6" phldr="1"/>
      <dgm:spPr/>
      <dgm:t>
        <a:bodyPr/>
        <a:lstStyle/>
        <a:p>
          <a:endParaRPr lang="en-US"/>
        </a:p>
      </dgm:t>
    </dgm:pt>
    <dgm:pt modelId="{353E497E-A3DE-436C-95A3-15FF88569356}">
      <dgm:prSet phldrT="[Text]" custT="1"/>
      <dgm:spPr>
        <a:solidFill>
          <a:schemeClr val="accent6">
            <a:lumMod val="20000"/>
            <a:lumOff val="80000"/>
          </a:schemeClr>
        </a:solidFill>
        <a:ln w="57150">
          <a:solidFill>
            <a:schemeClr val="bg1"/>
          </a:solidFill>
        </a:ln>
      </dgm:spPr>
      <dgm:t>
        <a:bodyPr/>
        <a:lstStyle/>
        <a:p>
          <a:r>
            <a:rPr lang="en-US" sz="2000" b="1" dirty="0">
              <a:solidFill>
                <a:schemeClr val="bg2">
                  <a:lumMod val="25000"/>
                </a:schemeClr>
              </a:solidFill>
            </a:rPr>
            <a:t>IRBO reviews &amp; </a:t>
          </a:r>
          <a:r>
            <a:rPr lang="en-US" sz="2000" b="1" dirty="0">
              <a:solidFill>
                <a:schemeClr val="tx1"/>
              </a:solidFill>
            </a:rPr>
            <a:t>issues</a:t>
          </a:r>
          <a:r>
            <a:rPr lang="en-US" sz="2000" b="1" dirty="0">
              <a:solidFill>
                <a:srgbClr val="4D7432"/>
              </a:solidFill>
            </a:rPr>
            <a:t> </a:t>
          </a:r>
          <a:r>
            <a:rPr lang="en-US" sz="2000" b="1" u="sng" dirty="0">
              <a:solidFill>
                <a:srgbClr val="4D7432"/>
              </a:solidFill>
            </a:rPr>
            <a:t>NIH Institutional Review Memo</a:t>
          </a:r>
          <a:r>
            <a:rPr lang="en-US" sz="2000" b="1" dirty="0">
              <a:solidFill>
                <a:srgbClr val="4D7432"/>
              </a:solidFill>
            </a:rPr>
            <a:t> </a:t>
          </a:r>
          <a:endParaRPr lang="en-US" sz="1800" b="1" dirty="0">
            <a:solidFill>
              <a:srgbClr val="4D7432"/>
            </a:solidFill>
          </a:endParaRPr>
        </a:p>
      </dgm:t>
    </dgm:pt>
    <dgm:pt modelId="{8B4F69A4-EEEE-41E2-9664-3C702D862A86}" type="parTrans" cxnId="{F80B2493-4C84-42BD-861F-DC9F2EDC4A54}">
      <dgm:prSet/>
      <dgm:spPr/>
      <dgm:t>
        <a:bodyPr/>
        <a:lstStyle/>
        <a:p>
          <a:endParaRPr lang="en-US"/>
        </a:p>
      </dgm:t>
    </dgm:pt>
    <dgm:pt modelId="{56970028-3829-47EE-8D89-9A9E8F62D30C}" type="sibTrans" cxnId="{F80B2493-4C84-42BD-861F-DC9F2EDC4A54}">
      <dgm:prSet/>
      <dgm:spPr/>
      <dgm:t>
        <a:bodyPr/>
        <a:lstStyle/>
        <a:p>
          <a:endParaRPr lang="en-US"/>
        </a:p>
      </dgm:t>
    </dgm:pt>
    <dgm:pt modelId="{DB197D4C-0E22-4F3E-8EF7-778BE2C338B5}">
      <dgm:prSet phldrT="[Text]" custT="1"/>
      <dgm:spPr>
        <a:solidFill>
          <a:schemeClr val="accent6">
            <a:lumMod val="20000"/>
            <a:lumOff val="80000"/>
          </a:schemeClr>
        </a:solidFill>
        <a:ln w="57150">
          <a:solidFill>
            <a:schemeClr val="bg1"/>
          </a:solidFill>
        </a:ln>
      </dgm:spPr>
      <dgm:t>
        <a:bodyPr lIns="0" tIns="0" rIns="0" bIns="0"/>
        <a:lstStyle/>
        <a:p>
          <a:r>
            <a:rPr lang="en-US" sz="2000" b="1" dirty="0">
              <a:solidFill>
                <a:schemeClr val="bg2">
                  <a:lumMod val="25000"/>
                </a:schemeClr>
              </a:solidFill>
            </a:rPr>
            <a:t>Reviewing IRB reviews and approves NIH as a </a:t>
          </a:r>
          <a:r>
            <a:rPr lang="en-US" sz="2000" b="1" dirty="0" err="1">
              <a:solidFill>
                <a:schemeClr val="bg2">
                  <a:lumMod val="25000"/>
                </a:schemeClr>
              </a:solidFill>
            </a:rPr>
            <a:t>pSITE</a:t>
          </a:r>
          <a:endParaRPr lang="en-US" sz="2000" b="1" dirty="0">
            <a:solidFill>
              <a:schemeClr val="bg2">
                <a:lumMod val="25000"/>
              </a:schemeClr>
            </a:solidFill>
          </a:endParaRPr>
        </a:p>
      </dgm:t>
    </dgm:pt>
    <dgm:pt modelId="{F95352DB-5B84-499B-926B-14786E403E8C}" type="parTrans" cxnId="{5E99151E-B1CE-4E03-A36E-B0B04C32CF11}">
      <dgm:prSet/>
      <dgm:spPr/>
      <dgm:t>
        <a:bodyPr/>
        <a:lstStyle/>
        <a:p>
          <a:endParaRPr lang="en-US"/>
        </a:p>
      </dgm:t>
    </dgm:pt>
    <dgm:pt modelId="{AEC42AB2-FC42-413B-9C16-97DDA388933E}" type="sibTrans" cxnId="{5E99151E-B1CE-4E03-A36E-B0B04C32CF11}">
      <dgm:prSet/>
      <dgm:spPr/>
      <dgm:t>
        <a:bodyPr/>
        <a:lstStyle/>
        <a:p>
          <a:endParaRPr lang="en-US"/>
        </a:p>
      </dgm:t>
    </dgm:pt>
    <dgm:pt modelId="{5343DB29-3676-4BAA-86DB-9A7CD43C467A}">
      <dgm:prSet custT="1"/>
      <dgm:spPr>
        <a:solidFill>
          <a:schemeClr val="accent6">
            <a:lumMod val="20000"/>
            <a:lumOff val="80000"/>
          </a:schemeClr>
        </a:solidFill>
        <a:ln w="57150">
          <a:solidFill>
            <a:schemeClr val="bg1"/>
          </a:solidFill>
        </a:ln>
      </dgm:spPr>
      <dgm:t>
        <a:bodyPr lIns="0" tIns="0" rIns="0" bIns="0"/>
        <a:lstStyle/>
        <a:p>
          <a:r>
            <a:rPr lang="en-US" sz="2000" b="1" dirty="0">
              <a:solidFill>
                <a:schemeClr val="bg2">
                  <a:lumMod val="25000"/>
                </a:schemeClr>
              </a:solidFill>
            </a:rPr>
            <a:t>Submit NIH Institutional Review </a:t>
          </a:r>
        </a:p>
      </dgm:t>
    </dgm:pt>
    <dgm:pt modelId="{2CD7F7D7-0502-4D09-A2BD-6636B33AF96E}" type="parTrans" cxnId="{344F5EF3-90FB-45FF-98A2-453218983FA1}">
      <dgm:prSet/>
      <dgm:spPr/>
      <dgm:t>
        <a:bodyPr/>
        <a:lstStyle/>
        <a:p>
          <a:endParaRPr lang="en-US"/>
        </a:p>
      </dgm:t>
    </dgm:pt>
    <dgm:pt modelId="{58C2DDF8-12A9-4E5D-9FE7-B27713947766}" type="sibTrans" cxnId="{344F5EF3-90FB-45FF-98A2-453218983FA1}">
      <dgm:prSet/>
      <dgm:spPr/>
      <dgm:t>
        <a:bodyPr/>
        <a:lstStyle/>
        <a:p>
          <a:endParaRPr lang="en-US"/>
        </a:p>
      </dgm:t>
    </dgm:pt>
    <dgm:pt modelId="{23922E8A-5701-4BAE-9D8C-C5AACDE06A7B}">
      <dgm:prSet custT="1"/>
      <dgm:spPr>
        <a:solidFill>
          <a:srgbClr val="E3CCF2"/>
        </a:solidFill>
        <a:ln w="57150">
          <a:solidFill>
            <a:schemeClr val="bg1"/>
          </a:solidFill>
        </a:ln>
      </dgm:spPr>
      <dgm:t>
        <a:bodyPr/>
        <a:lstStyle/>
        <a:p>
          <a:r>
            <a:rPr lang="en-US" sz="2000" b="1" dirty="0">
              <a:solidFill>
                <a:schemeClr val="bg2">
                  <a:lumMod val="25000"/>
                </a:schemeClr>
              </a:solidFill>
            </a:rPr>
            <a:t>IRBO and </a:t>
          </a:r>
          <a:r>
            <a:rPr lang="en-US" sz="2000" b="1" dirty="0" err="1">
              <a:solidFill>
                <a:schemeClr val="bg2">
                  <a:lumMod val="25000"/>
                </a:schemeClr>
              </a:solidFill>
            </a:rPr>
            <a:t>sIRB</a:t>
          </a:r>
          <a:r>
            <a:rPr lang="en-US" sz="2000" b="1" dirty="0">
              <a:solidFill>
                <a:schemeClr val="bg2">
                  <a:lumMod val="25000"/>
                </a:schemeClr>
              </a:solidFill>
            </a:rPr>
            <a:t> execute Reliance</a:t>
          </a:r>
        </a:p>
      </dgm:t>
    </dgm:pt>
    <dgm:pt modelId="{A74392BA-1164-438F-A5EF-A11940A490A2}" type="parTrans" cxnId="{3A646AC0-6607-4639-AB21-83E70DE2DE4C}">
      <dgm:prSet/>
      <dgm:spPr/>
      <dgm:t>
        <a:bodyPr/>
        <a:lstStyle/>
        <a:p>
          <a:endParaRPr lang="en-US"/>
        </a:p>
      </dgm:t>
    </dgm:pt>
    <dgm:pt modelId="{DF5831FA-1608-4EA0-91A2-8DEFEAC6E603}" type="sibTrans" cxnId="{3A646AC0-6607-4639-AB21-83E70DE2DE4C}">
      <dgm:prSet/>
      <dgm:spPr/>
      <dgm:t>
        <a:bodyPr/>
        <a:lstStyle/>
        <a:p>
          <a:endParaRPr lang="en-US"/>
        </a:p>
      </dgm:t>
    </dgm:pt>
    <dgm:pt modelId="{D58080EC-5BD6-44F4-BA90-C602408D8FE9}">
      <dgm:prSet custT="1"/>
      <dgm:spPr>
        <a:solidFill>
          <a:schemeClr val="accent6">
            <a:lumMod val="20000"/>
            <a:lumOff val="80000"/>
          </a:schemeClr>
        </a:solidFill>
        <a:ln w="57150">
          <a:solidFill>
            <a:schemeClr val="bg1"/>
          </a:solidFill>
        </a:ln>
      </dgm:spPr>
      <dgm:t>
        <a:bodyPr lIns="0" tIns="0" rIns="0" bIns="0"/>
        <a:lstStyle/>
        <a:p>
          <a:r>
            <a:rPr lang="en-US" sz="2000" b="1" dirty="0">
              <a:solidFill>
                <a:schemeClr val="bg2">
                  <a:lumMod val="25000"/>
                </a:schemeClr>
              </a:solidFill>
            </a:rPr>
            <a:t>NIH team submits approved documents to IRBO for </a:t>
          </a:r>
          <a:r>
            <a:rPr lang="en-US" sz="2000" b="1" dirty="0">
              <a:solidFill>
                <a:srgbClr val="4D7432"/>
              </a:solidFill>
            </a:rPr>
            <a:t>Post Review</a:t>
          </a:r>
        </a:p>
      </dgm:t>
    </dgm:pt>
    <dgm:pt modelId="{723337B6-576F-46E8-946A-4ACBD6092146}" type="parTrans" cxnId="{3CFEF671-9C98-42F9-B0F5-ACA21ECB86E8}">
      <dgm:prSet/>
      <dgm:spPr/>
      <dgm:t>
        <a:bodyPr/>
        <a:lstStyle/>
        <a:p>
          <a:endParaRPr lang="en-US"/>
        </a:p>
      </dgm:t>
    </dgm:pt>
    <dgm:pt modelId="{A3E33A57-D75B-4C30-8A77-DD0FEDEA33F5}" type="sibTrans" cxnId="{3CFEF671-9C98-42F9-B0F5-ACA21ECB86E8}">
      <dgm:prSet/>
      <dgm:spPr/>
      <dgm:t>
        <a:bodyPr/>
        <a:lstStyle/>
        <a:p>
          <a:endParaRPr lang="en-US"/>
        </a:p>
      </dgm:t>
    </dgm:pt>
    <dgm:pt modelId="{06226AD4-E77C-45C7-8B78-3CF1E3DD1A7D}">
      <dgm:prSet custT="1"/>
      <dgm:spPr>
        <a:solidFill>
          <a:srgbClr val="E3CCF2"/>
        </a:solidFill>
        <a:ln w="57150">
          <a:solidFill>
            <a:schemeClr val="bg1"/>
          </a:solidFill>
        </a:ln>
      </dgm:spPr>
      <dgm:t>
        <a:bodyPr lIns="0" tIns="0" rIns="0" bIns="0"/>
        <a:lstStyle/>
        <a:p>
          <a:r>
            <a:rPr lang="en-US" sz="2000" b="1" dirty="0">
              <a:solidFill>
                <a:schemeClr val="bg2">
                  <a:lumMod val="25000"/>
                </a:schemeClr>
              </a:solidFill>
            </a:rPr>
            <a:t>Submit </a:t>
          </a:r>
          <a:r>
            <a:rPr lang="en-US" sz="2000" b="1" dirty="0">
              <a:solidFill>
                <a:srgbClr val="0755A3"/>
              </a:solidFill>
              <a:hlinkClick xmlns:r="http://schemas.openxmlformats.org/officeDocument/2006/relationships" r:id="rId1">
                <a:extLst>
                  <a:ext uri="{A12FA001-AC4F-418D-AE19-62706E023703}">
                    <ahyp:hlinkClr xmlns:ahyp="http://schemas.microsoft.com/office/drawing/2018/hyperlinkcolor" val="tx"/>
                  </a:ext>
                </a:extLst>
              </a:hlinkClick>
            </a:rPr>
            <a:t>NIH Reliance Request Form</a:t>
          </a:r>
          <a:endParaRPr lang="en-US" sz="2000" b="1" dirty="0">
            <a:solidFill>
              <a:srgbClr val="0755A3"/>
            </a:solidFill>
          </a:endParaRPr>
        </a:p>
      </dgm:t>
    </dgm:pt>
    <dgm:pt modelId="{42B5817A-B03F-471A-ADE3-BC6476E80D85}" type="sibTrans" cxnId="{51FBEC7A-0707-476C-A044-992C62869B80}">
      <dgm:prSet/>
      <dgm:spPr/>
      <dgm:t>
        <a:bodyPr/>
        <a:lstStyle/>
        <a:p>
          <a:endParaRPr lang="en-US"/>
        </a:p>
      </dgm:t>
    </dgm:pt>
    <dgm:pt modelId="{71BBBB90-7D85-472F-8592-1EA6EF63C76D}" type="parTrans" cxnId="{51FBEC7A-0707-476C-A044-992C62869B80}">
      <dgm:prSet/>
      <dgm:spPr/>
      <dgm:t>
        <a:bodyPr/>
        <a:lstStyle/>
        <a:p>
          <a:endParaRPr lang="en-US"/>
        </a:p>
      </dgm:t>
    </dgm:pt>
    <dgm:pt modelId="{F55C9186-259B-4BBA-883B-8B8F5D5BDAF9}">
      <dgm:prSet custT="1"/>
      <dgm:spPr>
        <a:solidFill>
          <a:schemeClr val="accent6">
            <a:lumMod val="20000"/>
            <a:lumOff val="80000"/>
          </a:schemeClr>
        </a:solidFill>
        <a:ln w="57150">
          <a:solidFill>
            <a:schemeClr val="bg1"/>
          </a:solidFill>
        </a:ln>
      </dgm:spPr>
      <dgm:t>
        <a:bodyPr lIns="0" tIns="0" rIns="0" bIns="0"/>
        <a:lstStyle/>
        <a:p>
          <a:r>
            <a:rPr lang="en-US" sz="1800" b="1" dirty="0">
              <a:solidFill>
                <a:schemeClr val="bg2">
                  <a:lumMod val="25000"/>
                </a:schemeClr>
              </a:solidFill>
            </a:rPr>
            <a:t>NIH site opens with Reviewing IRB approval &amp; IRBO acknowledgement </a:t>
          </a:r>
          <a:endParaRPr lang="en-US" sz="1800" dirty="0">
            <a:solidFill>
              <a:schemeClr val="bg2">
                <a:lumMod val="25000"/>
              </a:schemeClr>
            </a:solidFill>
          </a:endParaRPr>
        </a:p>
      </dgm:t>
    </dgm:pt>
    <dgm:pt modelId="{69284814-1494-4B59-B5D3-580ECBB27D65}" type="parTrans" cxnId="{E96D4946-C034-4ED4-ACF9-85DCDED743B9}">
      <dgm:prSet/>
      <dgm:spPr/>
      <dgm:t>
        <a:bodyPr/>
        <a:lstStyle/>
        <a:p>
          <a:endParaRPr lang="en-US"/>
        </a:p>
      </dgm:t>
    </dgm:pt>
    <dgm:pt modelId="{2F5FE25C-3F20-450A-8DAF-D32AFA21F635}" type="sibTrans" cxnId="{E96D4946-C034-4ED4-ACF9-85DCDED743B9}">
      <dgm:prSet/>
      <dgm:spPr/>
      <dgm:t>
        <a:bodyPr/>
        <a:lstStyle/>
        <a:p>
          <a:endParaRPr lang="en-US"/>
        </a:p>
      </dgm:t>
    </dgm:pt>
    <dgm:pt modelId="{0DDE0607-3455-4D9C-BA42-95E72F893833}">
      <dgm:prSet phldrT="[Text]" custT="1"/>
      <dgm:spPr>
        <a:pattFill prst="lgGrid">
          <a:fgClr>
            <a:schemeClr val="accent6">
              <a:lumMod val="20000"/>
              <a:lumOff val="80000"/>
            </a:schemeClr>
          </a:fgClr>
          <a:bgClr>
            <a:schemeClr val="bg1"/>
          </a:bgClr>
        </a:pattFill>
        <a:ln w="57150">
          <a:solidFill>
            <a:schemeClr val="accent6">
              <a:lumMod val="20000"/>
              <a:lumOff val="80000"/>
            </a:schemeClr>
          </a:solidFill>
        </a:ln>
      </dgm:spPr>
      <dgm:t>
        <a:bodyPr/>
        <a:lstStyle/>
        <a:p>
          <a:r>
            <a:rPr lang="en-US" sz="2000" b="1" dirty="0">
              <a:solidFill>
                <a:schemeClr val="bg2">
                  <a:lumMod val="25000"/>
                </a:schemeClr>
              </a:solidFill>
            </a:rPr>
            <a:t>Pre-IRB Submission</a:t>
          </a:r>
        </a:p>
        <a:p>
          <a:r>
            <a:rPr lang="en-US" sz="1800" b="1" dirty="0">
              <a:solidFill>
                <a:schemeClr val="bg2">
                  <a:lumMod val="25000"/>
                </a:schemeClr>
              </a:solidFill>
            </a:rPr>
            <a:t>(NIH team consults with IRBO, develops NIH site documents etc.) </a:t>
          </a:r>
        </a:p>
      </dgm:t>
    </dgm:pt>
    <dgm:pt modelId="{EB5B1226-9C9F-4FEA-861E-E199D843E5A8}" type="sibTrans" cxnId="{281CA74E-3720-43E7-8887-70D125ED3F60}">
      <dgm:prSet/>
      <dgm:spPr/>
      <dgm:t>
        <a:bodyPr/>
        <a:lstStyle/>
        <a:p>
          <a:endParaRPr lang="en-US"/>
        </a:p>
      </dgm:t>
    </dgm:pt>
    <dgm:pt modelId="{F30B551D-70C7-466D-97CC-79F85C94C48F}" type="parTrans" cxnId="{281CA74E-3720-43E7-8887-70D125ED3F60}">
      <dgm:prSet/>
      <dgm:spPr/>
      <dgm:t>
        <a:bodyPr/>
        <a:lstStyle/>
        <a:p>
          <a:endParaRPr lang="en-US"/>
        </a:p>
      </dgm:t>
    </dgm:pt>
    <dgm:pt modelId="{6AAAC83F-4E8A-4EC3-B734-2AF0551DEDCF}" type="pres">
      <dgm:prSet presAssocID="{1A575672-1103-4BD1-B494-71926CDEC8D7}" presName="CompostProcess" presStyleCnt="0">
        <dgm:presLayoutVars>
          <dgm:dir/>
          <dgm:resizeHandles val="exact"/>
        </dgm:presLayoutVars>
      </dgm:prSet>
      <dgm:spPr/>
    </dgm:pt>
    <dgm:pt modelId="{28FE659F-C4CD-4AD2-9220-A664C16E4173}" type="pres">
      <dgm:prSet presAssocID="{1A575672-1103-4BD1-B494-71926CDEC8D7}" presName="arrow" presStyleLbl="bgShp" presStyleIdx="0" presStyleCnt="1" custScaleX="117611" custLinFactNeighborX="-4774" custLinFactNeighborY="1834"/>
      <dgm:spPr>
        <a:prstGeom prst="rightArrow">
          <a:avLst/>
        </a:prstGeom>
        <a:solidFill>
          <a:schemeClr val="accent6">
            <a:lumMod val="60000"/>
            <a:lumOff val="40000"/>
          </a:schemeClr>
        </a:solidFill>
        <a:ln w="76200"/>
      </dgm:spPr>
    </dgm:pt>
    <dgm:pt modelId="{450D9088-1269-4113-B88A-15E1865594EA}" type="pres">
      <dgm:prSet presAssocID="{1A575672-1103-4BD1-B494-71926CDEC8D7}" presName="linearProcess" presStyleCnt="0"/>
      <dgm:spPr/>
    </dgm:pt>
    <dgm:pt modelId="{4CE54C99-0F03-4FCE-BDAE-F26500407123}" type="pres">
      <dgm:prSet presAssocID="{0DDE0607-3455-4D9C-BA42-95E72F893833}" presName="textNode" presStyleLbl="node1" presStyleIdx="0" presStyleCnt="8" custScaleX="261788" custScaleY="97794">
        <dgm:presLayoutVars>
          <dgm:bulletEnabled val="1"/>
        </dgm:presLayoutVars>
      </dgm:prSet>
      <dgm:spPr/>
    </dgm:pt>
    <dgm:pt modelId="{5710A7EB-E75D-4346-993C-966644BD8A5B}" type="pres">
      <dgm:prSet presAssocID="{EB5B1226-9C9F-4FEA-861E-E199D843E5A8}" presName="sibTrans" presStyleCnt="0"/>
      <dgm:spPr/>
    </dgm:pt>
    <dgm:pt modelId="{2B0EC0F8-1A8A-4508-BA4E-0F7D726975DF}" type="pres">
      <dgm:prSet presAssocID="{06226AD4-E77C-45C7-8B78-3CF1E3DD1A7D}" presName="textNode" presStyleLbl="node1" presStyleIdx="1" presStyleCnt="8" custScaleX="194914" custScaleY="96900" custLinFactNeighborX="73655" custLinFactNeighborY="384">
        <dgm:presLayoutVars>
          <dgm:bulletEnabled val="1"/>
        </dgm:presLayoutVars>
      </dgm:prSet>
      <dgm:spPr/>
    </dgm:pt>
    <dgm:pt modelId="{6F2E3300-06CD-4736-905C-8A36890764CD}" type="pres">
      <dgm:prSet presAssocID="{42B5817A-B03F-471A-ADE3-BC6476E80D85}" presName="sibTrans" presStyleCnt="0"/>
      <dgm:spPr/>
    </dgm:pt>
    <dgm:pt modelId="{A4FF8B79-56CD-4A2D-81BF-AE5B5C4ED702}" type="pres">
      <dgm:prSet presAssocID="{5343DB29-3676-4BAA-86DB-9A7CD43C467A}" presName="textNode" presStyleLbl="node1" presStyleIdx="2" presStyleCnt="8" custScaleX="270229" custScaleY="51677" custLinFactX="1150" custLinFactNeighborX="100000" custLinFactNeighborY="30998">
        <dgm:presLayoutVars>
          <dgm:bulletEnabled val="1"/>
        </dgm:presLayoutVars>
      </dgm:prSet>
      <dgm:spPr/>
    </dgm:pt>
    <dgm:pt modelId="{5F278263-28B2-47EF-B916-AF641130F2E3}" type="pres">
      <dgm:prSet presAssocID="{58C2DDF8-12A9-4E5D-9FE7-B27713947766}" presName="sibTrans" presStyleCnt="0"/>
      <dgm:spPr/>
    </dgm:pt>
    <dgm:pt modelId="{8B716B97-5193-4487-B599-1AD0566DB07A}" type="pres">
      <dgm:prSet presAssocID="{353E497E-A3DE-436C-95A3-15FF88569356}" presName="textNode" presStyleLbl="node1" presStyleIdx="3" presStyleCnt="8" custScaleX="290920" custLinFactX="11954" custLinFactNeighborX="100000" custLinFactNeighborY="2324">
        <dgm:presLayoutVars>
          <dgm:bulletEnabled val="1"/>
        </dgm:presLayoutVars>
      </dgm:prSet>
      <dgm:spPr/>
    </dgm:pt>
    <dgm:pt modelId="{435BC7C0-AC98-4D3E-ABB9-C77F33A6DB78}" type="pres">
      <dgm:prSet presAssocID="{56970028-3829-47EE-8D89-9A9E8F62D30C}" presName="sibTrans" presStyleCnt="0"/>
      <dgm:spPr/>
    </dgm:pt>
    <dgm:pt modelId="{DF834D71-6C13-44D4-9A5D-0D9B947BD609}" type="pres">
      <dgm:prSet presAssocID="{DB197D4C-0E22-4F3E-8EF7-778BE2C338B5}" presName="textNode" presStyleLbl="node1" presStyleIdx="4" presStyleCnt="8" custScaleX="255565" custLinFactX="22667" custLinFactNeighborX="100000" custLinFactNeighborY="384">
        <dgm:presLayoutVars>
          <dgm:bulletEnabled val="1"/>
        </dgm:presLayoutVars>
      </dgm:prSet>
      <dgm:spPr/>
    </dgm:pt>
    <dgm:pt modelId="{01C88FD0-B68B-4804-9724-1D6745449C5A}" type="pres">
      <dgm:prSet presAssocID="{AEC42AB2-FC42-413B-9C16-97DDA388933E}" presName="sibTrans" presStyleCnt="0"/>
      <dgm:spPr/>
    </dgm:pt>
    <dgm:pt modelId="{1E7AB09C-BC20-44FB-9A22-76C929660383}" type="pres">
      <dgm:prSet presAssocID="{D58080EC-5BD6-44F4-BA90-C602408D8FE9}" presName="textNode" presStyleLbl="node1" presStyleIdx="5" presStyleCnt="8" custScaleX="269918" custLinFactX="32240" custLinFactNeighborX="100000" custLinFactNeighborY="180">
        <dgm:presLayoutVars>
          <dgm:bulletEnabled val="1"/>
        </dgm:presLayoutVars>
      </dgm:prSet>
      <dgm:spPr/>
    </dgm:pt>
    <dgm:pt modelId="{53921C1D-100E-49B7-80D0-00E19B2D5B18}" type="pres">
      <dgm:prSet presAssocID="{A3E33A57-D75B-4C30-8A77-DD0FEDEA33F5}" presName="sibTrans" presStyleCnt="0"/>
      <dgm:spPr/>
    </dgm:pt>
    <dgm:pt modelId="{AE11762F-9B53-4044-AA36-679A3D6731F3}" type="pres">
      <dgm:prSet presAssocID="{23922E8A-5701-4BAE-9D8C-C5AACDE06A7B}" presName="textNode" presStyleLbl="node1" presStyleIdx="6" presStyleCnt="8" custScaleX="238304" custScaleY="50648" custLinFactX="-956188" custLinFactNeighborX="-1000000" custLinFactNeighborY="-24940">
        <dgm:presLayoutVars>
          <dgm:bulletEnabled val="1"/>
        </dgm:presLayoutVars>
      </dgm:prSet>
      <dgm:spPr/>
    </dgm:pt>
    <dgm:pt modelId="{99778E58-386D-4D09-AC94-E10E065BBF80}" type="pres">
      <dgm:prSet presAssocID="{DF5831FA-1608-4EA0-91A2-8DEFEAC6E603}" presName="sibTrans" presStyleCnt="0"/>
      <dgm:spPr/>
    </dgm:pt>
    <dgm:pt modelId="{848C9FC5-989B-4CE3-B057-800029BDB17A}" type="pres">
      <dgm:prSet presAssocID="{F55C9186-259B-4BBA-883B-8B8F5D5BDAF9}" presName="textNode" presStyleLbl="node1" presStyleIdx="7" presStyleCnt="8" custScaleX="374991" custScaleY="73416" custLinFactX="-169047" custLinFactNeighborX="-200000" custLinFactNeighborY="-287">
        <dgm:presLayoutVars>
          <dgm:bulletEnabled val="1"/>
        </dgm:presLayoutVars>
      </dgm:prSet>
      <dgm:spPr/>
    </dgm:pt>
  </dgm:ptLst>
  <dgm:cxnLst>
    <dgm:cxn modelId="{AF10E81D-D2E6-498D-9B5C-7D58B4E86D67}" type="presOf" srcId="{F55C9186-259B-4BBA-883B-8B8F5D5BDAF9}" destId="{848C9FC5-989B-4CE3-B057-800029BDB17A}" srcOrd="0" destOrd="0" presId="urn:microsoft.com/office/officeart/2005/8/layout/hProcess9"/>
    <dgm:cxn modelId="{5E99151E-B1CE-4E03-A36E-B0B04C32CF11}" srcId="{1A575672-1103-4BD1-B494-71926CDEC8D7}" destId="{DB197D4C-0E22-4F3E-8EF7-778BE2C338B5}" srcOrd="4" destOrd="0" parTransId="{F95352DB-5B84-499B-926B-14786E403E8C}" sibTransId="{AEC42AB2-FC42-413B-9C16-97DDA388933E}"/>
    <dgm:cxn modelId="{E6025F2E-5EA2-4962-B30C-DC0C3D783EEF}" type="presOf" srcId="{06226AD4-E77C-45C7-8B78-3CF1E3DD1A7D}" destId="{2B0EC0F8-1A8A-4508-BA4E-0F7D726975DF}" srcOrd="0" destOrd="0" presId="urn:microsoft.com/office/officeart/2005/8/layout/hProcess9"/>
    <dgm:cxn modelId="{E96D4946-C034-4ED4-ACF9-85DCDED743B9}" srcId="{1A575672-1103-4BD1-B494-71926CDEC8D7}" destId="{F55C9186-259B-4BBA-883B-8B8F5D5BDAF9}" srcOrd="7" destOrd="0" parTransId="{69284814-1494-4B59-B5D3-580ECBB27D65}" sibTransId="{2F5FE25C-3F20-450A-8DAF-D32AFA21F635}"/>
    <dgm:cxn modelId="{7D9D184A-03C2-467B-B71E-917FF40B467F}" type="presOf" srcId="{23922E8A-5701-4BAE-9D8C-C5AACDE06A7B}" destId="{AE11762F-9B53-4044-AA36-679A3D6731F3}" srcOrd="0" destOrd="0" presId="urn:microsoft.com/office/officeart/2005/8/layout/hProcess9"/>
    <dgm:cxn modelId="{5CED956C-98AB-49D9-87D9-752A585437DF}" type="presOf" srcId="{DB197D4C-0E22-4F3E-8EF7-778BE2C338B5}" destId="{DF834D71-6C13-44D4-9A5D-0D9B947BD609}" srcOrd="0" destOrd="0" presId="urn:microsoft.com/office/officeart/2005/8/layout/hProcess9"/>
    <dgm:cxn modelId="{281CA74E-3720-43E7-8887-70D125ED3F60}" srcId="{1A575672-1103-4BD1-B494-71926CDEC8D7}" destId="{0DDE0607-3455-4D9C-BA42-95E72F893833}" srcOrd="0" destOrd="0" parTransId="{F30B551D-70C7-466D-97CC-79F85C94C48F}" sibTransId="{EB5B1226-9C9F-4FEA-861E-E199D843E5A8}"/>
    <dgm:cxn modelId="{3CFEF671-9C98-42F9-B0F5-ACA21ECB86E8}" srcId="{1A575672-1103-4BD1-B494-71926CDEC8D7}" destId="{D58080EC-5BD6-44F4-BA90-C602408D8FE9}" srcOrd="5" destOrd="0" parTransId="{723337B6-576F-46E8-946A-4ACBD6092146}" sibTransId="{A3E33A57-D75B-4C30-8A77-DD0FEDEA33F5}"/>
    <dgm:cxn modelId="{51FBEC7A-0707-476C-A044-992C62869B80}" srcId="{1A575672-1103-4BD1-B494-71926CDEC8D7}" destId="{06226AD4-E77C-45C7-8B78-3CF1E3DD1A7D}" srcOrd="1" destOrd="0" parTransId="{71BBBB90-7D85-472F-8592-1EA6EF63C76D}" sibTransId="{42B5817A-B03F-471A-ADE3-BC6476E80D85}"/>
    <dgm:cxn modelId="{CA85098C-A595-4E92-8668-83DBED9BEAD9}" type="presOf" srcId="{353E497E-A3DE-436C-95A3-15FF88569356}" destId="{8B716B97-5193-4487-B599-1AD0566DB07A}" srcOrd="0" destOrd="0" presId="urn:microsoft.com/office/officeart/2005/8/layout/hProcess9"/>
    <dgm:cxn modelId="{F80B2493-4C84-42BD-861F-DC9F2EDC4A54}" srcId="{1A575672-1103-4BD1-B494-71926CDEC8D7}" destId="{353E497E-A3DE-436C-95A3-15FF88569356}" srcOrd="3" destOrd="0" parTransId="{8B4F69A4-EEEE-41E2-9664-3C702D862A86}" sibTransId="{56970028-3829-47EE-8D89-9A9E8F62D30C}"/>
    <dgm:cxn modelId="{3C6071B2-047C-4A15-9D12-9B3ADBB6583F}" type="presOf" srcId="{5343DB29-3676-4BAA-86DB-9A7CD43C467A}" destId="{A4FF8B79-56CD-4A2D-81BF-AE5B5C4ED702}" srcOrd="0" destOrd="0" presId="urn:microsoft.com/office/officeart/2005/8/layout/hProcess9"/>
    <dgm:cxn modelId="{3A646AC0-6607-4639-AB21-83E70DE2DE4C}" srcId="{1A575672-1103-4BD1-B494-71926CDEC8D7}" destId="{23922E8A-5701-4BAE-9D8C-C5AACDE06A7B}" srcOrd="6" destOrd="0" parTransId="{A74392BA-1164-438F-A5EF-A11940A490A2}" sibTransId="{DF5831FA-1608-4EA0-91A2-8DEFEAC6E603}"/>
    <dgm:cxn modelId="{B4A835C3-FF41-4C53-BB2C-1C5E3BE50DED}" type="presOf" srcId="{0DDE0607-3455-4D9C-BA42-95E72F893833}" destId="{4CE54C99-0F03-4FCE-BDAE-F26500407123}" srcOrd="0" destOrd="0" presId="urn:microsoft.com/office/officeart/2005/8/layout/hProcess9"/>
    <dgm:cxn modelId="{FB23C1C8-86E3-47DA-BF16-8015F2E18664}" type="presOf" srcId="{1A575672-1103-4BD1-B494-71926CDEC8D7}" destId="{6AAAC83F-4E8A-4EC3-B734-2AF0551DEDCF}" srcOrd="0" destOrd="0" presId="urn:microsoft.com/office/officeart/2005/8/layout/hProcess9"/>
    <dgm:cxn modelId="{CACD16CB-9161-44C7-BC2D-4CB23338C319}" type="presOf" srcId="{D58080EC-5BD6-44F4-BA90-C602408D8FE9}" destId="{1E7AB09C-BC20-44FB-9A22-76C929660383}" srcOrd="0" destOrd="0" presId="urn:microsoft.com/office/officeart/2005/8/layout/hProcess9"/>
    <dgm:cxn modelId="{344F5EF3-90FB-45FF-98A2-453218983FA1}" srcId="{1A575672-1103-4BD1-B494-71926CDEC8D7}" destId="{5343DB29-3676-4BAA-86DB-9A7CD43C467A}" srcOrd="2" destOrd="0" parTransId="{2CD7F7D7-0502-4D09-A2BD-6636B33AF96E}" sibTransId="{58C2DDF8-12A9-4E5D-9FE7-B27713947766}"/>
    <dgm:cxn modelId="{95889EDA-8A2A-4EDC-93E9-B08A9EF2EC08}" type="presParOf" srcId="{6AAAC83F-4E8A-4EC3-B734-2AF0551DEDCF}" destId="{28FE659F-C4CD-4AD2-9220-A664C16E4173}" srcOrd="0" destOrd="0" presId="urn:microsoft.com/office/officeart/2005/8/layout/hProcess9"/>
    <dgm:cxn modelId="{770F9532-D83A-478D-99A8-66153B50FADB}" type="presParOf" srcId="{6AAAC83F-4E8A-4EC3-B734-2AF0551DEDCF}" destId="{450D9088-1269-4113-B88A-15E1865594EA}" srcOrd="1" destOrd="0" presId="urn:microsoft.com/office/officeart/2005/8/layout/hProcess9"/>
    <dgm:cxn modelId="{DA65AB8F-6C4B-458E-A10D-E153CE031B11}" type="presParOf" srcId="{450D9088-1269-4113-B88A-15E1865594EA}" destId="{4CE54C99-0F03-4FCE-BDAE-F26500407123}" srcOrd="0" destOrd="0" presId="urn:microsoft.com/office/officeart/2005/8/layout/hProcess9"/>
    <dgm:cxn modelId="{ECC131D1-6017-4FAE-A167-DE598C94AE6A}" type="presParOf" srcId="{450D9088-1269-4113-B88A-15E1865594EA}" destId="{5710A7EB-E75D-4346-993C-966644BD8A5B}" srcOrd="1" destOrd="0" presId="urn:microsoft.com/office/officeart/2005/8/layout/hProcess9"/>
    <dgm:cxn modelId="{D7ADBFD4-31C4-457C-816A-BE6DB3A10038}" type="presParOf" srcId="{450D9088-1269-4113-B88A-15E1865594EA}" destId="{2B0EC0F8-1A8A-4508-BA4E-0F7D726975DF}" srcOrd="2" destOrd="0" presId="urn:microsoft.com/office/officeart/2005/8/layout/hProcess9"/>
    <dgm:cxn modelId="{E0CD5173-24E5-416A-BC9E-807F5B5331B6}" type="presParOf" srcId="{450D9088-1269-4113-B88A-15E1865594EA}" destId="{6F2E3300-06CD-4736-905C-8A36890764CD}" srcOrd="3" destOrd="0" presId="urn:microsoft.com/office/officeart/2005/8/layout/hProcess9"/>
    <dgm:cxn modelId="{020F29B1-AAF9-4504-8EBF-F96D9AF537E6}" type="presParOf" srcId="{450D9088-1269-4113-B88A-15E1865594EA}" destId="{A4FF8B79-56CD-4A2D-81BF-AE5B5C4ED702}" srcOrd="4" destOrd="0" presId="urn:microsoft.com/office/officeart/2005/8/layout/hProcess9"/>
    <dgm:cxn modelId="{CECD30DA-B99A-4FEA-B254-6BA6B1865D7D}" type="presParOf" srcId="{450D9088-1269-4113-B88A-15E1865594EA}" destId="{5F278263-28B2-47EF-B916-AF641130F2E3}" srcOrd="5" destOrd="0" presId="urn:microsoft.com/office/officeart/2005/8/layout/hProcess9"/>
    <dgm:cxn modelId="{039D718A-8459-4F32-9F48-B8D8DAA1A046}" type="presParOf" srcId="{450D9088-1269-4113-B88A-15E1865594EA}" destId="{8B716B97-5193-4487-B599-1AD0566DB07A}" srcOrd="6" destOrd="0" presId="urn:microsoft.com/office/officeart/2005/8/layout/hProcess9"/>
    <dgm:cxn modelId="{F69A6BAD-ABCE-4C83-A211-D35B17157988}" type="presParOf" srcId="{450D9088-1269-4113-B88A-15E1865594EA}" destId="{435BC7C0-AC98-4D3E-ABB9-C77F33A6DB78}" srcOrd="7" destOrd="0" presId="urn:microsoft.com/office/officeart/2005/8/layout/hProcess9"/>
    <dgm:cxn modelId="{16000F3F-5D45-44F9-BA8F-367A4C270187}" type="presParOf" srcId="{450D9088-1269-4113-B88A-15E1865594EA}" destId="{DF834D71-6C13-44D4-9A5D-0D9B947BD609}" srcOrd="8" destOrd="0" presId="urn:microsoft.com/office/officeart/2005/8/layout/hProcess9"/>
    <dgm:cxn modelId="{14A32663-0C7C-4BC1-9B8C-701FC4054FA5}" type="presParOf" srcId="{450D9088-1269-4113-B88A-15E1865594EA}" destId="{01C88FD0-B68B-4804-9724-1D6745449C5A}" srcOrd="9" destOrd="0" presId="urn:microsoft.com/office/officeart/2005/8/layout/hProcess9"/>
    <dgm:cxn modelId="{BBC2723C-3492-4DF6-87F2-A2168827CDF8}" type="presParOf" srcId="{450D9088-1269-4113-B88A-15E1865594EA}" destId="{1E7AB09C-BC20-44FB-9A22-76C929660383}" srcOrd="10" destOrd="0" presId="urn:microsoft.com/office/officeart/2005/8/layout/hProcess9"/>
    <dgm:cxn modelId="{64CF5C42-82BA-4794-A7A7-85E35947386D}" type="presParOf" srcId="{450D9088-1269-4113-B88A-15E1865594EA}" destId="{53921C1D-100E-49B7-80D0-00E19B2D5B18}" srcOrd="11" destOrd="0" presId="urn:microsoft.com/office/officeart/2005/8/layout/hProcess9"/>
    <dgm:cxn modelId="{FCAE7B25-161F-4AEA-ACD7-C6E9F14D3DBB}" type="presParOf" srcId="{450D9088-1269-4113-B88A-15E1865594EA}" destId="{AE11762F-9B53-4044-AA36-679A3D6731F3}" srcOrd="12" destOrd="0" presId="urn:microsoft.com/office/officeart/2005/8/layout/hProcess9"/>
    <dgm:cxn modelId="{683826D0-4617-4D11-A768-379A20F5F8FE}" type="presParOf" srcId="{450D9088-1269-4113-B88A-15E1865594EA}" destId="{99778E58-386D-4D09-AC94-E10E065BBF80}" srcOrd="13" destOrd="0" presId="urn:microsoft.com/office/officeart/2005/8/layout/hProcess9"/>
    <dgm:cxn modelId="{7AC6F505-F62F-41DD-9612-438558CF0E1B}" type="presParOf" srcId="{450D9088-1269-4113-B88A-15E1865594EA}" destId="{848C9FC5-989B-4CE3-B057-800029BDB17A}" srcOrd="14" destOrd="0" presId="urn:microsoft.com/office/officeart/2005/8/layout/hProcess9"/>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A575672-1103-4BD1-B494-71926CDEC8D7}" type="doc">
      <dgm:prSet loTypeId="urn:microsoft.com/office/officeart/2005/8/layout/hProcess9" loCatId="process" qsTypeId="urn:microsoft.com/office/officeart/2005/8/quickstyle/simple2" qsCatId="simple" csTypeId="urn:microsoft.com/office/officeart/2005/8/colors/accent6_4" csCatId="accent6" phldr="1"/>
      <dgm:spPr/>
      <dgm:t>
        <a:bodyPr/>
        <a:lstStyle/>
        <a:p>
          <a:endParaRPr lang="en-US"/>
        </a:p>
      </dgm:t>
    </dgm:pt>
    <dgm:pt modelId="{353E497E-A3DE-436C-95A3-15FF88569356}">
      <dgm:prSet phldrT="[Text]" custT="1"/>
      <dgm:spPr>
        <a:solidFill>
          <a:schemeClr val="accent6">
            <a:lumMod val="20000"/>
            <a:lumOff val="80000"/>
          </a:schemeClr>
        </a:solidFill>
        <a:ln w="57150">
          <a:solidFill>
            <a:schemeClr val="bg1"/>
          </a:solidFill>
        </a:ln>
      </dgm:spPr>
      <dgm:t>
        <a:bodyPr/>
        <a:lstStyle/>
        <a:p>
          <a:r>
            <a:rPr lang="en-US" sz="2000" b="1" dirty="0">
              <a:solidFill>
                <a:schemeClr val="bg2">
                  <a:lumMod val="25000"/>
                </a:schemeClr>
              </a:solidFill>
            </a:rPr>
            <a:t>IRBO reviews &amp; issues </a:t>
          </a:r>
          <a:r>
            <a:rPr lang="en-US" sz="2000" b="1" u="sng" dirty="0">
              <a:solidFill>
                <a:schemeClr val="accent6">
                  <a:lumMod val="75000"/>
                </a:schemeClr>
              </a:solidFill>
            </a:rPr>
            <a:t>NIH Institutional Review Memo</a:t>
          </a:r>
          <a:r>
            <a:rPr lang="en-US" sz="2000" b="1" dirty="0">
              <a:solidFill>
                <a:schemeClr val="accent6">
                  <a:lumMod val="75000"/>
                </a:schemeClr>
              </a:solidFill>
            </a:rPr>
            <a:t> </a:t>
          </a:r>
          <a:endParaRPr lang="en-US" sz="1800" b="1" dirty="0">
            <a:solidFill>
              <a:schemeClr val="accent6">
                <a:lumMod val="75000"/>
              </a:schemeClr>
            </a:solidFill>
          </a:endParaRPr>
        </a:p>
      </dgm:t>
    </dgm:pt>
    <dgm:pt modelId="{8B4F69A4-EEEE-41E2-9664-3C702D862A86}" type="parTrans" cxnId="{F80B2493-4C84-42BD-861F-DC9F2EDC4A54}">
      <dgm:prSet/>
      <dgm:spPr/>
      <dgm:t>
        <a:bodyPr/>
        <a:lstStyle/>
        <a:p>
          <a:endParaRPr lang="en-US"/>
        </a:p>
      </dgm:t>
    </dgm:pt>
    <dgm:pt modelId="{56970028-3829-47EE-8D89-9A9E8F62D30C}" type="sibTrans" cxnId="{F80B2493-4C84-42BD-861F-DC9F2EDC4A54}">
      <dgm:prSet/>
      <dgm:spPr/>
      <dgm:t>
        <a:bodyPr/>
        <a:lstStyle/>
        <a:p>
          <a:endParaRPr lang="en-US"/>
        </a:p>
      </dgm:t>
    </dgm:pt>
    <dgm:pt modelId="{DB197D4C-0E22-4F3E-8EF7-778BE2C338B5}">
      <dgm:prSet phldrT="[Text]" custT="1"/>
      <dgm:spPr>
        <a:solidFill>
          <a:schemeClr val="accent6">
            <a:lumMod val="20000"/>
            <a:lumOff val="80000"/>
          </a:schemeClr>
        </a:solidFill>
        <a:ln w="57150">
          <a:solidFill>
            <a:schemeClr val="bg1"/>
          </a:solidFill>
        </a:ln>
      </dgm:spPr>
      <dgm:t>
        <a:bodyPr lIns="0" tIns="0" rIns="0" bIns="0"/>
        <a:lstStyle/>
        <a:p>
          <a:r>
            <a:rPr lang="en-US" sz="2000" b="1" dirty="0">
              <a:solidFill>
                <a:schemeClr val="bg2">
                  <a:lumMod val="25000"/>
                </a:schemeClr>
              </a:solidFill>
            </a:rPr>
            <a:t>Reviewing IRB reviews and approves NIH as a </a:t>
          </a:r>
          <a:r>
            <a:rPr lang="en-US" sz="2000" b="1" dirty="0" err="1">
              <a:solidFill>
                <a:schemeClr val="bg2">
                  <a:lumMod val="25000"/>
                </a:schemeClr>
              </a:solidFill>
            </a:rPr>
            <a:t>pSITE</a:t>
          </a:r>
          <a:endParaRPr lang="en-US" sz="2000" b="1" dirty="0">
            <a:solidFill>
              <a:schemeClr val="bg2">
                <a:lumMod val="25000"/>
              </a:schemeClr>
            </a:solidFill>
          </a:endParaRPr>
        </a:p>
      </dgm:t>
    </dgm:pt>
    <dgm:pt modelId="{F95352DB-5B84-499B-926B-14786E403E8C}" type="parTrans" cxnId="{5E99151E-B1CE-4E03-A36E-B0B04C32CF11}">
      <dgm:prSet/>
      <dgm:spPr/>
      <dgm:t>
        <a:bodyPr/>
        <a:lstStyle/>
        <a:p>
          <a:endParaRPr lang="en-US"/>
        </a:p>
      </dgm:t>
    </dgm:pt>
    <dgm:pt modelId="{AEC42AB2-FC42-413B-9C16-97DDA388933E}" type="sibTrans" cxnId="{5E99151E-B1CE-4E03-A36E-B0B04C32CF11}">
      <dgm:prSet/>
      <dgm:spPr/>
      <dgm:t>
        <a:bodyPr/>
        <a:lstStyle/>
        <a:p>
          <a:endParaRPr lang="en-US"/>
        </a:p>
      </dgm:t>
    </dgm:pt>
    <dgm:pt modelId="{5343DB29-3676-4BAA-86DB-9A7CD43C467A}">
      <dgm:prSet custT="1"/>
      <dgm:spPr>
        <a:solidFill>
          <a:schemeClr val="accent6">
            <a:lumMod val="20000"/>
            <a:lumOff val="80000"/>
          </a:schemeClr>
        </a:solidFill>
        <a:ln w="57150">
          <a:solidFill>
            <a:schemeClr val="bg1"/>
          </a:solidFill>
        </a:ln>
      </dgm:spPr>
      <dgm:t>
        <a:bodyPr lIns="0" tIns="0" rIns="0" bIns="0"/>
        <a:lstStyle/>
        <a:p>
          <a:r>
            <a:rPr lang="en-US" sz="2000" b="1" dirty="0">
              <a:solidFill>
                <a:schemeClr val="bg2">
                  <a:lumMod val="25000"/>
                </a:schemeClr>
              </a:solidFill>
            </a:rPr>
            <a:t>Submit NIH Institutional Review </a:t>
          </a:r>
        </a:p>
      </dgm:t>
    </dgm:pt>
    <dgm:pt modelId="{2CD7F7D7-0502-4D09-A2BD-6636B33AF96E}" type="parTrans" cxnId="{344F5EF3-90FB-45FF-98A2-453218983FA1}">
      <dgm:prSet/>
      <dgm:spPr/>
      <dgm:t>
        <a:bodyPr/>
        <a:lstStyle/>
        <a:p>
          <a:endParaRPr lang="en-US"/>
        </a:p>
      </dgm:t>
    </dgm:pt>
    <dgm:pt modelId="{58C2DDF8-12A9-4E5D-9FE7-B27713947766}" type="sibTrans" cxnId="{344F5EF3-90FB-45FF-98A2-453218983FA1}">
      <dgm:prSet/>
      <dgm:spPr/>
      <dgm:t>
        <a:bodyPr/>
        <a:lstStyle/>
        <a:p>
          <a:endParaRPr lang="en-US"/>
        </a:p>
      </dgm:t>
    </dgm:pt>
    <dgm:pt modelId="{23922E8A-5701-4BAE-9D8C-C5AACDE06A7B}">
      <dgm:prSet custT="1"/>
      <dgm:spPr>
        <a:solidFill>
          <a:srgbClr val="E3CCF2"/>
        </a:solidFill>
        <a:ln w="57150">
          <a:solidFill>
            <a:schemeClr val="bg1"/>
          </a:solidFill>
        </a:ln>
      </dgm:spPr>
      <dgm:t>
        <a:bodyPr/>
        <a:lstStyle/>
        <a:p>
          <a:r>
            <a:rPr lang="en-US" sz="2000" b="1" dirty="0">
              <a:solidFill>
                <a:schemeClr val="bg2">
                  <a:lumMod val="25000"/>
                </a:schemeClr>
              </a:solidFill>
            </a:rPr>
            <a:t>IRBO and </a:t>
          </a:r>
          <a:r>
            <a:rPr lang="en-US" sz="2000" b="1" dirty="0" err="1">
              <a:solidFill>
                <a:schemeClr val="bg2">
                  <a:lumMod val="25000"/>
                </a:schemeClr>
              </a:solidFill>
            </a:rPr>
            <a:t>sIRB</a:t>
          </a:r>
          <a:r>
            <a:rPr lang="en-US" sz="2000" b="1" dirty="0">
              <a:solidFill>
                <a:schemeClr val="bg2">
                  <a:lumMod val="25000"/>
                </a:schemeClr>
              </a:solidFill>
            </a:rPr>
            <a:t> execute Reliance</a:t>
          </a:r>
        </a:p>
      </dgm:t>
    </dgm:pt>
    <dgm:pt modelId="{A74392BA-1164-438F-A5EF-A11940A490A2}" type="parTrans" cxnId="{3A646AC0-6607-4639-AB21-83E70DE2DE4C}">
      <dgm:prSet/>
      <dgm:spPr/>
      <dgm:t>
        <a:bodyPr/>
        <a:lstStyle/>
        <a:p>
          <a:endParaRPr lang="en-US"/>
        </a:p>
      </dgm:t>
    </dgm:pt>
    <dgm:pt modelId="{DF5831FA-1608-4EA0-91A2-8DEFEAC6E603}" type="sibTrans" cxnId="{3A646AC0-6607-4639-AB21-83E70DE2DE4C}">
      <dgm:prSet/>
      <dgm:spPr/>
      <dgm:t>
        <a:bodyPr/>
        <a:lstStyle/>
        <a:p>
          <a:endParaRPr lang="en-US"/>
        </a:p>
      </dgm:t>
    </dgm:pt>
    <dgm:pt modelId="{D58080EC-5BD6-44F4-BA90-C602408D8FE9}">
      <dgm:prSet custT="1"/>
      <dgm:spPr>
        <a:solidFill>
          <a:schemeClr val="accent6">
            <a:lumMod val="20000"/>
            <a:lumOff val="80000"/>
          </a:schemeClr>
        </a:solidFill>
        <a:ln w="57150">
          <a:solidFill>
            <a:schemeClr val="bg1"/>
          </a:solidFill>
        </a:ln>
      </dgm:spPr>
      <dgm:t>
        <a:bodyPr lIns="0" tIns="0" rIns="0" bIns="0"/>
        <a:lstStyle/>
        <a:p>
          <a:r>
            <a:rPr lang="en-US" sz="2000" b="1" dirty="0">
              <a:solidFill>
                <a:schemeClr val="bg2">
                  <a:lumMod val="25000"/>
                </a:schemeClr>
              </a:solidFill>
            </a:rPr>
            <a:t>NIH team submits approved documents to IRBO for </a:t>
          </a:r>
          <a:r>
            <a:rPr lang="en-US" sz="2000" b="1" dirty="0">
              <a:solidFill>
                <a:schemeClr val="accent6">
                  <a:lumMod val="75000"/>
                </a:schemeClr>
              </a:solidFill>
            </a:rPr>
            <a:t>Post Review</a:t>
          </a:r>
        </a:p>
      </dgm:t>
    </dgm:pt>
    <dgm:pt modelId="{723337B6-576F-46E8-946A-4ACBD6092146}" type="parTrans" cxnId="{3CFEF671-9C98-42F9-B0F5-ACA21ECB86E8}">
      <dgm:prSet/>
      <dgm:spPr/>
      <dgm:t>
        <a:bodyPr/>
        <a:lstStyle/>
        <a:p>
          <a:endParaRPr lang="en-US"/>
        </a:p>
      </dgm:t>
    </dgm:pt>
    <dgm:pt modelId="{A3E33A57-D75B-4C30-8A77-DD0FEDEA33F5}" type="sibTrans" cxnId="{3CFEF671-9C98-42F9-B0F5-ACA21ECB86E8}">
      <dgm:prSet/>
      <dgm:spPr/>
      <dgm:t>
        <a:bodyPr/>
        <a:lstStyle/>
        <a:p>
          <a:endParaRPr lang="en-US"/>
        </a:p>
      </dgm:t>
    </dgm:pt>
    <dgm:pt modelId="{06226AD4-E77C-45C7-8B78-3CF1E3DD1A7D}">
      <dgm:prSet custT="1"/>
      <dgm:spPr>
        <a:solidFill>
          <a:srgbClr val="E3CCF2"/>
        </a:solidFill>
        <a:ln w="57150">
          <a:solidFill>
            <a:schemeClr val="bg1"/>
          </a:solidFill>
        </a:ln>
      </dgm:spPr>
      <dgm:t>
        <a:bodyPr lIns="0" tIns="0" rIns="0" bIns="0"/>
        <a:lstStyle/>
        <a:p>
          <a:r>
            <a:rPr lang="en-US" sz="2000" b="1" dirty="0">
              <a:solidFill>
                <a:schemeClr val="bg2">
                  <a:lumMod val="25000"/>
                </a:schemeClr>
              </a:solidFill>
            </a:rPr>
            <a:t>Submit </a:t>
          </a:r>
          <a:r>
            <a:rPr lang="en-US" sz="2000" b="1" dirty="0">
              <a:solidFill>
                <a:schemeClr val="bg2">
                  <a:lumMod val="25000"/>
                </a:schemeClr>
              </a:solidFill>
              <a:hlinkClick xmlns:r="http://schemas.openxmlformats.org/officeDocument/2006/relationships" r:id="rId1"/>
            </a:rPr>
            <a:t>NIH Reliance Request Form</a:t>
          </a:r>
          <a:endParaRPr lang="en-US" sz="2000" b="1" dirty="0">
            <a:solidFill>
              <a:schemeClr val="bg2">
                <a:lumMod val="25000"/>
              </a:schemeClr>
            </a:solidFill>
          </a:endParaRPr>
        </a:p>
      </dgm:t>
    </dgm:pt>
    <dgm:pt modelId="{42B5817A-B03F-471A-ADE3-BC6476E80D85}" type="sibTrans" cxnId="{51FBEC7A-0707-476C-A044-992C62869B80}">
      <dgm:prSet/>
      <dgm:spPr/>
      <dgm:t>
        <a:bodyPr/>
        <a:lstStyle/>
        <a:p>
          <a:endParaRPr lang="en-US"/>
        </a:p>
      </dgm:t>
    </dgm:pt>
    <dgm:pt modelId="{71BBBB90-7D85-472F-8592-1EA6EF63C76D}" type="parTrans" cxnId="{51FBEC7A-0707-476C-A044-992C62869B80}">
      <dgm:prSet/>
      <dgm:spPr/>
      <dgm:t>
        <a:bodyPr/>
        <a:lstStyle/>
        <a:p>
          <a:endParaRPr lang="en-US"/>
        </a:p>
      </dgm:t>
    </dgm:pt>
    <dgm:pt modelId="{F55C9186-259B-4BBA-883B-8B8F5D5BDAF9}">
      <dgm:prSet custT="1"/>
      <dgm:spPr>
        <a:solidFill>
          <a:schemeClr val="accent6">
            <a:lumMod val="20000"/>
            <a:lumOff val="80000"/>
          </a:schemeClr>
        </a:solidFill>
        <a:ln w="57150">
          <a:solidFill>
            <a:schemeClr val="bg1"/>
          </a:solidFill>
        </a:ln>
      </dgm:spPr>
      <dgm:t>
        <a:bodyPr lIns="0" tIns="0" rIns="0" bIns="0"/>
        <a:lstStyle/>
        <a:p>
          <a:r>
            <a:rPr lang="en-US" sz="1800" b="1" dirty="0">
              <a:solidFill>
                <a:schemeClr val="bg2">
                  <a:lumMod val="25000"/>
                </a:schemeClr>
              </a:solidFill>
            </a:rPr>
            <a:t>NIH site opens with Reviewing IRB approval &amp; IRBO acknowledgement </a:t>
          </a:r>
          <a:endParaRPr lang="en-US" sz="1800" dirty="0">
            <a:solidFill>
              <a:schemeClr val="bg2">
                <a:lumMod val="25000"/>
              </a:schemeClr>
            </a:solidFill>
          </a:endParaRPr>
        </a:p>
      </dgm:t>
    </dgm:pt>
    <dgm:pt modelId="{69284814-1494-4B59-B5D3-580ECBB27D65}" type="parTrans" cxnId="{E96D4946-C034-4ED4-ACF9-85DCDED743B9}">
      <dgm:prSet/>
      <dgm:spPr/>
      <dgm:t>
        <a:bodyPr/>
        <a:lstStyle/>
        <a:p>
          <a:endParaRPr lang="en-US"/>
        </a:p>
      </dgm:t>
    </dgm:pt>
    <dgm:pt modelId="{2F5FE25C-3F20-450A-8DAF-D32AFA21F635}" type="sibTrans" cxnId="{E96D4946-C034-4ED4-ACF9-85DCDED743B9}">
      <dgm:prSet/>
      <dgm:spPr/>
      <dgm:t>
        <a:bodyPr/>
        <a:lstStyle/>
        <a:p>
          <a:endParaRPr lang="en-US"/>
        </a:p>
      </dgm:t>
    </dgm:pt>
    <dgm:pt modelId="{0DDE0607-3455-4D9C-BA42-95E72F893833}">
      <dgm:prSet phldrT="[Text]" custT="1"/>
      <dgm:spPr>
        <a:pattFill prst="lgGrid">
          <a:fgClr>
            <a:schemeClr val="accent6">
              <a:lumMod val="20000"/>
              <a:lumOff val="80000"/>
            </a:schemeClr>
          </a:fgClr>
          <a:bgClr>
            <a:schemeClr val="bg1"/>
          </a:bgClr>
        </a:pattFill>
        <a:ln w="57150">
          <a:solidFill>
            <a:schemeClr val="accent6">
              <a:lumMod val="20000"/>
              <a:lumOff val="80000"/>
            </a:schemeClr>
          </a:solidFill>
        </a:ln>
      </dgm:spPr>
      <dgm:t>
        <a:bodyPr/>
        <a:lstStyle/>
        <a:p>
          <a:r>
            <a:rPr lang="en-US" sz="2000" b="1" dirty="0">
              <a:solidFill>
                <a:schemeClr val="bg2">
                  <a:lumMod val="25000"/>
                </a:schemeClr>
              </a:solidFill>
            </a:rPr>
            <a:t>Pre-IRB Submission</a:t>
          </a:r>
        </a:p>
        <a:p>
          <a:r>
            <a:rPr lang="en-US" sz="1800" b="1" dirty="0">
              <a:solidFill>
                <a:schemeClr val="bg2">
                  <a:lumMod val="25000"/>
                </a:schemeClr>
              </a:solidFill>
            </a:rPr>
            <a:t>(NIH team consults with IRBO, develops NIH site documents etc.) </a:t>
          </a:r>
        </a:p>
      </dgm:t>
    </dgm:pt>
    <dgm:pt modelId="{EB5B1226-9C9F-4FEA-861E-E199D843E5A8}" type="sibTrans" cxnId="{281CA74E-3720-43E7-8887-70D125ED3F60}">
      <dgm:prSet/>
      <dgm:spPr/>
      <dgm:t>
        <a:bodyPr/>
        <a:lstStyle/>
        <a:p>
          <a:endParaRPr lang="en-US"/>
        </a:p>
      </dgm:t>
    </dgm:pt>
    <dgm:pt modelId="{F30B551D-70C7-466D-97CC-79F85C94C48F}" type="parTrans" cxnId="{281CA74E-3720-43E7-8887-70D125ED3F60}">
      <dgm:prSet/>
      <dgm:spPr/>
      <dgm:t>
        <a:bodyPr/>
        <a:lstStyle/>
        <a:p>
          <a:endParaRPr lang="en-US"/>
        </a:p>
      </dgm:t>
    </dgm:pt>
    <dgm:pt modelId="{6AAAC83F-4E8A-4EC3-B734-2AF0551DEDCF}" type="pres">
      <dgm:prSet presAssocID="{1A575672-1103-4BD1-B494-71926CDEC8D7}" presName="CompostProcess" presStyleCnt="0">
        <dgm:presLayoutVars>
          <dgm:dir/>
          <dgm:resizeHandles val="exact"/>
        </dgm:presLayoutVars>
      </dgm:prSet>
      <dgm:spPr/>
    </dgm:pt>
    <dgm:pt modelId="{28FE659F-C4CD-4AD2-9220-A664C16E4173}" type="pres">
      <dgm:prSet presAssocID="{1A575672-1103-4BD1-B494-71926CDEC8D7}" presName="arrow" presStyleLbl="bgShp" presStyleIdx="0" presStyleCnt="1" custScaleX="117611" custLinFactNeighborX="-4774" custLinFactNeighborY="1834"/>
      <dgm:spPr>
        <a:prstGeom prst="rightArrow">
          <a:avLst/>
        </a:prstGeom>
        <a:solidFill>
          <a:schemeClr val="accent6">
            <a:lumMod val="60000"/>
            <a:lumOff val="40000"/>
          </a:schemeClr>
        </a:solidFill>
        <a:ln w="76200"/>
      </dgm:spPr>
    </dgm:pt>
    <dgm:pt modelId="{450D9088-1269-4113-B88A-15E1865594EA}" type="pres">
      <dgm:prSet presAssocID="{1A575672-1103-4BD1-B494-71926CDEC8D7}" presName="linearProcess" presStyleCnt="0"/>
      <dgm:spPr/>
    </dgm:pt>
    <dgm:pt modelId="{4CE54C99-0F03-4FCE-BDAE-F26500407123}" type="pres">
      <dgm:prSet presAssocID="{0DDE0607-3455-4D9C-BA42-95E72F893833}" presName="textNode" presStyleLbl="node1" presStyleIdx="0" presStyleCnt="8" custScaleX="261788" custScaleY="97794">
        <dgm:presLayoutVars>
          <dgm:bulletEnabled val="1"/>
        </dgm:presLayoutVars>
      </dgm:prSet>
      <dgm:spPr/>
    </dgm:pt>
    <dgm:pt modelId="{5710A7EB-E75D-4346-993C-966644BD8A5B}" type="pres">
      <dgm:prSet presAssocID="{EB5B1226-9C9F-4FEA-861E-E199D843E5A8}" presName="sibTrans" presStyleCnt="0"/>
      <dgm:spPr/>
    </dgm:pt>
    <dgm:pt modelId="{2B0EC0F8-1A8A-4508-BA4E-0F7D726975DF}" type="pres">
      <dgm:prSet presAssocID="{06226AD4-E77C-45C7-8B78-3CF1E3DD1A7D}" presName="textNode" presStyleLbl="node1" presStyleIdx="1" presStyleCnt="8" custScaleX="194914" custScaleY="96900" custLinFactNeighborX="73655" custLinFactNeighborY="384">
        <dgm:presLayoutVars>
          <dgm:bulletEnabled val="1"/>
        </dgm:presLayoutVars>
      </dgm:prSet>
      <dgm:spPr/>
    </dgm:pt>
    <dgm:pt modelId="{6F2E3300-06CD-4736-905C-8A36890764CD}" type="pres">
      <dgm:prSet presAssocID="{42B5817A-B03F-471A-ADE3-BC6476E80D85}" presName="sibTrans" presStyleCnt="0"/>
      <dgm:spPr/>
    </dgm:pt>
    <dgm:pt modelId="{A4FF8B79-56CD-4A2D-81BF-AE5B5C4ED702}" type="pres">
      <dgm:prSet presAssocID="{5343DB29-3676-4BAA-86DB-9A7CD43C467A}" presName="textNode" presStyleLbl="node1" presStyleIdx="2" presStyleCnt="8" custScaleX="270229" custScaleY="51677" custLinFactX="1150" custLinFactNeighborX="100000" custLinFactNeighborY="30998">
        <dgm:presLayoutVars>
          <dgm:bulletEnabled val="1"/>
        </dgm:presLayoutVars>
      </dgm:prSet>
      <dgm:spPr/>
    </dgm:pt>
    <dgm:pt modelId="{5F278263-28B2-47EF-B916-AF641130F2E3}" type="pres">
      <dgm:prSet presAssocID="{58C2DDF8-12A9-4E5D-9FE7-B27713947766}" presName="sibTrans" presStyleCnt="0"/>
      <dgm:spPr/>
    </dgm:pt>
    <dgm:pt modelId="{8B716B97-5193-4487-B599-1AD0566DB07A}" type="pres">
      <dgm:prSet presAssocID="{353E497E-A3DE-436C-95A3-15FF88569356}" presName="textNode" presStyleLbl="node1" presStyleIdx="3" presStyleCnt="8" custScaleX="290920" custLinFactX="11954" custLinFactNeighborX="100000" custLinFactNeighborY="2324">
        <dgm:presLayoutVars>
          <dgm:bulletEnabled val="1"/>
        </dgm:presLayoutVars>
      </dgm:prSet>
      <dgm:spPr/>
    </dgm:pt>
    <dgm:pt modelId="{435BC7C0-AC98-4D3E-ABB9-C77F33A6DB78}" type="pres">
      <dgm:prSet presAssocID="{56970028-3829-47EE-8D89-9A9E8F62D30C}" presName="sibTrans" presStyleCnt="0"/>
      <dgm:spPr/>
    </dgm:pt>
    <dgm:pt modelId="{DF834D71-6C13-44D4-9A5D-0D9B947BD609}" type="pres">
      <dgm:prSet presAssocID="{DB197D4C-0E22-4F3E-8EF7-778BE2C338B5}" presName="textNode" presStyleLbl="node1" presStyleIdx="4" presStyleCnt="8" custScaleX="255565" custLinFactX="22667" custLinFactNeighborX="100000" custLinFactNeighborY="384">
        <dgm:presLayoutVars>
          <dgm:bulletEnabled val="1"/>
        </dgm:presLayoutVars>
      </dgm:prSet>
      <dgm:spPr/>
    </dgm:pt>
    <dgm:pt modelId="{01C88FD0-B68B-4804-9724-1D6745449C5A}" type="pres">
      <dgm:prSet presAssocID="{AEC42AB2-FC42-413B-9C16-97DDA388933E}" presName="sibTrans" presStyleCnt="0"/>
      <dgm:spPr/>
    </dgm:pt>
    <dgm:pt modelId="{1E7AB09C-BC20-44FB-9A22-76C929660383}" type="pres">
      <dgm:prSet presAssocID="{D58080EC-5BD6-44F4-BA90-C602408D8FE9}" presName="textNode" presStyleLbl="node1" presStyleIdx="5" presStyleCnt="8" custScaleX="269918" custLinFactX="32240" custLinFactNeighborX="100000" custLinFactNeighborY="180">
        <dgm:presLayoutVars>
          <dgm:bulletEnabled val="1"/>
        </dgm:presLayoutVars>
      </dgm:prSet>
      <dgm:spPr/>
    </dgm:pt>
    <dgm:pt modelId="{53921C1D-100E-49B7-80D0-00E19B2D5B18}" type="pres">
      <dgm:prSet presAssocID="{A3E33A57-D75B-4C30-8A77-DD0FEDEA33F5}" presName="sibTrans" presStyleCnt="0"/>
      <dgm:spPr/>
    </dgm:pt>
    <dgm:pt modelId="{AE11762F-9B53-4044-AA36-679A3D6731F3}" type="pres">
      <dgm:prSet presAssocID="{23922E8A-5701-4BAE-9D8C-C5AACDE06A7B}" presName="textNode" presStyleLbl="node1" presStyleIdx="6" presStyleCnt="8" custScaleX="238304" custScaleY="50648" custLinFactX="-956188" custLinFactNeighborX="-1000000" custLinFactNeighborY="-24940">
        <dgm:presLayoutVars>
          <dgm:bulletEnabled val="1"/>
        </dgm:presLayoutVars>
      </dgm:prSet>
      <dgm:spPr/>
    </dgm:pt>
    <dgm:pt modelId="{99778E58-386D-4D09-AC94-E10E065BBF80}" type="pres">
      <dgm:prSet presAssocID="{DF5831FA-1608-4EA0-91A2-8DEFEAC6E603}" presName="sibTrans" presStyleCnt="0"/>
      <dgm:spPr/>
    </dgm:pt>
    <dgm:pt modelId="{848C9FC5-989B-4CE3-B057-800029BDB17A}" type="pres">
      <dgm:prSet presAssocID="{F55C9186-259B-4BBA-883B-8B8F5D5BDAF9}" presName="textNode" presStyleLbl="node1" presStyleIdx="7" presStyleCnt="8" custScaleX="374991" custScaleY="73416" custLinFactX="-169047" custLinFactNeighborX="-200000" custLinFactNeighborY="-287">
        <dgm:presLayoutVars>
          <dgm:bulletEnabled val="1"/>
        </dgm:presLayoutVars>
      </dgm:prSet>
      <dgm:spPr/>
    </dgm:pt>
  </dgm:ptLst>
  <dgm:cxnLst>
    <dgm:cxn modelId="{AF10E81D-D2E6-498D-9B5C-7D58B4E86D67}" type="presOf" srcId="{F55C9186-259B-4BBA-883B-8B8F5D5BDAF9}" destId="{848C9FC5-989B-4CE3-B057-800029BDB17A}" srcOrd="0" destOrd="0" presId="urn:microsoft.com/office/officeart/2005/8/layout/hProcess9"/>
    <dgm:cxn modelId="{5E99151E-B1CE-4E03-A36E-B0B04C32CF11}" srcId="{1A575672-1103-4BD1-B494-71926CDEC8D7}" destId="{DB197D4C-0E22-4F3E-8EF7-778BE2C338B5}" srcOrd="4" destOrd="0" parTransId="{F95352DB-5B84-499B-926B-14786E403E8C}" sibTransId="{AEC42AB2-FC42-413B-9C16-97DDA388933E}"/>
    <dgm:cxn modelId="{E6025F2E-5EA2-4962-B30C-DC0C3D783EEF}" type="presOf" srcId="{06226AD4-E77C-45C7-8B78-3CF1E3DD1A7D}" destId="{2B0EC0F8-1A8A-4508-BA4E-0F7D726975DF}" srcOrd="0" destOrd="0" presId="urn:microsoft.com/office/officeart/2005/8/layout/hProcess9"/>
    <dgm:cxn modelId="{E96D4946-C034-4ED4-ACF9-85DCDED743B9}" srcId="{1A575672-1103-4BD1-B494-71926CDEC8D7}" destId="{F55C9186-259B-4BBA-883B-8B8F5D5BDAF9}" srcOrd="7" destOrd="0" parTransId="{69284814-1494-4B59-B5D3-580ECBB27D65}" sibTransId="{2F5FE25C-3F20-450A-8DAF-D32AFA21F635}"/>
    <dgm:cxn modelId="{7D9D184A-03C2-467B-B71E-917FF40B467F}" type="presOf" srcId="{23922E8A-5701-4BAE-9D8C-C5AACDE06A7B}" destId="{AE11762F-9B53-4044-AA36-679A3D6731F3}" srcOrd="0" destOrd="0" presId="urn:microsoft.com/office/officeart/2005/8/layout/hProcess9"/>
    <dgm:cxn modelId="{5CED956C-98AB-49D9-87D9-752A585437DF}" type="presOf" srcId="{DB197D4C-0E22-4F3E-8EF7-778BE2C338B5}" destId="{DF834D71-6C13-44D4-9A5D-0D9B947BD609}" srcOrd="0" destOrd="0" presId="urn:microsoft.com/office/officeart/2005/8/layout/hProcess9"/>
    <dgm:cxn modelId="{281CA74E-3720-43E7-8887-70D125ED3F60}" srcId="{1A575672-1103-4BD1-B494-71926CDEC8D7}" destId="{0DDE0607-3455-4D9C-BA42-95E72F893833}" srcOrd="0" destOrd="0" parTransId="{F30B551D-70C7-466D-97CC-79F85C94C48F}" sibTransId="{EB5B1226-9C9F-4FEA-861E-E199D843E5A8}"/>
    <dgm:cxn modelId="{3CFEF671-9C98-42F9-B0F5-ACA21ECB86E8}" srcId="{1A575672-1103-4BD1-B494-71926CDEC8D7}" destId="{D58080EC-5BD6-44F4-BA90-C602408D8FE9}" srcOrd="5" destOrd="0" parTransId="{723337B6-576F-46E8-946A-4ACBD6092146}" sibTransId="{A3E33A57-D75B-4C30-8A77-DD0FEDEA33F5}"/>
    <dgm:cxn modelId="{51FBEC7A-0707-476C-A044-992C62869B80}" srcId="{1A575672-1103-4BD1-B494-71926CDEC8D7}" destId="{06226AD4-E77C-45C7-8B78-3CF1E3DD1A7D}" srcOrd="1" destOrd="0" parTransId="{71BBBB90-7D85-472F-8592-1EA6EF63C76D}" sibTransId="{42B5817A-B03F-471A-ADE3-BC6476E80D85}"/>
    <dgm:cxn modelId="{CA85098C-A595-4E92-8668-83DBED9BEAD9}" type="presOf" srcId="{353E497E-A3DE-436C-95A3-15FF88569356}" destId="{8B716B97-5193-4487-B599-1AD0566DB07A}" srcOrd="0" destOrd="0" presId="urn:microsoft.com/office/officeart/2005/8/layout/hProcess9"/>
    <dgm:cxn modelId="{F80B2493-4C84-42BD-861F-DC9F2EDC4A54}" srcId="{1A575672-1103-4BD1-B494-71926CDEC8D7}" destId="{353E497E-A3DE-436C-95A3-15FF88569356}" srcOrd="3" destOrd="0" parTransId="{8B4F69A4-EEEE-41E2-9664-3C702D862A86}" sibTransId="{56970028-3829-47EE-8D89-9A9E8F62D30C}"/>
    <dgm:cxn modelId="{3C6071B2-047C-4A15-9D12-9B3ADBB6583F}" type="presOf" srcId="{5343DB29-3676-4BAA-86DB-9A7CD43C467A}" destId="{A4FF8B79-56CD-4A2D-81BF-AE5B5C4ED702}" srcOrd="0" destOrd="0" presId="urn:microsoft.com/office/officeart/2005/8/layout/hProcess9"/>
    <dgm:cxn modelId="{3A646AC0-6607-4639-AB21-83E70DE2DE4C}" srcId="{1A575672-1103-4BD1-B494-71926CDEC8D7}" destId="{23922E8A-5701-4BAE-9D8C-C5AACDE06A7B}" srcOrd="6" destOrd="0" parTransId="{A74392BA-1164-438F-A5EF-A11940A490A2}" sibTransId="{DF5831FA-1608-4EA0-91A2-8DEFEAC6E603}"/>
    <dgm:cxn modelId="{B4A835C3-FF41-4C53-BB2C-1C5E3BE50DED}" type="presOf" srcId="{0DDE0607-3455-4D9C-BA42-95E72F893833}" destId="{4CE54C99-0F03-4FCE-BDAE-F26500407123}" srcOrd="0" destOrd="0" presId="urn:microsoft.com/office/officeart/2005/8/layout/hProcess9"/>
    <dgm:cxn modelId="{FB23C1C8-86E3-47DA-BF16-8015F2E18664}" type="presOf" srcId="{1A575672-1103-4BD1-B494-71926CDEC8D7}" destId="{6AAAC83F-4E8A-4EC3-B734-2AF0551DEDCF}" srcOrd="0" destOrd="0" presId="urn:microsoft.com/office/officeart/2005/8/layout/hProcess9"/>
    <dgm:cxn modelId="{CACD16CB-9161-44C7-BC2D-4CB23338C319}" type="presOf" srcId="{D58080EC-5BD6-44F4-BA90-C602408D8FE9}" destId="{1E7AB09C-BC20-44FB-9A22-76C929660383}" srcOrd="0" destOrd="0" presId="urn:microsoft.com/office/officeart/2005/8/layout/hProcess9"/>
    <dgm:cxn modelId="{344F5EF3-90FB-45FF-98A2-453218983FA1}" srcId="{1A575672-1103-4BD1-B494-71926CDEC8D7}" destId="{5343DB29-3676-4BAA-86DB-9A7CD43C467A}" srcOrd="2" destOrd="0" parTransId="{2CD7F7D7-0502-4D09-A2BD-6636B33AF96E}" sibTransId="{58C2DDF8-12A9-4E5D-9FE7-B27713947766}"/>
    <dgm:cxn modelId="{95889EDA-8A2A-4EDC-93E9-B08A9EF2EC08}" type="presParOf" srcId="{6AAAC83F-4E8A-4EC3-B734-2AF0551DEDCF}" destId="{28FE659F-C4CD-4AD2-9220-A664C16E4173}" srcOrd="0" destOrd="0" presId="urn:microsoft.com/office/officeart/2005/8/layout/hProcess9"/>
    <dgm:cxn modelId="{770F9532-D83A-478D-99A8-66153B50FADB}" type="presParOf" srcId="{6AAAC83F-4E8A-4EC3-B734-2AF0551DEDCF}" destId="{450D9088-1269-4113-B88A-15E1865594EA}" srcOrd="1" destOrd="0" presId="urn:microsoft.com/office/officeart/2005/8/layout/hProcess9"/>
    <dgm:cxn modelId="{DA65AB8F-6C4B-458E-A10D-E153CE031B11}" type="presParOf" srcId="{450D9088-1269-4113-B88A-15E1865594EA}" destId="{4CE54C99-0F03-4FCE-BDAE-F26500407123}" srcOrd="0" destOrd="0" presId="urn:microsoft.com/office/officeart/2005/8/layout/hProcess9"/>
    <dgm:cxn modelId="{ECC131D1-6017-4FAE-A167-DE598C94AE6A}" type="presParOf" srcId="{450D9088-1269-4113-B88A-15E1865594EA}" destId="{5710A7EB-E75D-4346-993C-966644BD8A5B}" srcOrd="1" destOrd="0" presId="urn:microsoft.com/office/officeart/2005/8/layout/hProcess9"/>
    <dgm:cxn modelId="{D7ADBFD4-31C4-457C-816A-BE6DB3A10038}" type="presParOf" srcId="{450D9088-1269-4113-B88A-15E1865594EA}" destId="{2B0EC0F8-1A8A-4508-BA4E-0F7D726975DF}" srcOrd="2" destOrd="0" presId="urn:microsoft.com/office/officeart/2005/8/layout/hProcess9"/>
    <dgm:cxn modelId="{E0CD5173-24E5-416A-BC9E-807F5B5331B6}" type="presParOf" srcId="{450D9088-1269-4113-B88A-15E1865594EA}" destId="{6F2E3300-06CD-4736-905C-8A36890764CD}" srcOrd="3" destOrd="0" presId="urn:microsoft.com/office/officeart/2005/8/layout/hProcess9"/>
    <dgm:cxn modelId="{020F29B1-AAF9-4504-8EBF-F96D9AF537E6}" type="presParOf" srcId="{450D9088-1269-4113-B88A-15E1865594EA}" destId="{A4FF8B79-56CD-4A2D-81BF-AE5B5C4ED702}" srcOrd="4" destOrd="0" presId="urn:microsoft.com/office/officeart/2005/8/layout/hProcess9"/>
    <dgm:cxn modelId="{CECD30DA-B99A-4FEA-B254-6BA6B1865D7D}" type="presParOf" srcId="{450D9088-1269-4113-B88A-15E1865594EA}" destId="{5F278263-28B2-47EF-B916-AF641130F2E3}" srcOrd="5" destOrd="0" presId="urn:microsoft.com/office/officeart/2005/8/layout/hProcess9"/>
    <dgm:cxn modelId="{039D718A-8459-4F32-9F48-B8D8DAA1A046}" type="presParOf" srcId="{450D9088-1269-4113-B88A-15E1865594EA}" destId="{8B716B97-5193-4487-B599-1AD0566DB07A}" srcOrd="6" destOrd="0" presId="urn:microsoft.com/office/officeart/2005/8/layout/hProcess9"/>
    <dgm:cxn modelId="{F69A6BAD-ABCE-4C83-A211-D35B17157988}" type="presParOf" srcId="{450D9088-1269-4113-B88A-15E1865594EA}" destId="{435BC7C0-AC98-4D3E-ABB9-C77F33A6DB78}" srcOrd="7" destOrd="0" presId="urn:microsoft.com/office/officeart/2005/8/layout/hProcess9"/>
    <dgm:cxn modelId="{16000F3F-5D45-44F9-BA8F-367A4C270187}" type="presParOf" srcId="{450D9088-1269-4113-B88A-15E1865594EA}" destId="{DF834D71-6C13-44D4-9A5D-0D9B947BD609}" srcOrd="8" destOrd="0" presId="urn:microsoft.com/office/officeart/2005/8/layout/hProcess9"/>
    <dgm:cxn modelId="{14A32663-0C7C-4BC1-9B8C-701FC4054FA5}" type="presParOf" srcId="{450D9088-1269-4113-B88A-15E1865594EA}" destId="{01C88FD0-B68B-4804-9724-1D6745449C5A}" srcOrd="9" destOrd="0" presId="urn:microsoft.com/office/officeart/2005/8/layout/hProcess9"/>
    <dgm:cxn modelId="{BBC2723C-3492-4DF6-87F2-A2168827CDF8}" type="presParOf" srcId="{450D9088-1269-4113-B88A-15E1865594EA}" destId="{1E7AB09C-BC20-44FB-9A22-76C929660383}" srcOrd="10" destOrd="0" presId="urn:microsoft.com/office/officeart/2005/8/layout/hProcess9"/>
    <dgm:cxn modelId="{64CF5C42-82BA-4794-A7A7-85E35947386D}" type="presParOf" srcId="{450D9088-1269-4113-B88A-15E1865594EA}" destId="{53921C1D-100E-49B7-80D0-00E19B2D5B18}" srcOrd="11" destOrd="0" presId="urn:microsoft.com/office/officeart/2005/8/layout/hProcess9"/>
    <dgm:cxn modelId="{FCAE7B25-161F-4AEA-ACD7-C6E9F14D3DBB}" type="presParOf" srcId="{450D9088-1269-4113-B88A-15E1865594EA}" destId="{AE11762F-9B53-4044-AA36-679A3D6731F3}" srcOrd="12" destOrd="0" presId="urn:microsoft.com/office/officeart/2005/8/layout/hProcess9"/>
    <dgm:cxn modelId="{683826D0-4617-4D11-A768-379A20F5F8FE}" type="presParOf" srcId="{450D9088-1269-4113-B88A-15E1865594EA}" destId="{99778E58-386D-4D09-AC94-E10E065BBF80}" srcOrd="13" destOrd="0" presId="urn:microsoft.com/office/officeart/2005/8/layout/hProcess9"/>
    <dgm:cxn modelId="{7AC6F505-F62F-41DD-9612-438558CF0E1B}" type="presParOf" srcId="{450D9088-1269-4113-B88A-15E1865594EA}" destId="{848C9FC5-989B-4CE3-B057-800029BDB17A}" srcOrd="14" destOrd="0" presId="urn:microsoft.com/office/officeart/2005/8/layout/hProcess9"/>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0C698B2-4FFC-4222-A527-C7EBC3B4AB4B}">
      <dsp:nvSpPr>
        <dsp:cNvPr id="0" name=""/>
        <dsp:cNvSpPr/>
      </dsp:nvSpPr>
      <dsp:spPr>
        <a:xfrm>
          <a:off x="2628267" y="3121903"/>
          <a:ext cx="694433" cy="2600874"/>
        </a:xfrm>
        <a:custGeom>
          <a:avLst/>
          <a:gdLst/>
          <a:ahLst/>
          <a:cxnLst/>
          <a:rect l="0" t="0" r="0" b="0"/>
          <a:pathLst>
            <a:path>
              <a:moveTo>
                <a:pt x="0" y="0"/>
              </a:moveTo>
              <a:lnTo>
                <a:pt x="347216" y="0"/>
              </a:lnTo>
              <a:lnTo>
                <a:pt x="347216" y="2600874"/>
              </a:lnTo>
              <a:lnTo>
                <a:pt x="694433" y="260087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2908184" y="4355040"/>
        <a:ext cx="134599" cy="134599"/>
      </dsp:txXfrm>
    </dsp:sp>
    <dsp:sp modelId="{2D42EEF1-180A-470C-9CD4-69F77A4C31BE}">
      <dsp:nvSpPr>
        <dsp:cNvPr id="0" name=""/>
        <dsp:cNvSpPr/>
      </dsp:nvSpPr>
      <dsp:spPr>
        <a:xfrm>
          <a:off x="2628267" y="3121903"/>
          <a:ext cx="694433" cy="1300437"/>
        </a:xfrm>
        <a:custGeom>
          <a:avLst/>
          <a:gdLst/>
          <a:ahLst/>
          <a:cxnLst/>
          <a:rect l="0" t="0" r="0" b="0"/>
          <a:pathLst>
            <a:path>
              <a:moveTo>
                <a:pt x="0" y="0"/>
              </a:moveTo>
              <a:lnTo>
                <a:pt x="347216" y="0"/>
              </a:lnTo>
              <a:lnTo>
                <a:pt x="347216" y="1300437"/>
              </a:lnTo>
              <a:lnTo>
                <a:pt x="694433" y="1300437"/>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938628" y="3735265"/>
        <a:ext cx="73711" cy="73711"/>
      </dsp:txXfrm>
    </dsp:sp>
    <dsp:sp modelId="{C8D9D1E0-F52D-4834-A5AC-32AAAD38FD39}">
      <dsp:nvSpPr>
        <dsp:cNvPr id="0" name=""/>
        <dsp:cNvSpPr/>
      </dsp:nvSpPr>
      <dsp:spPr>
        <a:xfrm>
          <a:off x="2628267" y="3076183"/>
          <a:ext cx="694433" cy="91440"/>
        </a:xfrm>
        <a:custGeom>
          <a:avLst/>
          <a:gdLst/>
          <a:ahLst/>
          <a:cxnLst/>
          <a:rect l="0" t="0" r="0" b="0"/>
          <a:pathLst>
            <a:path>
              <a:moveTo>
                <a:pt x="0" y="45720"/>
              </a:moveTo>
              <a:lnTo>
                <a:pt x="694433" y="4572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958123" y="3104542"/>
        <a:ext cx="34721" cy="34721"/>
      </dsp:txXfrm>
    </dsp:sp>
    <dsp:sp modelId="{D84C5B57-266F-4FAF-98DE-EA7EDC799626}">
      <dsp:nvSpPr>
        <dsp:cNvPr id="0" name=""/>
        <dsp:cNvSpPr/>
      </dsp:nvSpPr>
      <dsp:spPr>
        <a:xfrm>
          <a:off x="6735048" y="1821465"/>
          <a:ext cx="682469" cy="1300437"/>
        </a:xfrm>
        <a:custGeom>
          <a:avLst/>
          <a:gdLst/>
          <a:ahLst/>
          <a:cxnLst/>
          <a:rect l="0" t="0" r="0" b="0"/>
          <a:pathLst>
            <a:path>
              <a:moveTo>
                <a:pt x="0" y="0"/>
              </a:moveTo>
              <a:lnTo>
                <a:pt x="341234" y="0"/>
              </a:lnTo>
              <a:lnTo>
                <a:pt x="341234" y="1300437"/>
              </a:lnTo>
              <a:lnTo>
                <a:pt x="682469" y="130043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039567" y="2434968"/>
        <a:ext cx="73431" cy="73431"/>
      </dsp:txXfrm>
    </dsp:sp>
    <dsp:sp modelId="{152F7377-0ADB-405C-8698-E56FD61D2EA6}">
      <dsp:nvSpPr>
        <dsp:cNvPr id="0" name=""/>
        <dsp:cNvSpPr/>
      </dsp:nvSpPr>
      <dsp:spPr>
        <a:xfrm>
          <a:off x="6735048" y="1775745"/>
          <a:ext cx="682469" cy="91440"/>
        </a:xfrm>
        <a:custGeom>
          <a:avLst/>
          <a:gdLst/>
          <a:ahLst/>
          <a:cxnLst/>
          <a:rect l="0" t="0" r="0" b="0"/>
          <a:pathLst>
            <a:path>
              <a:moveTo>
                <a:pt x="0" y="45720"/>
              </a:moveTo>
              <a:lnTo>
                <a:pt x="682469" y="4572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059221" y="1804404"/>
        <a:ext cx="34123" cy="34123"/>
      </dsp:txXfrm>
    </dsp:sp>
    <dsp:sp modelId="{0F244006-B332-4A24-A6B5-AFFB2009A61F}">
      <dsp:nvSpPr>
        <dsp:cNvPr id="0" name=""/>
        <dsp:cNvSpPr/>
      </dsp:nvSpPr>
      <dsp:spPr>
        <a:xfrm>
          <a:off x="6735048" y="521028"/>
          <a:ext cx="682469" cy="1300437"/>
        </a:xfrm>
        <a:custGeom>
          <a:avLst/>
          <a:gdLst/>
          <a:ahLst/>
          <a:cxnLst/>
          <a:rect l="0" t="0" r="0" b="0"/>
          <a:pathLst>
            <a:path>
              <a:moveTo>
                <a:pt x="0" y="1300437"/>
              </a:moveTo>
              <a:lnTo>
                <a:pt x="341234" y="1300437"/>
              </a:lnTo>
              <a:lnTo>
                <a:pt x="341234" y="0"/>
              </a:lnTo>
              <a:lnTo>
                <a:pt x="682469" y="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039567" y="1134531"/>
        <a:ext cx="73431" cy="73431"/>
      </dsp:txXfrm>
    </dsp:sp>
    <dsp:sp modelId="{A5815451-4E5A-4D08-ACAA-88E6D4388693}">
      <dsp:nvSpPr>
        <dsp:cNvPr id="0" name=""/>
        <dsp:cNvSpPr/>
      </dsp:nvSpPr>
      <dsp:spPr>
        <a:xfrm>
          <a:off x="2628267" y="1821465"/>
          <a:ext cx="694433" cy="1300437"/>
        </a:xfrm>
        <a:custGeom>
          <a:avLst/>
          <a:gdLst/>
          <a:ahLst/>
          <a:cxnLst/>
          <a:rect l="0" t="0" r="0" b="0"/>
          <a:pathLst>
            <a:path>
              <a:moveTo>
                <a:pt x="0" y="1300437"/>
              </a:moveTo>
              <a:lnTo>
                <a:pt x="347216" y="1300437"/>
              </a:lnTo>
              <a:lnTo>
                <a:pt x="347216" y="0"/>
              </a:lnTo>
              <a:lnTo>
                <a:pt x="694433"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938628" y="2434828"/>
        <a:ext cx="73711" cy="73711"/>
      </dsp:txXfrm>
    </dsp:sp>
    <dsp:sp modelId="{9D7DB1CA-6298-4102-8452-4A83147CCE48}">
      <dsp:nvSpPr>
        <dsp:cNvPr id="0" name=""/>
        <dsp:cNvSpPr/>
      </dsp:nvSpPr>
      <dsp:spPr>
        <a:xfrm>
          <a:off x="2628267" y="521028"/>
          <a:ext cx="694433" cy="2600874"/>
        </a:xfrm>
        <a:custGeom>
          <a:avLst/>
          <a:gdLst/>
          <a:ahLst/>
          <a:cxnLst/>
          <a:rect l="0" t="0" r="0" b="0"/>
          <a:pathLst>
            <a:path>
              <a:moveTo>
                <a:pt x="0" y="2600874"/>
              </a:moveTo>
              <a:lnTo>
                <a:pt x="347216" y="2600874"/>
              </a:lnTo>
              <a:lnTo>
                <a:pt x="347216" y="0"/>
              </a:lnTo>
              <a:lnTo>
                <a:pt x="694433"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2908184" y="1754166"/>
        <a:ext cx="134599" cy="134599"/>
      </dsp:txXfrm>
    </dsp:sp>
    <dsp:sp modelId="{CEE117B5-DEA5-4E28-BE6B-120D7C3E600E}">
      <dsp:nvSpPr>
        <dsp:cNvPr id="0" name=""/>
        <dsp:cNvSpPr/>
      </dsp:nvSpPr>
      <dsp:spPr>
        <a:xfrm>
          <a:off x="102813" y="1956404"/>
          <a:ext cx="2719912" cy="2330997"/>
        </a:xfrm>
        <a:prstGeom prst="rect">
          <a:avLst/>
        </a:prstGeom>
        <a:gradFill rotWithShape="1">
          <a:gsLst>
            <a:gs pos="0">
              <a:schemeClr val="accent6">
                <a:lumMod val="110000"/>
                <a:satMod val="105000"/>
                <a:tint val="67000"/>
              </a:schemeClr>
            </a:gs>
            <a:gs pos="50000">
              <a:schemeClr val="accent6">
                <a:lumMod val="105000"/>
                <a:satMod val="103000"/>
                <a:tint val="73000"/>
              </a:schemeClr>
            </a:gs>
            <a:gs pos="100000">
              <a:schemeClr val="accent6">
                <a:lumMod val="105000"/>
                <a:satMod val="109000"/>
                <a:tint val="81000"/>
              </a:schemeClr>
            </a:gs>
          </a:gsLst>
          <a:lin ang="5400000" scaled="0"/>
        </a:gradFill>
        <a:ln w="6350" cap="flat" cmpd="sng" algn="ctr">
          <a:solidFill>
            <a:schemeClr val="accent6"/>
          </a:solidFill>
          <a:prstDash val="solid"/>
          <a:miter lim="800000"/>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kern="1200" dirty="0">
              <a:solidFill>
                <a:schemeClr val="tx1">
                  <a:lumMod val="85000"/>
                  <a:lumOff val="15000"/>
                </a:schemeClr>
              </a:solidFill>
            </a:rPr>
            <a:t>The </a:t>
          </a:r>
          <a:r>
            <a:rPr lang="en-US" sz="3600" b="1" kern="1200" dirty="0">
              <a:solidFill>
                <a:schemeClr val="tx1">
                  <a:lumMod val="85000"/>
                  <a:lumOff val="15000"/>
                </a:schemeClr>
              </a:solidFill>
            </a:rPr>
            <a:t>IRB </a:t>
          </a:r>
          <a:r>
            <a:rPr lang="en-US" sz="2800" kern="1200" dirty="0">
              <a:solidFill>
                <a:schemeClr val="tx1">
                  <a:lumMod val="85000"/>
                  <a:lumOff val="15000"/>
                </a:schemeClr>
              </a:solidFill>
            </a:rPr>
            <a:t>responsibilities include but are not limited to:  </a:t>
          </a:r>
        </a:p>
      </dsp:txBody>
      <dsp:txXfrm>
        <a:off x="102813" y="1956404"/>
        <a:ext cx="2719912" cy="2330997"/>
      </dsp:txXfrm>
    </dsp:sp>
    <dsp:sp modelId="{00CAB9DF-E616-4A70-86F2-213F7BF9D938}">
      <dsp:nvSpPr>
        <dsp:cNvPr id="0" name=""/>
        <dsp:cNvSpPr/>
      </dsp:nvSpPr>
      <dsp:spPr>
        <a:xfrm>
          <a:off x="3322701" y="853"/>
          <a:ext cx="3412347" cy="1040349"/>
        </a:xfrm>
        <a:prstGeom prst="rect">
          <a:avLst/>
        </a:prstGeom>
        <a:gradFill rotWithShape="1">
          <a:gsLst>
            <a:gs pos="0">
              <a:schemeClr val="accent6">
                <a:lumMod val="110000"/>
                <a:satMod val="105000"/>
                <a:tint val="67000"/>
              </a:schemeClr>
            </a:gs>
            <a:gs pos="50000">
              <a:schemeClr val="accent6">
                <a:lumMod val="105000"/>
                <a:satMod val="103000"/>
                <a:tint val="73000"/>
              </a:schemeClr>
            </a:gs>
            <a:gs pos="100000">
              <a:schemeClr val="accent6">
                <a:lumMod val="105000"/>
                <a:satMod val="109000"/>
                <a:tint val="81000"/>
              </a:schemeClr>
            </a:gs>
          </a:gsLst>
          <a:lin ang="5400000" scaled="0"/>
        </a:gradFill>
        <a:ln w="6350" cap="flat" cmpd="sng" algn="ctr">
          <a:solidFill>
            <a:schemeClr val="accent6"/>
          </a:solidFill>
          <a:prstDash val="solid"/>
          <a:miter lim="800000"/>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a:solidFill>
                <a:schemeClr val="tx1">
                  <a:lumMod val="85000"/>
                  <a:lumOff val="15000"/>
                </a:schemeClr>
              </a:solidFill>
            </a:rPr>
            <a:t>Initial Reviews, Amendments, &amp; Continuing Reviews	</a:t>
          </a:r>
        </a:p>
      </dsp:txBody>
      <dsp:txXfrm>
        <a:off x="3322701" y="853"/>
        <a:ext cx="3412347" cy="1040349"/>
      </dsp:txXfrm>
    </dsp:sp>
    <dsp:sp modelId="{6AF09907-C49A-464D-B9CF-1C44323CD061}">
      <dsp:nvSpPr>
        <dsp:cNvPr id="0" name=""/>
        <dsp:cNvSpPr/>
      </dsp:nvSpPr>
      <dsp:spPr>
        <a:xfrm>
          <a:off x="3322701" y="1301290"/>
          <a:ext cx="3412347" cy="1040349"/>
        </a:xfrm>
        <a:prstGeom prst="rect">
          <a:avLst/>
        </a:prstGeom>
        <a:gradFill rotWithShape="1">
          <a:gsLst>
            <a:gs pos="0">
              <a:schemeClr val="accent6">
                <a:lumMod val="110000"/>
                <a:satMod val="105000"/>
                <a:tint val="67000"/>
              </a:schemeClr>
            </a:gs>
            <a:gs pos="50000">
              <a:schemeClr val="accent6">
                <a:lumMod val="105000"/>
                <a:satMod val="103000"/>
                <a:tint val="73000"/>
              </a:schemeClr>
            </a:gs>
            <a:gs pos="100000">
              <a:schemeClr val="accent6">
                <a:lumMod val="105000"/>
                <a:satMod val="109000"/>
                <a:tint val="81000"/>
              </a:schemeClr>
            </a:gs>
          </a:gsLst>
          <a:lin ang="5400000" scaled="0"/>
        </a:gradFill>
        <a:ln w="6350" cap="flat" cmpd="sng" algn="ctr">
          <a:solidFill>
            <a:schemeClr val="accent6"/>
          </a:solidFill>
          <a:prstDash val="solid"/>
          <a:miter lim="800000"/>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a:solidFill>
                <a:schemeClr val="tx1">
                  <a:lumMod val="85000"/>
                  <a:lumOff val="15000"/>
                </a:schemeClr>
              </a:solidFill>
            </a:rPr>
            <a:t>Reviews Local Context &amp; Considerations</a:t>
          </a:r>
        </a:p>
      </dsp:txBody>
      <dsp:txXfrm>
        <a:off x="3322701" y="1301290"/>
        <a:ext cx="3412347" cy="1040349"/>
      </dsp:txXfrm>
    </dsp:sp>
    <dsp:sp modelId="{F70E1FCC-4941-4E89-B0CB-DC60914944BF}">
      <dsp:nvSpPr>
        <dsp:cNvPr id="0" name=""/>
        <dsp:cNvSpPr/>
      </dsp:nvSpPr>
      <dsp:spPr>
        <a:xfrm>
          <a:off x="7417518" y="853"/>
          <a:ext cx="3412347" cy="1040349"/>
        </a:xfrm>
        <a:prstGeom prst="rect">
          <a:avLst/>
        </a:prstGeom>
        <a:gradFill rotWithShape="1">
          <a:gsLst>
            <a:gs pos="0">
              <a:schemeClr val="accent6">
                <a:lumMod val="110000"/>
                <a:satMod val="105000"/>
                <a:tint val="67000"/>
              </a:schemeClr>
            </a:gs>
            <a:gs pos="50000">
              <a:schemeClr val="accent6">
                <a:lumMod val="105000"/>
                <a:satMod val="103000"/>
                <a:tint val="73000"/>
              </a:schemeClr>
            </a:gs>
            <a:gs pos="100000">
              <a:schemeClr val="accent6">
                <a:lumMod val="105000"/>
                <a:satMod val="109000"/>
                <a:tint val="81000"/>
              </a:schemeClr>
            </a:gs>
          </a:gsLst>
          <a:lin ang="5400000" scaled="0"/>
        </a:gradFill>
        <a:ln w="6350" cap="flat" cmpd="sng" algn="ctr">
          <a:solidFill>
            <a:schemeClr val="accent6"/>
          </a:solidFill>
          <a:prstDash val="solid"/>
          <a:miter lim="800000"/>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a:solidFill>
                <a:schemeClr val="tx1">
                  <a:lumMod val="85000"/>
                  <a:lumOff val="15000"/>
                </a:schemeClr>
              </a:solidFill>
            </a:rPr>
            <a:t>Reviews Conflicts of Interest Management Plan Summary,</a:t>
          </a:r>
        </a:p>
        <a:p>
          <a:pPr marL="0" lvl="0" indent="0" algn="ctr" defTabSz="933450">
            <a:lnSpc>
              <a:spcPct val="90000"/>
            </a:lnSpc>
            <a:spcBef>
              <a:spcPct val="0"/>
            </a:spcBef>
            <a:spcAft>
              <a:spcPct val="35000"/>
            </a:spcAft>
            <a:buNone/>
          </a:pPr>
          <a:r>
            <a:rPr lang="en-US" sz="2100" kern="1200" dirty="0">
              <a:solidFill>
                <a:schemeClr val="tx1">
                  <a:lumMod val="85000"/>
                  <a:lumOff val="15000"/>
                </a:schemeClr>
              </a:solidFill>
            </a:rPr>
            <a:t>if applicable</a:t>
          </a:r>
        </a:p>
      </dsp:txBody>
      <dsp:txXfrm>
        <a:off x="7417518" y="853"/>
        <a:ext cx="3412347" cy="1040349"/>
      </dsp:txXfrm>
    </dsp:sp>
    <dsp:sp modelId="{1C9045DB-4A15-497C-967F-A9DBB8EF7102}">
      <dsp:nvSpPr>
        <dsp:cNvPr id="0" name=""/>
        <dsp:cNvSpPr/>
      </dsp:nvSpPr>
      <dsp:spPr>
        <a:xfrm>
          <a:off x="7417518" y="1301290"/>
          <a:ext cx="3412347" cy="1040349"/>
        </a:xfrm>
        <a:prstGeom prst="rect">
          <a:avLst/>
        </a:prstGeom>
        <a:gradFill rotWithShape="1">
          <a:gsLst>
            <a:gs pos="0">
              <a:schemeClr val="accent6">
                <a:lumMod val="110000"/>
                <a:satMod val="105000"/>
                <a:tint val="67000"/>
              </a:schemeClr>
            </a:gs>
            <a:gs pos="50000">
              <a:schemeClr val="accent6">
                <a:lumMod val="105000"/>
                <a:satMod val="103000"/>
                <a:tint val="73000"/>
              </a:schemeClr>
            </a:gs>
            <a:gs pos="100000">
              <a:schemeClr val="accent6">
                <a:lumMod val="105000"/>
                <a:satMod val="109000"/>
                <a:tint val="81000"/>
              </a:schemeClr>
            </a:gs>
          </a:gsLst>
          <a:lin ang="5400000" scaled="0"/>
        </a:gradFill>
        <a:ln w="6350" cap="flat" cmpd="sng" algn="ctr">
          <a:solidFill>
            <a:schemeClr val="accent6"/>
          </a:solidFill>
          <a:prstDash val="solid"/>
          <a:miter lim="800000"/>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a:solidFill>
                <a:schemeClr val="tx1">
                  <a:lumMod val="85000"/>
                  <a:lumOff val="15000"/>
                </a:schemeClr>
              </a:solidFill>
            </a:rPr>
            <a:t>Reviews and approves </a:t>
          </a:r>
          <a:r>
            <a:rPr lang="en-US" sz="2100" kern="1200" dirty="0" err="1">
              <a:solidFill>
                <a:schemeClr val="tx1">
                  <a:lumMod val="85000"/>
                  <a:lumOff val="15000"/>
                </a:schemeClr>
              </a:solidFill>
            </a:rPr>
            <a:t>pSITE</a:t>
          </a:r>
          <a:r>
            <a:rPr lang="en-US" sz="2100" kern="1200" dirty="0">
              <a:solidFill>
                <a:schemeClr val="tx1">
                  <a:lumMod val="85000"/>
                  <a:lumOff val="15000"/>
                </a:schemeClr>
              </a:solidFill>
            </a:rPr>
            <a:t> PI</a:t>
          </a:r>
        </a:p>
      </dsp:txBody>
      <dsp:txXfrm>
        <a:off x="7417518" y="1301290"/>
        <a:ext cx="3412347" cy="1040349"/>
      </dsp:txXfrm>
    </dsp:sp>
    <dsp:sp modelId="{213F2DF9-6453-4B3F-A8AC-198B814CF0A6}">
      <dsp:nvSpPr>
        <dsp:cNvPr id="0" name=""/>
        <dsp:cNvSpPr/>
      </dsp:nvSpPr>
      <dsp:spPr>
        <a:xfrm>
          <a:off x="7417518" y="2601728"/>
          <a:ext cx="3412347" cy="1040349"/>
        </a:xfrm>
        <a:prstGeom prst="rect">
          <a:avLst/>
        </a:prstGeom>
        <a:gradFill rotWithShape="1">
          <a:gsLst>
            <a:gs pos="0">
              <a:schemeClr val="accent6">
                <a:lumMod val="110000"/>
                <a:satMod val="105000"/>
                <a:tint val="67000"/>
              </a:schemeClr>
            </a:gs>
            <a:gs pos="50000">
              <a:schemeClr val="accent6">
                <a:lumMod val="105000"/>
                <a:satMod val="103000"/>
                <a:tint val="73000"/>
              </a:schemeClr>
            </a:gs>
            <a:gs pos="100000">
              <a:schemeClr val="accent6">
                <a:lumMod val="105000"/>
                <a:satMod val="109000"/>
                <a:tint val="81000"/>
              </a:schemeClr>
            </a:gs>
          </a:gsLst>
          <a:lin ang="5400000" scaled="0"/>
        </a:gradFill>
        <a:ln w="6350" cap="flat" cmpd="sng" algn="ctr">
          <a:solidFill>
            <a:schemeClr val="accent6"/>
          </a:solidFill>
          <a:prstDash val="solid"/>
          <a:miter lim="800000"/>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a:solidFill>
                <a:schemeClr val="tx1">
                  <a:lumMod val="85000"/>
                  <a:lumOff val="15000"/>
                </a:schemeClr>
              </a:solidFill>
            </a:rPr>
            <a:t>Reviews and approves </a:t>
          </a:r>
          <a:r>
            <a:rPr lang="en-US" sz="2100" kern="1200" dirty="0" err="1">
              <a:solidFill>
                <a:schemeClr val="tx1">
                  <a:lumMod val="85000"/>
                  <a:lumOff val="15000"/>
                </a:schemeClr>
              </a:solidFill>
            </a:rPr>
            <a:t>pSITE</a:t>
          </a:r>
          <a:r>
            <a:rPr lang="en-US" sz="2100" kern="1200" dirty="0">
              <a:solidFill>
                <a:schemeClr val="tx1">
                  <a:lumMod val="85000"/>
                  <a:lumOff val="15000"/>
                </a:schemeClr>
              </a:solidFill>
            </a:rPr>
            <a:t> materials</a:t>
          </a:r>
        </a:p>
      </dsp:txBody>
      <dsp:txXfrm>
        <a:off x="7417518" y="2601728"/>
        <a:ext cx="3412347" cy="1040349"/>
      </dsp:txXfrm>
    </dsp:sp>
    <dsp:sp modelId="{DE70C8C1-51B7-4380-ACC8-DFC00C81864F}">
      <dsp:nvSpPr>
        <dsp:cNvPr id="0" name=""/>
        <dsp:cNvSpPr/>
      </dsp:nvSpPr>
      <dsp:spPr>
        <a:xfrm>
          <a:off x="3322701" y="2601728"/>
          <a:ext cx="3412347" cy="1040349"/>
        </a:xfrm>
        <a:prstGeom prst="rect">
          <a:avLst/>
        </a:prstGeom>
        <a:gradFill rotWithShape="1">
          <a:gsLst>
            <a:gs pos="0">
              <a:schemeClr val="accent6">
                <a:lumMod val="110000"/>
                <a:satMod val="105000"/>
                <a:tint val="67000"/>
              </a:schemeClr>
            </a:gs>
            <a:gs pos="50000">
              <a:schemeClr val="accent6">
                <a:lumMod val="105000"/>
                <a:satMod val="103000"/>
                <a:tint val="73000"/>
              </a:schemeClr>
            </a:gs>
            <a:gs pos="100000">
              <a:schemeClr val="accent6">
                <a:lumMod val="105000"/>
                <a:satMod val="109000"/>
                <a:tint val="81000"/>
              </a:schemeClr>
            </a:gs>
          </a:gsLst>
          <a:lin ang="5400000" scaled="0"/>
        </a:gradFill>
        <a:ln w="6350" cap="flat" cmpd="sng" algn="ctr">
          <a:solidFill>
            <a:schemeClr val="accent6"/>
          </a:solidFill>
          <a:prstDash val="solid"/>
          <a:miter lim="800000"/>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a:solidFill>
                <a:schemeClr val="tx1">
                  <a:lumMod val="85000"/>
                  <a:lumOff val="15000"/>
                </a:schemeClr>
              </a:solidFill>
            </a:rPr>
            <a:t>Reviews Reportable Events</a:t>
          </a:r>
        </a:p>
      </dsp:txBody>
      <dsp:txXfrm>
        <a:off x="3322701" y="2601728"/>
        <a:ext cx="3412347" cy="1040349"/>
      </dsp:txXfrm>
    </dsp:sp>
    <dsp:sp modelId="{44A6401D-64C0-463E-BD1C-0005DDA21EFA}">
      <dsp:nvSpPr>
        <dsp:cNvPr id="0" name=""/>
        <dsp:cNvSpPr/>
      </dsp:nvSpPr>
      <dsp:spPr>
        <a:xfrm>
          <a:off x="3322701" y="3902165"/>
          <a:ext cx="3412347" cy="1040349"/>
        </a:xfrm>
        <a:prstGeom prst="rect">
          <a:avLst/>
        </a:prstGeom>
        <a:gradFill rotWithShape="1">
          <a:gsLst>
            <a:gs pos="0">
              <a:schemeClr val="accent6">
                <a:lumMod val="110000"/>
                <a:satMod val="105000"/>
                <a:tint val="67000"/>
              </a:schemeClr>
            </a:gs>
            <a:gs pos="50000">
              <a:schemeClr val="accent6">
                <a:lumMod val="105000"/>
                <a:satMod val="103000"/>
                <a:tint val="73000"/>
              </a:schemeClr>
            </a:gs>
            <a:gs pos="100000">
              <a:schemeClr val="accent6">
                <a:lumMod val="105000"/>
                <a:satMod val="109000"/>
                <a:tint val="81000"/>
              </a:schemeClr>
            </a:gs>
          </a:gsLst>
          <a:lin ang="5400000" scaled="0"/>
        </a:gradFill>
        <a:ln w="6350" cap="flat" cmpd="sng" algn="ctr">
          <a:solidFill>
            <a:schemeClr val="accent6"/>
          </a:solidFill>
          <a:prstDash val="solid"/>
          <a:miter lim="800000"/>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a:solidFill>
                <a:schemeClr val="tx1">
                  <a:lumMod val="85000"/>
                  <a:lumOff val="15000"/>
                </a:schemeClr>
              </a:solidFill>
            </a:rPr>
            <a:t>IRB-initiated audits/ investigations</a:t>
          </a:r>
        </a:p>
      </dsp:txBody>
      <dsp:txXfrm>
        <a:off x="3322701" y="3902165"/>
        <a:ext cx="3412347" cy="1040349"/>
      </dsp:txXfrm>
    </dsp:sp>
    <dsp:sp modelId="{316AE002-D2D5-43BE-9778-6628AFF55335}">
      <dsp:nvSpPr>
        <dsp:cNvPr id="0" name=""/>
        <dsp:cNvSpPr/>
      </dsp:nvSpPr>
      <dsp:spPr>
        <a:xfrm>
          <a:off x="3322701" y="5202602"/>
          <a:ext cx="3412347" cy="1040349"/>
        </a:xfrm>
        <a:prstGeom prst="rect">
          <a:avLst/>
        </a:prstGeom>
        <a:gradFill rotWithShape="1">
          <a:gsLst>
            <a:gs pos="0">
              <a:schemeClr val="accent6">
                <a:lumMod val="110000"/>
                <a:satMod val="105000"/>
                <a:tint val="67000"/>
              </a:schemeClr>
            </a:gs>
            <a:gs pos="50000">
              <a:schemeClr val="accent6">
                <a:lumMod val="105000"/>
                <a:satMod val="103000"/>
                <a:tint val="73000"/>
              </a:schemeClr>
            </a:gs>
            <a:gs pos="100000">
              <a:schemeClr val="accent6">
                <a:lumMod val="105000"/>
                <a:satMod val="109000"/>
                <a:tint val="81000"/>
              </a:schemeClr>
            </a:gs>
          </a:gsLst>
          <a:lin ang="5400000" scaled="0"/>
        </a:gradFill>
        <a:ln w="6350" cap="flat" cmpd="sng" algn="ctr">
          <a:solidFill>
            <a:schemeClr val="accent6"/>
          </a:solidFill>
          <a:prstDash val="solid"/>
          <a:miter lim="800000"/>
        </a:ln>
        <a:effectLst/>
      </dsp:spPr>
      <dsp:style>
        <a:lnRef idx="1">
          <a:schemeClr val="accent6"/>
        </a:lnRef>
        <a:fillRef idx="2">
          <a:schemeClr val="accent6"/>
        </a:fillRef>
        <a:effectRef idx="1">
          <a:schemeClr val="accent6"/>
        </a:effectRef>
        <a:fontRef idx="minor">
          <a:schemeClr val="dk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a:solidFill>
                <a:schemeClr val="tx1">
                  <a:lumMod val="85000"/>
                  <a:lumOff val="15000"/>
                </a:schemeClr>
              </a:solidFill>
            </a:rPr>
            <a:t>Reports to federal agencies and sponsors</a:t>
          </a:r>
        </a:p>
      </dsp:txBody>
      <dsp:txXfrm>
        <a:off x="3322701" y="5202602"/>
        <a:ext cx="3412347" cy="1040349"/>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B3F859-BB56-494D-9045-B3A1C8CD65E0}">
      <dsp:nvSpPr>
        <dsp:cNvPr id="0" name=""/>
        <dsp:cNvSpPr/>
      </dsp:nvSpPr>
      <dsp:spPr>
        <a:xfrm rot="16200000">
          <a:off x="-419505" y="873883"/>
          <a:ext cx="5875650" cy="4127883"/>
        </a:xfrm>
        <a:prstGeom prst="flowChartManualOperation">
          <a:avLst/>
        </a:prstGeom>
        <a:solidFill>
          <a:schemeClr val="accent5">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t" anchorCtr="0">
          <a:noAutofit/>
        </a:bodyPr>
        <a:lstStyle/>
        <a:p>
          <a:pPr marL="0" lvl="0" indent="0" algn="l" defTabSz="889000">
            <a:lnSpc>
              <a:spcPct val="90000"/>
            </a:lnSpc>
            <a:spcBef>
              <a:spcPct val="0"/>
            </a:spcBef>
            <a:spcAft>
              <a:spcPct val="35000"/>
            </a:spcAft>
            <a:buNone/>
          </a:pPr>
          <a:endParaRPr lang="en-US" sz="2000" kern="1200" dirty="0"/>
        </a:p>
        <a:p>
          <a:pPr marL="0" lvl="0" indent="0" algn="l" defTabSz="889000">
            <a:lnSpc>
              <a:spcPct val="90000"/>
            </a:lnSpc>
            <a:spcBef>
              <a:spcPct val="0"/>
            </a:spcBef>
            <a:spcAft>
              <a:spcPct val="35000"/>
            </a:spcAft>
            <a:buNone/>
          </a:pPr>
          <a:endParaRPr lang="en-US" sz="2000" kern="1200" dirty="0"/>
        </a:p>
        <a:p>
          <a:pPr marL="0" lvl="0" indent="0" algn="l" defTabSz="889000">
            <a:lnSpc>
              <a:spcPct val="90000"/>
            </a:lnSpc>
            <a:spcBef>
              <a:spcPct val="0"/>
            </a:spcBef>
            <a:spcAft>
              <a:spcPct val="35000"/>
            </a:spcAft>
            <a:buNone/>
          </a:pPr>
          <a:endParaRPr lang="en-US" sz="2000" kern="1200" dirty="0"/>
        </a:p>
        <a:p>
          <a:pPr marL="114300" lvl="1" indent="-114300" algn="l" defTabSz="622300">
            <a:lnSpc>
              <a:spcPct val="90000"/>
            </a:lnSpc>
            <a:spcBef>
              <a:spcPct val="0"/>
            </a:spcBef>
            <a:spcAft>
              <a:spcPct val="15000"/>
            </a:spcAft>
            <a:buChar char="•"/>
          </a:pPr>
          <a:endParaRPr lang="en-US" sz="1400" kern="1200" dirty="0"/>
        </a:p>
      </dsp:txBody>
      <dsp:txXfrm rot="5400000">
        <a:off x="454379" y="1175129"/>
        <a:ext cx="4127883" cy="3525390"/>
      </dsp:txXfrm>
    </dsp:sp>
    <dsp:sp modelId="{EB4115DE-DD08-AF43-A8B7-0AFEC2E06465}">
      <dsp:nvSpPr>
        <dsp:cNvPr id="0" name=""/>
        <dsp:cNvSpPr/>
      </dsp:nvSpPr>
      <dsp:spPr>
        <a:xfrm rot="16200000">
          <a:off x="4081746" y="884572"/>
          <a:ext cx="5875650" cy="4106505"/>
        </a:xfrm>
        <a:prstGeom prst="flowChartManualOperation">
          <a:avLst/>
        </a:prstGeom>
        <a:solidFill>
          <a:schemeClr val="accent4">
            <a:lumMod val="60000"/>
            <a:lumOff val="40000"/>
          </a:schemeClr>
        </a:solidFill>
        <a:ln w="12700" cap="flat" cmpd="sng" algn="ctr">
          <a:solidFill>
            <a:schemeClr val="accent4">
              <a:lumMod val="60000"/>
              <a:lumOff val="40000"/>
              <a:alpha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0" rIns="114300" bIns="0" numCol="1" spcCol="1270" anchor="t" anchorCtr="0">
          <a:noAutofit/>
        </a:bodyPr>
        <a:lstStyle/>
        <a:p>
          <a:pPr marL="0" lvl="0" indent="0" algn="l" defTabSz="800100">
            <a:lnSpc>
              <a:spcPct val="100000"/>
            </a:lnSpc>
            <a:spcBef>
              <a:spcPct val="0"/>
            </a:spcBef>
            <a:spcAft>
              <a:spcPts val="600"/>
            </a:spcAft>
            <a:buNone/>
          </a:pPr>
          <a:endParaRPr lang="en-US" sz="1800" b="0" kern="1200" dirty="0"/>
        </a:p>
        <a:p>
          <a:pPr marL="171450" lvl="1" indent="0" algn="l" defTabSz="844550">
            <a:lnSpc>
              <a:spcPct val="90000"/>
            </a:lnSpc>
            <a:spcBef>
              <a:spcPct val="0"/>
            </a:spcBef>
            <a:spcAft>
              <a:spcPct val="15000"/>
            </a:spcAft>
            <a:buFontTx/>
            <a:buNone/>
          </a:pPr>
          <a:endParaRPr lang="en-US" sz="1900" b="1" i="1" kern="1200" dirty="0"/>
        </a:p>
      </dsp:txBody>
      <dsp:txXfrm rot="5400000">
        <a:off x="4966319" y="1175129"/>
        <a:ext cx="4106505" cy="3525390"/>
      </dsp:txXfrm>
    </dsp:sp>
    <dsp:sp modelId="{B4AF6F56-3BAA-4847-8032-504DDFDA152E}">
      <dsp:nvSpPr>
        <dsp:cNvPr id="0" name=""/>
        <dsp:cNvSpPr/>
      </dsp:nvSpPr>
      <dsp:spPr>
        <a:xfrm rot="16200000">
          <a:off x="8738548" y="908572"/>
          <a:ext cx="5875650" cy="4058505"/>
        </a:xfrm>
        <a:prstGeom prst="flowChartManualOperation">
          <a:avLst/>
        </a:prstGeom>
        <a:solidFill>
          <a:schemeClr val="accent6">
            <a:lumMod val="40000"/>
            <a:lumOff val="60000"/>
          </a:schemeClr>
        </a:solidFill>
        <a:ln w="12700" cap="flat" cmpd="sng" algn="ctr">
          <a:solidFill>
            <a:schemeClr val="accent4">
              <a:lumMod val="60000"/>
              <a:lumOff val="4000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7000" tIns="0" rIns="127000" bIns="0" numCol="1" spcCol="1270" anchor="ctr" anchorCtr="0">
          <a:noAutofit/>
        </a:bodyPr>
        <a:lstStyle/>
        <a:p>
          <a:pPr marL="0" lvl="0" indent="0" algn="l" defTabSz="889000">
            <a:lnSpc>
              <a:spcPct val="90000"/>
            </a:lnSpc>
            <a:spcBef>
              <a:spcPct val="0"/>
            </a:spcBef>
            <a:spcAft>
              <a:spcPct val="35000"/>
            </a:spcAft>
            <a:buNone/>
          </a:pPr>
          <a:endParaRPr lang="en-US" sz="2000" kern="1200" dirty="0"/>
        </a:p>
      </dsp:txBody>
      <dsp:txXfrm rot="5400000">
        <a:off x="9647121" y="1175129"/>
        <a:ext cx="4058505" cy="352539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648DB7-C899-4CF8-B6E0-6DF471335EFB}">
      <dsp:nvSpPr>
        <dsp:cNvPr id="0" name=""/>
        <dsp:cNvSpPr/>
      </dsp:nvSpPr>
      <dsp:spPr>
        <a:xfrm>
          <a:off x="2138759" y="3573963"/>
          <a:ext cx="1241037" cy="2201053"/>
        </a:xfrm>
        <a:custGeom>
          <a:avLst/>
          <a:gdLst/>
          <a:ahLst/>
          <a:cxnLst/>
          <a:rect l="0" t="0" r="0" b="0"/>
          <a:pathLst>
            <a:path>
              <a:moveTo>
                <a:pt x="0" y="0"/>
              </a:moveTo>
              <a:lnTo>
                <a:pt x="620518" y="0"/>
              </a:lnTo>
              <a:lnTo>
                <a:pt x="620518" y="2201053"/>
              </a:lnTo>
              <a:lnTo>
                <a:pt x="1241037" y="2201053"/>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2696107" y="4611320"/>
        <a:ext cx="126340" cy="126340"/>
      </dsp:txXfrm>
    </dsp:sp>
    <dsp:sp modelId="{F9282929-F330-48C8-A423-F04339A50E21}">
      <dsp:nvSpPr>
        <dsp:cNvPr id="0" name=""/>
        <dsp:cNvSpPr/>
      </dsp:nvSpPr>
      <dsp:spPr>
        <a:xfrm>
          <a:off x="7261773" y="4295605"/>
          <a:ext cx="776395" cy="739706"/>
        </a:xfrm>
        <a:custGeom>
          <a:avLst/>
          <a:gdLst/>
          <a:ahLst/>
          <a:cxnLst/>
          <a:rect l="0" t="0" r="0" b="0"/>
          <a:pathLst>
            <a:path>
              <a:moveTo>
                <a:pt x="0" y="0"/>
              </a:moveTo>
              <a:lnTo>
                <a:pt x="388197" y="0"/>
              </a:lnTo>
              <a:lnTo>
                <a:pt x="388197" y="739706"/>
              </a:lnTo>
              <a:lnTo>
                <a:pt x="776395" y="73970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623162" y="4638649"/>
        <a:ext cx="53617" cy="53617"/>
      </dsp:txXfrm>
    </dsp:sp>
    <dsp:sp modelId="{8F413151-E6AA-4A5C-9912-7BF950735D50}">
      <dsp:nvSpPr>
        <dsp:cNvPr id="0" name=""/>
        <dsp:cNvSpPr/>
      </dsp:nvSpPr>
      <dsp:spPr>
        <a:xfrm>
          <a:off x="7261773" y="3555899"/>
          <a:ext cx="776395" cy="739706"/>
        </a:xfrm>
        <a:custGeom>
          <a:avLst/>
          <a:gdLst/>
          <a:ahLst/>
          <a:cxnLst/>
          <a:rect l="0" t="0" r="0" b="0"/>
          <a:pathLst>
            <a:path>
              <a:moveTo>
                <a:pt x="0" y="739706"/>
              </a:moveTo>
              <a:lnTo>
                <a:pt x="388197" y="739706"/>
              </a:lnTo>
              <a:lnTo>
                <a:pt x="388197" y="0"/>
              </a:lnTo>
              <a:lnTo>
                <a:pt x="776395" y="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623162" y="3898943"/>
        <a:ext cx="53617" cy="53617"/>
      </dsp:txXfrm>
    </dsp:sp>
    <dsp:sp modelId="{C8D9D1E0-F52D-4834-A5AC-32AAAD38FD39}">
      <dsp:nvSpPr>
        <dsp:cNvPr id="0" name=""/>
        <dsp:cNvSpPr/>
      </dsp:nvSpPr>
      <dsp:spPr>
        <a:xfrm>
          <a:off x="2138759" y="3573963"/>
          <a:ext cx="1241037" cy="721641"/>
        </a:xfrm>
        <a:custGeom>
          <a:avLst/>
          <a:gdLst/>
          <a:ahLst/>
          <a:cxnLst/>
          <a:rect l="0" t="0" r="0" b="0"/>
          <a:pathLst>
            <a:path>
              <a:moveTo>
                <a:pt x="0" y="0"/>
              </a:moveTo>
              <a:lnTo>
                <a:pt x="620518" y="0"/>
              </a:lnTo>
              <a:lnTo>
                <a:pt x="620518" y="721641"/>
              </a:lnTo>
              <a:lnTo>
                <a:pt x="1241037" y="721641"/>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723388" y="3898894"/>
        <a:ext cx="71779" cy="71779"/>
      </dsp:txXfrm>
    </dsp:sp>
    <dsp:sp modelId="{3E1CED9A-3DB9-43CC-82A3-867666F047CE}">
      <dsp:nvSpPr>
        <dsp:cNvPr id="0" name=""/>
        <dsp:cNvSpPr/>
      </dsp:nvSpPr>
      <dsp:spPr>
        <a:xfrm>
          <a:off x="2138759" y="2816193"/>
          <a:ext cx="1241037" cy="757770"/>
        </a:xfrm>
        <a:custGeom>
          <a:avLst/>
          <a:gdLst/>
          <a:ahLst/>
          <a:cxnLst/>
          <a:rect l="0" t="0" r="0" b="0"/>
          <a:pathLst>
            <a:path>
              <a:moveTo>
                <a:pt x="0" y="757770"/>
              </a:moveTo>
              <a:lnTo>
                <a:pt x="620518" y="757770"/>
              </a:lnTo>
              <a:lnTo>
                <a:pt x="620518" y="0"/>
              </a:lnTo>
              <a:lnTo>
                <a:pt x="1241037"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2722925" y="3158726"/>
        <a:ext cx="72704" cy="72704"/>
      </dsp:txXfrm>
    </dsp:sp>
    <dsp:sp modelId="{CFAD1A0E-2941-45C9-9223-315A9EE072E3}">
      <dsp:nvSpPr>
        <dsp:cNvPr id="0" name=""/>
        <dsp:cNvSpPr/>
      </dsp:nvSpPr>
      <dsp:spPr>
        <a:xfrm>
          <a:off x="7261773" y="1336781"/>
          <a:ext cx="776395" cy="739706"/>
        </a:xfrm>
        <a:custGeom>
          <a:avLst/>
          <a:gdLst/>
          <a:ahLst/>
          <a:cxnLst/>
          <a:rect l="0" t="0" r="0" b="0"/>
          <a:pathLst>
            <a:path>
              <a:moveTo>
                <a:pt x="0" y="0"/>
              </a:moveTo>
              <a:lnTo>
                <a:pt x="388197" y="0"/>
              </a:lnTo>
              <a:lnTo>
                <a:pt x="388197" y="739706"/>
              </a:lnTo>
              <a:lnTo>
                <a:pt x="776395" y="73970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623162" y="1679825"/>
        <a:ext cx="53617" cy="53617"/>
      </dsp:txXfrm>
    </dsp:sp>
    <dsp:sp modelId="{03CD5BBD-69F8-4B3B-A1B6-36881AAF3588}">
      <dsp:nvSpPr>
        <dsp:cNvPr id="0" name=""/>
        <dsp:cNvSpPr/>
      </dsp:nvSpPr>
      <dsp:spPr>
        <a:xfrm>
          <a:off x="7261773" y="597075"/>
          <a:ext cx="776395" cy="739706"/>
        </a:xfrm>
        <a:custGeom>
          <a:avLst/>
          <a:gdLst/>
          <a:ahLst/>
          <a:cxnLst/>
          <a:rect l="0" t="0" r="0" b="0"/>
          <a:pathLst>
            <a:path>
              <a:moveTo>
                <a:pt x="0" y="739706"/>
              </a:moveTo>
              <a:lnTo>
                <a:pt x="388197" y="739706"/>
              </a:lnTo>
              <a:lnTo>
                <a:pt x="388197" y="0"/>
              </a:lnTo>
              <a:lnTo>
                <a:pt x="776395" y="0"/>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7623162" y="940119"/>
        <a:ext cx="53617" cy="53617"/>
      </dsp:txXfrm>
    </dsp:sp>
    <dsp:sp modelId="{8EAE5DBE-B6A7-4D06-97E0-9F20D3DA6077}">
      <dsp:nvSpPr>
        <dsp:cNvPr id="0" name=""/>
        <dsp:cNvSpPr/>
      </dsp:nvSpPr>
      <dsp:spPr>
        <a:xfrm>
          <a:off x="2138759" y="1336781"/>
          <a:ext cx="1241037" cy="2237182"/>
        </a:xfrm>
        <a:custGeom>
          <a:avLst/>
          <a:gdLst/>
          <a:ahLst/>
          <a:cxnLst/>
          <a:rect l="0" t="0" r="0" b="0"/>
          <a:pathLst>
            <a:path>
              <a:moveTo>
                <a:pt x="0" y="2237182"/>
              </a:moveTo>
              <a:lnTo>
                <a:pt x="620518" y="2237182"/>
              </a:lnTo>
              <a:lnTo>
                <a:pt x="620518" y="0"/>
              </a:lnTo>
              <a:lnTo>
                <a:pt x="1241037" y="0"/>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2695319" y="2391413"/>
        <a:ext cx="127917" cy="127917"/>
      </dsp:txXfrm>
    </dsp:sp>
    <dsp:sp modelId="{CEE117B5-DEA5-4E28-BE6B-120D7C3E600E}">
      <dsp:nvSpPr>
        <dsp:cNvPr id="0" name=""/>
        <dsp:cNvSpPr/>
      </dsp:nvSpPr>
      <dsp:spPr>
        <a:xfrm>
          <a:off x="58087" y="2756180"/>
          <a:ext cx="2525776" cy="1635566"/>
        </a:xfrm>
        <a:prstGeom prst="rect">
          <a:avLst/>
        </a:prstGeom>
        <a:solidFill>
          <a:srgbClr val="A8E2EE"/>
        </a:solidFill>
        <a:ln w="1270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lumMod val="85000"/>
                  <a:lumOff val="15000"/>
                </a:schemeClr>
              </a:solidFill>
            </a:rPr>
            <a:t>pSITE</a:t>
          </a:r>
          <a:r>
            <a:rPr lang="en-US" sz="2800" kern="1200" dirty="0">
              <a:solidFill>
                <a:schemeClr val="tx1">
                  <a:lumMod val="85000"/>
                  <a:lumOff val="15000"/>
                </a:schemeClr>
              </a:solidFill>
            </a:rPr>
            <a:t> responsibilities include but are not limited to: </a:t>
          </a:r>
        </a:p>
      </dsp:txBody>
      <dsp:txXfrm>
        <a:off x="58087" y="2756180"/>
        <a:ext cx="2525776" cy="1635566"/>
      </dsp:txXfrm>
    </dsp:sp>
    <dsp:sp modelId="{E49027C6-015F-4D0D-9045-E8264A0F4375}">
      <dsp:nvSpPr>
        <dsp:cNvPr id="0" name=""/>
        <dsp:cNvSpPr/>
      </dsp:nvSpPr>
      <dsp:spPr>
        <a:xfrm>
          <a:off x="3379796" y="745016"/>
          <a:ext cx="3881977" cy="1183529"/>
        </a:xfrm>
        <a:prstGeom prst="rect">
          <a:avLst/>
        </a:prstGeom>
        <a:solidFill>
          <a:srgbClr val="A8E2EE"/>
        </a:solidFill>
        <a:ln w="1270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a:solidFill>
                <a:schemeClr val="tx1">
                  <a:lumMod val="85000"/>
                  <a:lumOff val="15000"/>
                </a:schemeClr>
              </a:solidFill>
            </a:rPr>
            <a:t>Providing </a:t>
          </a:r>
          <a:r>
            <a:rPr lang="en-US" sz="2100" kern="1200" dirty="0" err="1">
              <a:solidFill>
                <a:schemeClr val="tx1">
                  <a:lumMod val="85000"/>
                  <a:lumOff val="15000"/>
                </a:schemeClr>
              </a:solidFill>
            </a:rPr>
            <a:t>pSITE</a:t>
          </a:r>
          <a:r>
            <a:rPr lang="en-US" sz="2100" kern="1200" dirty="0">
              <a:solidFill>
                <a:schemeClr val="tx1">
                  <a:lumMod val="85000"/>
                  <a:lumOff val="15000"/>
                </a:schemeClr>
              </a:solidFill>
            </a:rPr>
            <a:t>-specific protocol and consent documents, recruitment materials etc. </a:t>
          </a:r>
        </a:p>
      </dsp:txBody>
      <dsp:txXfrm>
        <a:off x="3379796" y="745016"/>
        <a:ext cx="3881977" cy="1183529"/>
      </dsp:txXfrm>
    </dsp:sp>
    <dsp:sp modelId="{50DB6A83-7BA0-4311-AA14-8E69E849CD8C}">
      <dsp:nvSpPr>
        <dsp:cNvPr id="0" name=""/>
        <dsp:cNvSpPr/>
      </dsp:nvSpPr>
      <dsp:spPr>
        <a:xfrm>
          <a:off x="8038169" y="5310"/>
          <a:ext cx="3881977" cy="1183529"/>
        </a:xfrm>
        <a:prstGeom prst="rect">
          <a:avLst/>
        </a:prstGeom>
        <a:solidFill>
          <a:srgbClr val="A8E2EE"/>
        </a:solidFill>
        <a:ln w="1270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lumMod val="85000"/>
                  <a:lumOff val="15000"/>
                </a:schemeClr>
              </a:solidFill>
            </a:rPr>
            <a:t>Communicates findings from ancillary reviews that impact risk/ benefit</a:t>
          </a:r>
        </a:p>
      </dsp:txBody>
      <dsp:txXfrm>
        <a:off x="8038169" y="5310"/>
        <a:ext cx="3881977" cy="1183529"/>
      </dsp:txXfrm>
    </dsp:sp>
    <dsp:sp modelId="{88BA7523-79B5-4E87-AE7D-9E18C6E9B809}">
      <dsp:nvSpPr>
        <dsp:cNvPr id="0" name=""/>
        <dsp:cNvSpPr/>
      </dsp:nvSpPr>
      <dsp:spPr>
        <a:xfrm>
          <a:off x="8038169" y="1484722"/>
          <a:ext cx="3881977" cy="1183529"/>
        </a:xfrm>
        <a:prstGeom prst="rect">
          <a:avLst/>
        </a:prstGeom>
        <a:solidFill>
          <a:srgbClr val="A8E2EE"/>
        </a:solidFill>
        <a:ln w="1270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lumMod val="85000"/>
                  <a:lumOff val="15000"/>
                </a:schemeClr>
              </a:solidFill>
            </a:rPr>
            <a:t>Provides the Reviewing IRB with information about local study conduct that differs from approved protocol</a:t>
          </a:r>
        </a:p>
      </dsp:txBody>
      <dsp:txXfrm>
        <a:off x="8038169" y="1484722"/>
        <a:ext cx="3881977" cy="1183529"/>
      </dsp:txXfrm>
    </dsp:sp>
    <dsp:sp modelId="{15B62032-BA5C-480C-9B61-14EEC9E43A95}">
      <dsp:nvSpPr>
        <dsp:cNvPr id="0" name=""/>
        <dsp:cNvSpPr/>
      </dsp:nvSpPr>
      <dsp:spPr>
        <a:xfrm>
          <a:off x="3379796" y="2224428"/>
          <a:ext cx="3881977" cy="1183529"/>
        </a:xfrm>
        <a:prstGeom prst="rect">
          <a:avLst/>
        </a:prstGeom>
        <a:solidFill>
          <a:srgbClr val="A8E2EE"/>
        </a:solidFill>
        <a:ln w="1270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a:solidFill>
                <a:schemeClr val="tx1">
                  <a:lumMod val="85000"/>
                  <a:lumOff val="15000"/>
                </a:schemeClr>
              </a:solidFill>
            </a:rPr>
            <a:t>Notifying Reviewing IRB of reportable events according to NIH IRB policies </a:t>
          </a:r>
        </a:p>
      </dsp:txBody>
      <dsp:txXfrm>
        <a:off x="3379796" y="2224428"/>
        <a:ext cx="3881977" cy="1183529"/>
      </dsp:txXfrm>
    </dsp:sp>
    <dsp:sp modelId="{DE70C8C1-51B7-4380-ACC8-DFC00C81864F}">
      <dsp:nvSpPr>
        <dsp:cNvPr id="0" name=""/>
        <dsp:cNvSpPr/>
      </dsp:nvSpPr>
      <dsp:spPr>
        <a:xfrm>
          <a:off x="3379796" y="3703840"/>
          <a:ext cx="3881977" cy="1183529"/>
        </a:xfrm>
        <a:prstGeom prst="rect">
          <a:avLst/>
        </a:prstGeom>
        <a:solidFill>
          <a:srgbClr val="A8E2EE"/>
        </a:solidFill>
        <a:ln w="1270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100000"/>
            </a:lnSpc>
            <a:spcBef>
              <a:spcPct val="0"/>
            </a:spcBef>
            <a:spcAft>
              <a:spcPts val="0"/>
            </a:spcAft>
            <a:buNone/>
          </a:pPr>
          <a:r>
            <a:rPr lang="en-US" sz="2100" b="1" kern="1200" dirty="0">
              <a:solidFill>
                <a:schemeClr val="tx1">
                  <a:lumMod val="85000"/>
                  <a:lumOff val="15000"/>
                </a:schemeClr>
              </a:solidFill>
            </a:rPr>
            <a:t>Providing Local Context</a:t>
          </a:r>
        </a:p>
        <a:p>
          <a:pPr marL="0" lvl="0" indent="0" algn="ctr" defTabSz="933450">
            <a:lnSpc>
              <a:spcPct val="100000"/>
            </a:lnSpc>
            <a:spcBef>
              <a:spcPct val="0"/>
            </a:spcBef>
            <a:spcAft>
              <a:spcPts val="0"/>
            </a:spcAft>
            <a:buNone/>
          </a:pPr>
          <a:r>
            <a:rPr lang="en-US" sz="2100" kern="1200" dirty="0">
              <a:solidFill>
                <a:schemeClr val="tx1">
                  <a:lumMod val="85000"/>
                  <a:lumOff val="15000"/>
                </a:schemeClr>
              </a:solidFill>
            </a:rPr>
            <a:t>State/ local laws and regulations, institutional requirements, local factors</a:t>
          </a:r>
        </a:p>
      </dsp:txBody>
      <dsp:txXfrm>
        <a:off x="3379796" y="3703840"/>
        <a:ext cx="3881977" cy="1183529"/>
      </dsp:txXfrm>
    </dsp:sp>
    <dsp:sp modelId="{2F103A35-69B4-4FBF-9286-E2E79956CC40}">
      <dsp:nvSpPr>
        <dsp:cNvPr id="0" name=""/>
        <dsp:cNvSpPr/>
      </dsp:nvSpPr>
      <dsp:spPr>
        <a:xfrm>
          <a:off x="8038169" y="2964134"/>
          <a:ext cx="3881977" cy="1183529"/>
        </a:xfrm>
        <a:prstGeom prst="rect">
          <a:avLst/>
        </a:prstGeom>
        <a:solidFill>
          <a:srgbClr val="A8E2EE"/>
        </a:solidFill>
        <a:ln w="1270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lumMod val="85000"/>
                  <a:lumOff val="15000"/>
                </a:schemeClr>
              </a:solidFill>
            </a:rPr>
            <a:t>Reviews and approves study personnel</a:t>
          </a:r>
        </a:p>
      </dsp:txBody>
      <dsp:txXfrm>
        <a:off x="8038169" y="2964134"/>
        <a:ext cx="3881977" cy="1183529"/>
      </dsp:txXfrm>
    </dsp:sp>
    <dsp:sp modelId="{EEBAD3F9-17C5-4C99-8BDC-359204D72967}">
      <dsp:nvSpPr>
        <dsp:cNvPr id="0" name=""/>
        <dsp:cNvSpPr/>
      </dsp:nvSpPr>
      <dsp:spPr>
        <a:xfrm>
          <a:off x="8038169" y="4443546"/>
          <a:ext cx="3881977" cy="1183529"/>
        </a:xfrm>
        <a:prstGeom prst="rect">
          <a:avLst/>
        </a:prstGeom>
        <a:solidFill>
          <a:srgbClr val="A8E2EE"/>
        </a:solidFill>
        <a:ln w="1270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tx1">
                  <a:lumMod val="85000"/>
                  <a:lumOff val="15000"/>
                </a:schemeClr>
              </a:solidFill>
            </a:rPr>
            <a:t>Provides Conflicts of Interest management plan summary, if applicable</a:t>
          </a:r>
        </a:p>
      </dsp:txBody>
      <dsp:txXfrm>
        <a:off x="8038169" y="4443546"/>
        <a:ext cx="3881977" cy="1183529"/>
      </dsp:txXfrm>
    </dsp:sp>
    <dsp:sp modelId="{ADF5C172-0915-4377-AEB1-B92CBCD50F19}">
      <dsp:nvSpPr>
        <dsp:cNvPr id="0" name=""/>
        <dsp:cNvSpPr/>
      </dsp:nvSpPr>
      <dsp:spPr>
        <a:xfrm>
          <a:off x="3379796" y="5183252"/>
          <a:ext cx="3881977" cy="1183529"/>
        </a:xfrm>
        <a:prstGeom prst="rect">
          <a:avLst/>
        </a:prstGeom>
        <a:solidFill>
          <a:srgbClr val="A8E2EE"/>
        </a:solidFill>
        <a:ln w="12700" cap="flat" cmpd="sng" algn="ctr">
          <a:solidFill>
            <a:srgbClr val="7030A0"/>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tx1">
                  <a:lumMod val="85000"/>
                  <a:lumOff val="15000"/>
                </a:schemeClr>
              </a:solidFill>
            </a:rPr>
            <a:t>Providing Documentation/ Assurances</a:t>
          </a:r>
        </a:p>
        <a:p>
          <a:pPr marL="0" lvl="0" indent="0" algn="ctr" defTabSz="800100">
            <a:lnSpc>
              <a:spcPct val="90000"/>
            </a:lnSpc>
            <a:spcBef>
              <a:spcPct val="0"/>
            </a:spcBef>
            <a:spcAft>
              <a:spcPct val="35000"/>
            </a:spcAft>
            <a:buNone/>
          </a:pPr>
          <a:r>
            <a:rPr lang="en-US" sz="1800" kern="1200" dirty="0" err="1">
              <a:solidFill>
                <a:schemeClr val="tx1">
                  <a:lumMod val="85000"/>
                  <a:lumOff val="15000"/>
                </a:schemeClr>
              </a:solidFill>
            </a:rPr>
            <a:t>pSITE</a:t>
          </a:r>
          <a:r>
            <a:rPr lang="en-US" sz="1800" kern="1200" dirty="0">
              <a:solidFill>
                <a:schemeClr val="tx1">
                  <a:lumMod val="85000"/>
                  <a:lumOff val="15000"/>
                </a:schemeClr>
              </a:solidFill>
            </a:rPr>
            <a:t> study team appropriate qualifications &amp; training, local HRPP confirms local context accurate</a:t>
          </a:r>
        </a:p>
      </dsp:txBody>
      <dsp:txXfrm>
        <a:off x="3379796" y="5183252"/>
        <a:ext cx="3881977" cy="118352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FE659F-C4CD-4AD2-9220-A664C16E4173}">
      <dsp:nvSpPr>
        <dsp:cNvPr id="0" name=""/>
        <dsp:cNvSpPr/>
      </dsp:nvSpPr>
      <dsp:spPr>
        <a:xfrm>
          <a:off x="0" y="0"/>
          <a:ext cx="13062026" cy="6121753"/>
        </a:xfrm>
        <a:prstGeom prst="rightArrow">
          <a:avLst/>
        </a:prstGeom>
        <a:solidFill>
          <a:schemeClr val="accent5">
            <a:alpha val="50000"/>
          </a:schemeClr>
        </a:solidFill>
        <a:ln>
          <a:noFill/>
        </a:ln>
        <a:effectLst/>
      </dsp:spPr>
      <dsp:style>
        <a:lnRef idx="0">
          <a:scrgbClr r="0" g="0" b="0"/>
        </a:lnRef>
        <a:fillRef idx="0">
          <a:scrgbClr r="0" g="0" b="0"/>
        </a:fillRef>
        <a:effectRef idx="0">
          <a:scrgbClr r="0" g="0" b="0"/>
        </a:effectRef>
        <a:fontRef idx="minor">
          <a:schemeClr val="lt1"/>
        </a:fontRef>
      </dsp:style>
    </dsp:sp>
    <dsp:sp modelId="{4CE54C99-0F03-4FCE-BDAE-F26500407123}">
      <dsp:nvSpPr>
        <dsp:cNvPr id="0" name=""/>
        <dsp:cNvSpPr/>
      </dsp:nvSpPr>
      <dsp:spPr>
        <a:xfrm>
          <a:off x="1796" y="1529189"/>
          <a:ext cx="1709463" cy="3063374"/>
        </a:xfrm>
        <a:prstGeom prst="roundRect">
          <a:avLst/>
        </a:prstGeom>
        <a:pattFill prst="lgGrid">
          <a:fgClr>
            <a:srgbClr val="A8E2EE"/>
          </a:fgClr>
          <a:bgClr>
            <a:schemeClr val="bg1"/>
          </a:bgClr>
        </a:pattFill>
        <a:ln w="57150" cap="flat" cmpd="sng" algn="ctr">
          <a:solidFill>
            <a:srgbClr val="9DDCE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rPr>
            <a:t>Pre-IRB Submission</a:t>
          </a:r>
        </a:p>
        <a:p>
          <a:pPr marL="0" lvl="0" indent="0" algn="ctr" defTabSz="889000">
            <a:lnSpc>
              <a:spcPct val="90000"/>
            </a:lnSpc>
            <a:spcBef>
              <a:spcPct val="0"/>
            </a:spcBef>
            <a:spcAft>
              <a:spcPct val="35000"/>
            </a:spcAft>
            <a:buNone/>
          </a:pPr>
          <a:r>
            <a:rPr lang="en-US" sz="1800" b="1" kern="1200" dirty="0">
              <a:solidFill>
                <a:schemeClr val="tx1"/>
              </a:solidFill>
            </a:rPr>
            <a:t>(NIH team consults with IRBO,  protocol/ model consent development, </a:t>
          </a:r>
          <a:r>
            <a:rPr lang="en-US" sz="1800" b="1" kern="1200" dirty="0" err="1">
              <a:solidFill>
                <a:schemeClr val="tx1"/>
              </a:solidFill>
            </a:rPr>
            <a:t>eIRB</a:t>
          </a:r>
          <a:r>
            <a:rPr lang="en-US" sz="1800" b="1" kern="1200" dirty="0">
              <a:solidFill>
                <a:schemeClr val="tx1"/>
              </a:solidFill>
            </a:rPr>
            <a:t> account creation, etc.) </a:t>
          </a:r>
        </a:p>
      </dsp:txBody>
      <dsp:txXfrm>
        <a:off x="85245" y="1612638"/>
        <a:ext cx="1542565" cy="2896476"/>
      </dsp:txXfrm>
    </dsp:sp>
    <dsp:sp modelId="{2B0EC0F8-1A8A-4508-BA4E-0F7D726975DF}">
      <dsp:nvSpPr>
        <dsp:cNvPr id="0" name=""/>
        <dsp:cNvSpPr/>
      </dsp:nvSpPr>
      <dsp:spPr>
        <a:xfrm>
          <a:off x="1896697" y="3194502"/>
          <a:ext cx="1257159" cy="1273961"/>
        </a:xfrm>
        <a:prstGeom prst="roundRect">
          <a:avLst/>
        </a:prstGeom>
        <a:solidFill>
          <a:srgbClr val="A8E2EE"/>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rPr>
            <a:t>Submit Protocol to NIH IRB</a:t>
          </a:r>
        </a:p>
      </dsp:txBody>
      <dsp:txXfrm>
        <a:off x="1958066" y="3255871"/>
        <a:ext cx="1134421" cy="1151223"/>
      </dsp:txXfrm>
    </dsp:sp>
    <dsp:sp modelId="{FAE66107-0BD9-46E5-AF72-093B1C580A46}">
      <dsp:nvSpPr>
        <dsp:cNvPr id="0" name=""/>
        <dsp:cNvSpPr/>
      </dsp:nvSpPr>
      <dsp:spPr>
        <a:xfrm>
          <a:off x="3362058" y="1836526"/>
          <a:ext cx="1257159" cy="2448701"/>
        </a:xfrm>
        <a:prstGeom prst="roundRect">
          <a:avLst/>
        </a:prstGeom>
        <a:solidFill>
          <a:srgbClr val="A8E2EE"/>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rPr>
            <a:t>NIH IRB Review and Approval </a:t>
          </a:r>
        </a:p>
      </dsp:txBody>
      <dsp:txXfrm>
        <a:off x="3423427" y="1897895"/>
        <a:ext cx="1134421" cy="2325963"/>
      </dsp:txXfrm>
    </dsp:sp>
    <dsp:sp modelId="{A4FF8B79-56CD-4A2D-81BF-AE5B5C4ED702}">
      <dsp:nvSpPr>
        <dsp:cNvPr id="0" name=""/>
        <dsp:cNvSpPr/>
      </dsp:nvSpPr>
      <dsp:spPr>
        <a:xfrm>
          <a:off x="4800656" y="3167603"/>
          <a:ext cx="1519783" cy="1304643"/>
        </a:xfrm>
        <a:prstGeom prst="roundRect">
          <a:avLst/>
        </a:prstGeom>
        <a:solidFill>
          <a:srgbClr val="A8E2EE"/>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err="1">
              <a:solidFill>
                <a:schemeClr val="tx1"/>
              </a:solidFill>
            </a:rPr>
            <a:t>pSITE</a:t>
          </a:r>
          <a:r>
            <a:rPr lang="en-US" sz="2000" b="1" kern="1200" dirty="0">
              <a:solidFill>
                <a:schemeClr val="tx1"/>
              </a:solidFill>
            </a:rPr>
            <a:t> </a:t>
          </a:r>
        </a:p>
        <a:p>
          <a:pPr marL="0" lvl="0" indent="0" algn="ctr" defTabSz="889000">
            <a:lnSpc>
              <a:spcPct val="90000"/>
            </a:lnSpc>
            <a:spcBef>
              <a:spcPct val="0"/>
            </a:spcBef>
            <a:spcAft>
              <a:spcPct val="35000"/>
            </a:spcAft>
            <a:buNone/>
          </a:pPr>
          <a:r>
            <a:rPr lang="en-US" sz="2000" b="1" kern="1200" dirty="0">
              <a:solidFill>
                <a:schemeClr val="tx1"/>
              </a:solidFill>
            </a:rPr>
            <a:t>Pre-IRB submission</a:t>
          </a:r>
        </a:p>
      </dsp:txBody>
      <dsp:txXfrm>
        <a:off x="4864343" y="3231290"/>
        <a:ext cx="1392409" cy="1177269"/>
      </dsp:txXfrm>
    </dsp:sp>
    <dsp:sp modelId="{8B716B97-5193-4487-B599-1AD0566DB07A}">
      <dsp:nvSpPr>
        <dsp:cNvPr id="0" name=""/>
        <dsp:cNvSpPr/>
      </dsp:nvSpPr>
      <dsp:spPr>
        <a:xfrm>
          <a:off x="6532641" y="1836526"/>
          <a:ext cx="1530471" cy="2448701"/>
        </a:xfrm>
        <a:prstGeom prst="roundRect">
          <a:avLst/>
        </a:prstGeom>
        <a:solidFill>
          <a:srgbClr val="A8E2EE"/>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err="1">
              <a:solidFill>
                <a:schemeClr val="tx1"/>
              </a:solidFill>
            </a:rPr>
            <a:t>pSITE</a:t>
          </a:r>
          <a:r>
            <a:rPr lang="en-US" sz="2000" b="1" kern="1200" dirty="0">
              <a:solidFill>
                <a:schemeClr val="tx1"/>
              </a:solidFill>
            </a:rPr>
            <a:t> submission to NIH IRB </a:t>
          </a:r>
        </a:p>
        <a:p>
          <a:pPr marL="0" lvl="0" indent="0" algn="ctr" defTabSz="889000">
            <a:lnSpc>
              <a:spcPct val="90000"/>
            </a:lnSpc>
            <a:spcBef>
              <a:spcPct val="0"/>
            </a:spcBef>
            <a:spcAft>
              <a:spcPct val="35000"/>
            </a:spcAft>
            <a:buNone/>
          </a:pPr>
          <a:r>
            <a:rPr lang="en-US" sz="1800" b="1" kern="1200" dirty="0">
              <a:solidFill>
                <a:schemeClr val="tx1"/>
              </a:solidFill>
            </a:rPr>
            <a:t>(direct or </a:t>
          </a:r>
          <a:r>
            <a:rPr lang="en-US" sz="1800" b="1" kern="1200" dirty="0" err="1">
              <a:solidFill>
                <a:schemeClr val="tx1"/>
              </a:solidFill>
              <a:highlight>
                <a:srgbClr val="E3CCF2"/>
              </a:highlight>
            </a:rPr>
            <a:t>Amendment</a:t>
          </a:r>
          <a:r>
            <a:rPr lang="en-US" sz="1800" b="1" kern="1200" dirty="0" err="1">
              <a:solidFill>
                <a:schemeClr val="tx1"/>
              </a:solidFill>
            </a:rPr>
            <a:t>via</a:t>
          </a:r>
          <a:r>
            <a:rPr lang="en-US" sz="1800" b="1" kern="1200" dirty="0">
              <a:solidFill>
                <a:schemeClr val="tx1"/>
              </a:solidFill>
            </a:rPr>
            <a:t> NIH team)</a:t>
          </a:r>
        </a:p>
      </dsp:txBody>
      <dsp:txXfrm>
        <a:off x="6607352" y="1911237"/>
        <a:ext cx="1381049" cy="2299279"/>
      </dsp:txXfrm>
    </dsp:sp>
    <dsp:sp modelId="{DF834D71-6C13-44D4-9A5D-0D9B947BD609}">
      <dsp:nvSpPr>
        <dsp:cNvPr id="0" name=""/>
        <dsp:cNvSpPr/>
      </dsp:nvSpPr>
      <dsp:spPr>
        <a:xfrm>
          <a:off x="8259932" y="1836526"/>
          <a:ext cx="1291878" cy="2448701"/>
        </a:xfrm>
        <a:prstGeom prst="roundRect">
          <a:avLst/>
        </a:prstGeom>
        <a:solidFill>
          <a:srgbClr val="A8E2EE"/>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rPr>
            <a:t>NIH IRB Reviews and Approves </a:t>
          </a:r>
          <a:r>
            <a:rPr lang="en-US" sz="2000" b="1" kern="1200" dirty="0" err="1">
              <a:solidFill>
                <a:schemeClr val="tx1"/>
              </a:solidFill>
            </a:rPr>
            <a:t>pSITE</a:t>
          </a:r>
          <a:endParaRPr lang="en-US" sz="2000" b="1" kern="1200" dirty="0">
            <a:solidFill>
              <a:schemeClr val="tx1"/>
            </a:solidFill>
          </a:endParaRPr>
        </a:p>
      </dsp:txBody>
      <dsp:txXfrm>
        <a:off x="8322996" y="1899590"/>
        <a:ext cx="1165750" cy="2322573"/>
      </dsp:txXfrm>
    </dsp:sp>
    <dsp:sp modelId="{1E7AB09C-BC20-44FB-9A22-76C929660383}">
      <dsp:nvSpPr>
        <dsp:cNvPr id="0" name=""/>
        <dsp:cNvSpPr/>
      </dsp:nvSpPr>
      <dsp:spPr>
        <a:xfrm>
          <a:off x="9748630" y="1836526"/>
          <a:ext cx="1861624" cy="2448701"/>
        </a:xfrm>
        <a:prstGeom prst="roundRect">
          <a:avLst/>
        </a:prstGeom>
        <a:solidFill>
          <a:srgbClr val="A8E2EE"/>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err="1">
              <a:solidFill>
                <a:schemeClr val="tx1"/>
              </a:solidFill>
            </a:rPr>
            <a:t>pSITE</a:t>
          </a:r>
          <a:r>
            <a:rPr lang="en-US" sz="2000" b="1" kern="1200" dirty="0">
              <a:solidFill>
                <a:schemeClr val="tx1"/>
              </a:solidFill>
            </a:rPr>
            <a:t> opens with NIH IRB approval &amp; local </a:t>
          </a:r>
          <a:r>
            <a:rPr lang="en-US" sz="2000" b="1" kern="1200" dirty="0" err="1">
              <a:solidFill>
                <a:schemeClr val="tx1"/>
              </a:solidFill>
            </a:rPr>
            <a:t>pSITE</a:t>
          </a:r>
          <a:r>
            <a:rPr lang="en-US" sz="2000" b="1" kern="1200" dirty="0">
              <a:solidFill>
                <a:schemeClr val="tx1"/>
              </a:solidFill>
            </a:rPr>
            <a:t> requirements are met</a:t>
          </a:r>
        </a:p>
      </dsp:txBody>
      <dsp:txXfrm>
        <a:off x="9839507" y="1927403"/>
        <a:ext cx="1679870" cy="2266947"/>
      </dsp:txXfrm>
    </dsp:sp>
    <dsp:sp modelId="{AE11762F-9B53-4044-AA36-679A3D6731F3}">
      <dsp:nvSpPr>
        <dsp:cNvPr id="0" name=""/>
        <dsp:cNvSpPr/>
      </dsp:nvSpPr>
      <dsp:spPr>
        <a:xfrm>
          <a:off x="4950052" y="1709646"/>
          <a:ext cx="1257159" cy="1304643"/>
        </a:xfrm>
        <a:prstGeom prst="roundRect">
          <a:avLst/>
        </a:prstGeom>
        <a:solidFill>
          <a:srgbClr val="E3CCF2"/>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rPr>
            <a:t>NIH and pSITE Execute Reliance</a:t>
          </a:r>
        </a:p>
      </dsp:txBody>
      <dsp:txXfrm>
        <a:off x="5011421" y="1771015"/>
        <a:ext cx="1134421" cy="118190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FE659F-C4CD-4AD2-9220-A664C16E4173}">
      <dsp:nvSpPr>
        <dsp:cNvPr id="0" name=""/>
        <dsp:cNvSpPr/>
      </dsp:nvSpPr>
      <dsp:spPr>
        <a:xfrm>
          <a:off x="0" y="0"/>
          <a:ext cx="13066024" cy="6121753"/>
        </a:xfrm>
        <a:prstGeom prst="rightArrow">
          <a:avLst/>
        </a:prstGeom>
        <a:solidFill>
          <a:schemeClr val="accent5">
            <a:alpha val="50000"/>
          </a:schemeClr>
        </a:solidFill>
        <a:ln>
          <a:noFill/>
        </a:ln>
        <a:effectLst/>
      </dsp:spPr>
      <dsp:style>
        <a:lnRef idx="0">
          <a:scrgbClr r="0" g="0" b="0"/>
        </a:lnRef>
        <a:fillRef idx="0">
          <a:scrgbClr r="0" g="0" b="0"/>
        </a:fillRef>
        <a:effectRef idx="0">
          <a:scrgbClr r="0" g="0" b="0"/>
        </a:effectRef>
        <a:fontRef idx="minor">
          <a:schemeClr val="lt1"/>
        </a:fontRef>
      </dsp:style>
    </dsp:sp>
    <dsp:sp modelId="{4CE54C99-0F03-4FCE-BDAE-F26500407123}">
      <dsp:nvSpPr>
        <dsp:cNvPr id="0" name=""/>
        <dsp:cNvSpPr/>
      </dsp:nvSpPr>
      <dsp:spPr>
        <a:xfrm>
          <a:off x="8857" y="1575972"/>
          <a:ext cx="1715875" cy="2969809"/>
        </a:xfrm>
        <a:prstGeom prst="roundRect">
          <a:avLst/>
        </a:prstGeom>
        <a:pattFill prst="lgGrid">
          <a:fgClr>
            <a:srgbClr val="A8E2EE"/>
          </a:fgClr>
          <a:bgClr>
            <a:schemeClr val="bg1"/>
          </a:bgClr>
        </a:pattFill>
        <a:ln w="57150" cap="flat" cmpd="sng" algn="ctr">
          <a:solidFill>
            <a:srgbClr val="9DDCE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rPr>
            <a:t>Pre-IRB Submission</a:t>
          </a:r>
        </a:p>
        <a:p>
          <a:pPr marL="0" lvl="0" indent="0" algn="ctr" defTabSz="889000">
            <a:lnSpc>
              <a:spcPct val="90000"/>
            </a:lnSpc>
            <a:spcBef>
              <a:spcPct val="0"/>
            </a:spcBef>
            <a:spcAft>
              <a:spcPct val="35000"/>
            </a:spcAft>
            <a:buNone/>
          </a:pPr>
          <a:r>
            <a:rPr lang="en-US" sz="1800" b="1" kern="1200" dirty="0">
              <a:solidFill>
                <a:schemeClr val="tx1"/>
              </a:solidFill>
            </a:rPr>
            <a:t>(NIH team consults with IRBO,  protocol/ model consent development, </a:t>
          </a:r>
          <a:r>
            <a:rPr lang="en-US" sz="1800" b="1" kern="1200" dirty="0" err="1">
              <a:solidFill>
                <a:schemeClr val="tx1"/>
              </a:solidFill>
            </a:rPr>
            <a:t>eIRB</a:t>
          </a:r>
          <a:r>
            <a:rPr lang="en-US" sz="1800" b="1" kern="1200" dirty="0">
              <a:solidFill>
                <a:schemeClr val="tx1"/>
              </a:solidFill>
            </a:rPr>
            <a:t> account creation, etc.) </a:t>
          </a:r>
        </a:p>
      </dsp:txBody>
      <dsp:txXfrm>
        <a:off x="92619" y="1659734"/>
        <a:ext cx="1548351" cy="2802285"/>
      </dsp:txXfrm>
    </dsp:sp>
    <dsp:sp modelId="{2B0EC0F8-1A8A-4508-BA4E-0F7D726975DF}">
      <dsp:nvSpPr>
        <dsp:cNvPr id="0" name=""/>
        <dsp:cNvSpPr/>
      </dsp:nvSpPr>
      <dsp:spPr>
        <a:xfrm>
          <a:off x="1851415" y="3068394"/>
          <a:ext cx="1654848" cy="1454920"/>
        </a:xfrm>
        <a:prstGeom prst="roundRect">
          <a:avLst/>
        </a:prstGeom>
        <a:solidFill>
          <a:srgbClr val="A8E2EE"/>
        </a:solidFill>
        <a:ln w="57150" cap="flat" cmpd="sng" algn="ctr">
          <a:solidFill>
            <a:schemeClr val="bg1"/>
          </a:solidFill>
          <a:prstDash val="sysDot"/>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rPr>
            <a:t>Submit  Amendment to NIH IRB </a:t>
          </a:r>
          <a:endParaRPr lang="en-US" sz="2000" b="1" i="1" kern="1200" dirty="0">
            <a:solidFill>
              <a:schemeClr val="tx1"/>
            </a:solidFill>
          </a:endParaRPr>
        </a:p>
      </dsp:txBody>
      <dsp:txXfrm>
        <a:off x="1922438" y="3139417"/>
        <a:ext cx="1512802" cy="1312874"/>
      </dsp:txXfrm>
    </dsp:sp>
    <dsp:sp modelId="{FAE66107-0BD9-46E5-AF72-093B1C580A46}">
      <dsp:nvSpPr>
        <dsp:cNvPr id="0" name=""/>
        <dsp:cNvSpPr/>
      </dsp:nvSpPr>
      <dsp:spPr>
        <a:xfrm>
          <a:off x="3703619" y="1836526"/>
          <a:ext cx="1320183" cy="2448701"/>
        </a:xfrm>
        <a:prstGeom prst="roundRect">
          <a:avLst/>
        </a:prstGeom>
        <a:solidFill>
          <a:srgbClr val="A8E2EE"/>
        </a:solidFill>
        <a:ln w="57150" cap="flat" cmpd="sng" algn="ctr">
          <a:solidFill>
            <a:schemeClr val="bg1"/>
          </a:solidFill>
          <a:prstDash val="sysDot"/>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rPr>
            <a:t>NIH IRB Review and Approval </a:t>
          </a:r>
        </a:p>
      </dsp:txBody>
      <dsp:txXfrm>
        <a:off x="3768065" y="1900972"/>
        <a:ext cx="1191291" cy="2319809"/>
      </dsp:txXfrm>
    </dsp:sp>
    <dsp:sp modelId="{A4FF8B79-56CD-4A2D-81BF-AE5B5C4ED702}">
      <dsp:nvSpPr>
        <dsp:cNvPr id="0" name=""/>
        <dsp:cNvSpPr/>
      </dsp:nvSpPr>
      <dsp:spPr>
        <a:xfrm>
          <a:off x="5188161" y="3167603"/>
          <a:ext cx="1462076" cy="1304643"/>
        </a:xfrm>
        <a:prstGeom prst="roundRect">
          <a:avLst/>
        </a:prstGeom>
        <a:solidFill>
          <a:srgbClr val="A8E2EE"/>
        </a:solidFill>
        <a:ln w="57150" cap="flat" cmpd="sng" algn="ctr">
          <a:solidFill>
            <a:schemeClr val="bg1"/>
          </a:solidFill>
          <a:prstDash val="sysDot"/>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err="1">
              <a:solidFill>
                <a:schemeClr val="tx1"/>
              </a:solidFill>
            </a:rPr>
            <a:t>pSITE</a:t>
          </a:r>
          <a:r>
            <a:rPr lang="en-US" sz="2000" b="1" kern="1200" dirty="0">
              <a:solidFill>
                <a:schemeClr val="tx1"/>
              </a:solidFill>
            </a:rPr>
            <a:t> Pre-IRB submission</a:t>
          </a:r>
        </a:p>
      </dsp:txBody>
      <dsp:txXfrm>
        <a:off x="5251848" y="3231290"/>
        <a:ext cx="1334702" cy="1177269"/>
      </dsp:txXfrm>
    </dsp:sp>
    <dsp:sp modelId="{8B716B97-5193-4487-B599-1AD0566DB07A}">
      <dsp:nvSpPr>
        <dsp:cNvPr id="0" name=""/>
        <dsp:cNvSpPr/>
      </dsp:nvSpPr>
      <dsp:spPr>
        <a:xfrm>
          <a:off x="6830454" y="1836526"/>
          <a:ext cx="1495534" cy="2448701"/>
        </a:xfrm>
        <a:prstGeom prst="roundRect">
          <a:avLst/>
        </a:prstGeom>
        <a:solidFill>
          <a:srgbClr val="A8E2EE"/>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rPr>
            <a:t>pSITE submission to NIH IRB </a:t>
          </a:r>
        </a:p>
        <a:p>
          <a:pPr marL="0" lvl="0" indent="0" algn="ctr" defTabSz="889000">
            <a:lnSpc>
              <a:spcPct val="90000"/>
            </a:lnSpc>
            <a:spcBef>
              <a:spcPct val="0"/>
            </a:spcBef>
            <a:spcAft>
              <a:spcPct val="35000"/>
            </a:spcAft>
            <a:buNone/>
          </a:pPr>
          <a:r>
            <a:rPr lang="en-US" sz="1800" b="1" kern="1200" dirty="0">
              <a:solidFill>
                <a:schemeClr val="tx1"/>
              </a:solidFill>
            </a:rPr>
            <a:t>(direct or </a:t>
          </a:r>
          <a:r>
            <a:rPr lang="en-US" sz="1800" b="1" kern="1200" dirty="0">
              <a:solidFill>
                <a:schemeClr val="tx1"/>
              </a:solidFill>
              <a:highlight>
                <a:srgbClr val="E3CCF2"/>
              </a:highlight>
            </a:rPr>
            <a:t>Amendment</a:t>
          </a:r>
          <a:r>
            <a:rPr lang="en-US" sz="1800" b="1" kern="1200" dirty="0">
              <a:solidFill>
                <a:schemeClr val="tx1"/>
              </a:solidFill>
            </a:rPr>
            <a:t> via NIH team)</a:t>
          </a:r>
        </a:p>
      </dsp:txBody>
      <dsp:txXfrm>
        <a:off x="6903460" y="1909532"/>
        <a:ext cx="1349522" cy="2302689"/>
      </dsp:txXfrm>
    </dsp:sp>
    <dsp:sp modelId="{DF834D71-6C13-44D4-9A5D-0D9B947BD609}">
      <dsp:nvSpPr>
        <dsp:cNvPr id="0" name=""/>
        <dsp:cNvSpPr/>
      </dsp:nvSpPr>
      <dsp:spPr>
        <a:xfrm>
          <a:off x="8493142" y="1836526"/>
          <a:ext cx="1288391" cy="2448701"/>
        </a:xfrm>
        <a:prstGeom prst="roundRect">
          <a:avLst/>
        </a:prstGeom>
        <a:solidFill>
          <a:srgbClr val="A8E2EE"/>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rPr>
            <a:t>NIH IRB Reviews and Approves </a:t>
          </a:r>
          <a:r>
            <a:rPr lang="en-US" sz="2000" b="1" kern="1200" dirty="0" err="1">
              <a:solidFill>
                <a:schemeClr val="tx1"/>
              </a:solidFill>
            </a:rPr>
            <a:t>pSITE</a:t>
          </a:r>
          <a:endParaRPr lang="en-US" sz="2000" b="1" kern="1200" dirty="0">
            <a:solidFill>
              <a:schemeClr val="tx1"/>
            </a:solidFill>
          </a:endParaRPr>
        </a:p>
      </dsp:txBody>
      <dsp:txXfrm>
        <a:off x="8556036" y="1899420"/>
        <a:ext cx="1162603" cy="2322913"/>
      </dsp:txXfrm>
    </dsp:sp>
    <dsp:sp modelId="{1E7AB09C-BC20-44FB-9A22-76C929660383}">
      <dsp:nvSpPr>
        <dsp:cNvPr id="0" name=""/>
        <dsp:cNvSpPr/>
      </dsp:nvSpPr>
      <dsp:spPr>
        <a:xfrm>
          <a:off x="9948686" y="1836526"/>
          <a:ext cx="1581023" cy="2448701"/>
        </a:xfrm>
        <a:prstGeom prst="roundRect">
          <a:avLst/>
        </a:prstGeom>
        <a:solidFill>
          <a:srgbClr val="A8E2EE"/>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err="1">
              <a:solidFill>
                <a:schemeClr val="tx1"/>
              </a:solidFill>
            </a:rPr>
            <a:t>pSITE</a:t>
          </a:r>
          <a:r>
            <a:rPr lang="en-US" sz="2000" b="1" kern="1200" dirty="0">
              <a:solidFill>
                <a:schemeClr val="tx1"/>
              </a:solidFill>
            </a:rPr>
            <a:t> opens with NIH IRB approval &amp; local </a:t>
          </a:r>
          <a:r>
            <a:rPr lang="en-US" sz="2000" b="1" kern="1200" dirty="0" err="1">
              <a:solidFill>
                <a:schemeClr val="tx1"/>
              </a:solidFill>
            </a:rPr>
            <a:t>pSITE</a:t>
          </a:r>
          <a:r>
            <a:rPr lang="en-US" sz="2000" b="1" kern="1200" dirty="0">
              <a:solidFill>
                <a:schemeClr val="tx1"/>
              </a:solidFill>
            </a:rPr>
            <a:t> requirements are met</a:t>
          </a:r>
        </a:p>
      </dsp:txBody>
      <dsp:txXfrm>
        <a:off x="10025865" y="1913705"/>
        <a:ext cx="1426665" cy="2294343"/>
      </dsp:txXfrm>
    </dsp:sp>
    <dsp:sp modelId="{AE11762F-9B53-4044-AA36-679A3D6731F3}">
      <dsp:nvSpPr>
        <dsp:cNvPr id="0" name=""/>
        <dsp:cNvSpPr/>
      </dsp:nvSpPr>
      <dsp:spPr>
        <a:xfrm>
          <a:off x="5234307" y="1635500"/>
          <a:ext cx="1360310" cy="1398086"/>
        </a:xfrm>
        <a:prstGeom prst="roundRect">
          <a:avLst/>
        </a:prstGeom>
        <a:solidFill>
          <a:srgbClr val="E3CCF2"/>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rPr>
            <a:t>NIH and </a:t>
          </a:r>
          <a:r>
            <a:rPr lang="en-US" sz="2000" b="1" kern="1200" dirty="0" err="1">
              <a:solidFill>
                <a:schemeClr val="tx1"/>
              </a:solidFill>
            </a:rPr>
            <a:t>pSITE</a:t>
          </a:r>
          <a:r>
            <a:rPr lang="en-US" sz="2000" b="1" kern="1200" dirty="0">
              <a:solidFill>
                <a:schemeClr val="tx1"/>
              </a:solidFill>
            </a:rPr>
            <a:t> execute Reliance</a:t>
          </a:r>
        </a:p>
      </dsp:txBody>
      <dsp:txXfrm>
        <a:off x="5300712" y="1701905"/>
        <a:ext cx="1227500" cy="126527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FE659F-C4CD-4AD2-9220-A664C16E4173}">
      <dsp:nvSpPr>
        <dsp:cNvPr id="0" name=""/>
        <dsp:cNvSpPr/>
      </dsp:nvSpPr>
      <dsp:spPr>
        <a:xfrm>
          <a:off x="0" y="0"/>
          <a:ext cx="13062026" cy="6121753"/>
        </a:xfrm>
        <a:prstGeom prst="rightArrow">
          <a:avLst/>
        </a:prstGeom>
        <a:solidFill>
          <a:schemeClr val="accent5">
            <a:alpha val="50000"/>
          </a:schemeClr>
        </a:solidFill>
        <a:ln>
          <a:noFill/>
        </a:ln>
        <a:effectLst/>
      </dsp:spPr>
      <dsp:style>
        <a:lnRef idx="0">
          <a:scrgbClr r="0" g="0" b="0"/>
        </a:lnRef>
        <a:fillRef idx="0">
          <a:scrgbClr r="0" g="0" b="0"/>
        </a:fillRef>
        <a:effectRef idx="0">
          <a:scrgbClr r="0" g="0" b="0"/>
        </a:effectRef>
        <a:fontRef idx="minor">
          <a:schemeClr val="lt1"/>
        </a:fontRef>
      </dsp:style>
    </dsp:sp>
    <dsp:sp modelId="{4CE54C99-0F03-4FCE-BDAE-F26500407123}">
      <dsp:nvSpPr>
        <dsp:cNvPr id="0" name=""/>
        <dsp:cNvSpPr/>
      </dsp:nvSpPr>
      <dsp:spPr>
        <a:xfrm>
          <a:off x="1796" y="1529189"/>
          <a:ext cx="1709463" cy="3063374"/>
        </a:xfrm>
        <a:prstGeom prst="roundRect">
          <a:avLst/>
        </a:prstGeom>
        <a:pattFill prst="lgGrid">
          <a:fgClr>
            <a:srgbClr val="A8E2EE"/>
          </a:fgClr>
          <a:bgClr>
            <a:schemeClr val="bg1"/>
          </a:bgClr>
        </a:pattFill>
        <a:ln w="57150" cap="flat" cmpd="sng" algn="ctr">
          <a:solidFill>
            <a:srgbClr val="9DDCE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rPr>
            <a:t>Pre-IRB Submission</a:t>
          </a:r>
        </a:p>
        <a:p>
          <a:pPr marL="0" lvl="0" indent="0" algn="ctr" defTabSz="889000">
            <a:lnSpc>
              <a:spcPct val="90000"/>
            </a:lnSpc>
            <a:spcBef>
              <a:spcPct val="0"/>
            </a:spcBef>
            <a:spcAft>
              <a:spcPct val="35000"/>
            </a:spcAft>
            <a:buNone/>
          </a:pPr>
          <a:r>
            <a:rPr lang="en-US" sz="1800" b="1" kern="1200" dirty="0">
              <a:solidFill>
                <a:schemeClr val="tx1"/>
              </a:solidFill>
            </a:rPr>
            <a:t>(NIH team consults with IRBO,  protocol/ model consent development, </a:t>
          </a:r>
          <a:r>
            <a:rPr lang="en-US" sz="1800" b="1" kern="1200" dirty="0" err="1">
              <a:solidFill>
                <a:schemeClr val="tx1"/>
              </a:solidFill>
            </a:rPr>
            <a:t>eIRB</a:t>
          </a:r>
          <a:r>
            <a:rPr lang="en-US" sz="1800" b="1" kern="1200" dirty="0">
              <a:solidFill>
                <a:schemeClr val="tx1"/>
              </a:solidFill>
            </a:rPr>
            <a:t> account creation, etc.) </a:t>
          </a:r>
        </a:p>
      </dsp:txBody>
      <dsp:txXfrm>
        <a:off x="85245" y="1612638"/>
        <a:ext cx="1542565" cy="2896476"/>
      </dsp:txXfrm>
    </dsp:sp>
    <dsp:sp modelId="{2B0EC0F8-1A8A-4508-BA4E-0F7D726975DF}">
      <dsp:nvSpPr>
        <dsp:cNvPr id="0" name=""/>
        <dsp:cNvSpPr/>
      </dsp:nvSpPr>
      <dsp:spPr>
        <a:xfrm>
          <a:off x="1896697" y="3194502"/>
          <a:ext cx="1257159" cy="1273961"/>
        </a:xfrm>
        <a:prstGeom prst="roundRect">
          <a:avLst/>
        </a:prstGeom>
        <a:solidFill>
          <a:srgbClr val="A8E2EE"/>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rPr>
            <a:t>Submit Protocol to NIH IRB</a:t>
          </a:r>
        </a:p>
      </dsp:txBody>
      <dsp:txXfrm>
        <a:off x="1958066" y="3255871"/>
        <a:ext cx="1134421" cy="1151223"/>
      </dsp:txXfrm>
    </dsp:sp>
    <dsp:sp modelId="{FAE66107-0BD9-46E5-AF72-093B1C580A46}">
      <dsp:nvSpPr>
        <dsp:cNvPr id="0" name=""/>
        <dsp:cNvSpPr/>
      </dsp:nvSpPr>
      <dsp:spPr>
        <a:xfrm>
          <a:off x="3362058" y="1836526"/>
          <a:ext cx="1257159" cy="2448701"/>
        </a:xfrm>
        <a:prstGeom prst="roundRect">
          <a:avLst/>
        </a:prstGeom>
        <a:solidFill>
          <a:srgbClr val="A8E2EE"/>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rPr>
            <a:t>NIH IRB Review and Approval </a:t>
          </a:r>
        </a:p>
      </dsp:txBody>
      <dsp:txXfrm>
        <a:off x="3423427" y="1897895"/>
        <a:ext cx="1134421" cy="2325963"/>
      </dsp:txXfrm>
    </dsp:sp>
    <dsp:sp modelId="{A4FF8B79-56CD-4A2D-81BF-AE5B5C4ED702}">
      <dsp:nvSpPr>
        <dsp:cNvPr id="0" name=""/>
        <dsp:cNvSpPr/>
      </dsp:nvSpPr>
      <dsp:spPr>
        <a:xfrm>
          <a:off x="4800656" y="3167603"/>
          <a:ext cx="1519783" cy="1304643"/>
        </a:xfrm>
        <a:prstGeom prst="roundRect">
          <a:avLst/>
        </a:prstGeom>
        <a:solidFill>
          <a:srgbClr val="A8E2EE"/>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err="1">
              <a:solidFill>
                <a:schemeClr val="tx1"/>
              </a:solidFill>
            </a:rPr>
            <a:t>pSITE</a:t>
          </a:r>
          <a:r>
            <a:rPr lang="en-US" sz="2000" b="1" kern="1200" dirty="0">
              <a:solidFill>
                <a:schemeClr val="tx1"/>
              </a:solidFill>
            </a:rPr>
            <a:t> </a:t>
          </a:r>
        </a:p>
        <a:p>
          <a:pPr marL="0" lvl="0" indent="0" algn="ctr" defTabSz="889000">
            <a:lnSpc>
              <a:spcPct val="90000"/>
            </a:lnSpc>
            <a:spcBef>
              <a:spcPct val="0"/>
            </a:spcBef>
            <a:spcAft>
              <a:spcPct val="35000"/>
            </a:spcAft>
            <a:buNone/>
          </a:pPr>
          <a:r>
            <a:rPr lang="en-US" sz="2000" b="1" kern="1200" dirty="0">
              <a:solidFill>
                <a:schemeClr val="tx1"/>
              </a:solidFill>
            </a:rPr>
            <a:t>Pre-IRB submission</a:t>
          </a:r>
        </a:p>
      </dsp:txBody>
      <dsp:txXfrm>
        <a:off x="4864343" y="3231290"/>
        <a:ext cx="1392409" cy="1177269"/>
      </dsp:txXfrm>
    </dsp:sp>
    <dsp:sp modelId="{8B716B97-5193-4487-B599-1AD0566DB07A}">
      <dsp:nvSpPr>
        <dsp:cNvPr id="0" name=""/>
        <dsp:cNvSpPr/>
      </dsp:nvSpPr>
      <dsp:spPr>
        <a:xfrm>
          <a:off x="6532641" y="1836526"/>
          <a:ext cx="1530471" cy="2448701"/>
        </a:xfrm>
        <a:prstGeom prst="roundRect">
          <a:avLst/>
        </a:prstGeom>
        <a:solidFill>
          <a:srgbClr val="A8E2EE"/>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err="1">
              <a:solidFill>
                <a:schemeClr val="tx1"/>
              </a:solidFill>
            </a:rPr>
            <a:t>pSITE</a:t>
          </a:r>
          <a:r>
            <a:rPr lang="en-US" sz="2000" b="1" kern="1200" dirty="0">
              <a:solidFill>
                <a:schemeClr val="tx1"/>
              </a:solidFill>
            </a:rPr>
            <a:t> submission to NIH IRB </a:t>
          </a:r>
        </a:p>
        <a:p>
          <a:pPr marL="0" lvl="0" indent="0" algn="ctr" defTabSz="889000">
            <a:lnSpc>
              <a:spcPct val="90000"/>
            </a:lnSpc>
            <a:spcBef>
              <a:spcPct val="0"/>
            </a:spcBef>
            <a:spcAft>
              <a:spcPct val="35000"/>
            </a:spcAft>
            <a:buNone/>
          </a:pPr>
          <a:r>
            <a:rPr lang="en-US" sz="1800" b="1" kern="1200" dirty="0">
              <a:solidFill>
                <a:schemeClr val="tx1"/>
              </a:solidFill>
            </a:rPr>
            <a:t>(direct or </a:t>
          </a:r>
          <a:r>
            <a:rPr lang="en-US" sz="1800" b="1" kern="1200" dirty="0">
              <a:solidFill>
                <a:schemeClr val="tx1"/>
              </a:solidFill>
              <a:highlight>
                <a:srgbClr val="FFFF00"/>
              </a:highlight>
            </a:rPr>
            <a:t>Amendment </a:t>
          </a:r>
          <a:r>
            <a:rPr lang="en-US" sz="1800" b="1" kern="1200" dirty="0">
              <a:solidFill>
                <a:schemeClr val="tx1"/>
              </a:solidFill>
            </a:rPr>
            <a:t>via NIH team)</a:t>
          </a:r>
        </a:p>
      </dsp:txBody>
      <dsp:txXfrm>
        <a:off x="6607352" y="1911237"/>
        <a:ext cx="1381049" cy="2299279"/>
      </dsp:txXfrm>
    </dsp:sp>
    <dsp:sp modelId="{DF834D71-6C13-44D4-9A5D-0D9B947BD609}">
      <dsp:nvSpPr>
        <dsp:cNvPr id="0" name=""/>
        <dsp:cNvSpPr/>
      </dsp:nvSpPr>
      <dsp:spPr>
        <a:xfrm>
          <a:off x="8259932" y="1836526"/>
          <a:ext cx="1291878" cy="2448701"/>
        </a:xfrm>
        <a:prstGeom prst="roundRect">
          <a:avLst/>
        </a:prstGeom>
        <a:solidFill>
          <a:srgbClr val="A8E2EE"/>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rPr>
            <a:t>NIH IRB Reviews and Approves </a:t>
          </a:r>
          <a:r>
            <a:rPr lang="en-US" sz="2000" b="1" kern="1200" dirty="0" err="1">
              <a:solidFill>
                <a:schemeClr val="tx1"/>
              </a:solidFill>
            </a:rPr>
            <a:t>pSITE</a:t>
          </a:r>
          <a:endParaRPr lang="en-US" sz="2000" b="1" kern="1200" dirty="0">
            <a:solidFill>
              <a:schemeClr val="tx1"/>
            </a:solidFill>
          </a:endParaRPr>
        </a:p>
      </dsp:txBody>
      <dsp:txXfrm>
        <a:off x="8322996" y="1899590"/>
        <a:ext cx="1165750" cy="2322573"/>
      </dsp:txXfrm>
    </dsp:sp>
    <dsp:sp modelId="{1E7AB09C-BC20-44FB-9A22-76C929660383}">
      <dsp:nvSpPr>
        <dsp:cNvPr id="0" name=""/>
        <dsp:cNvSpPr/>
      </dsp:nvSpPr>
      <dsp:spPr>
        <a:xfrm>
          <a:off x="9748630" y="1836526"/>
          <a:ext cx="1861624" cy="2448701"/>
        </a:xfrm>
        <a:prstGeom prst="roundRect">
          <a:avLst/>
        </a:prstGeom>
        <a:solidFill>
          <a:srgbClr val="A8E2EE"/>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err="1">
              <a:solidFill>
                <a:schemeClr val="tx1"/>
              </a:solidFill>
            </a:rPr>
            <a:t>pSITE</a:t>
          </a:r>
          <a:r>
            <a:rPr lang="en-US" sz="2000" b="1" kern="1200" dirty="0">
              <a:solidFill>
                <a:schemeClr val="tx1"/>
              </a:solidFill>
            </a:rPr>
            <a:t> opens with NIH IRB approval &amp; local </a:t>
          </a:r>
          <a:r>
            <a:rPr lang="en-US" sz="2000" b="1" kern="1200" dirty="0" err="1">
              <a:solidFill>
                <a:schemeClr val="tx1"/>
              </a:solidFill>
            </a:rPr>
            <a:t>pSITE</a:t>
          </a:r>
          <a:r>
            <a:rPr lang="en-US" sz="2000" b="1" kern="1200" dirty="0">
              <a:solidFill>
                <a:schemeClr val="tx1"/>
              </a:solidFill>
            </a:rPr>
            <a:t> requirements are met</a:t>
          </a:r>
        </a:p>
      </dsp:txBody>
      <dsp:txXfrm>
        <a:off x="9839507" y="1927403"/>
        <a:ext cx="1679870" cy="2266947"/>
      </dsp:txXfrm>
    </dsp:sp>
    <dsp:sp modelId="{AE11762F-9B53-4044-AA36-679A3D6731F3}">
      <dsp:nvSpPr>
        <dsp:cNvPr id="0" name=""/>
        <dsp:cNvSpPr/>
      </dsp:nvSpPr>
      <dsp:spPr>
        <a:xfrm>
          <a:off x="4950052" y="1709646"/>
          <a:ext cx="1257159" cy="1304643"/>
        </a:xfrm>
        <a:prstGeom prst="roundRect">
          <a:avLst/>
        </a:prstGeom>
        <a:solidFill>
          <a:srgbClr val="E3CCF2"/>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rPr>
            <a:t>NIH and </a:t>
          </a:r>
          <a:r>
            <a:rPr lang="en-US" sz="2000" b="1" kern="1200" dirty="0" err="1">
              <a:solidFill>
                <a:schemeClr val="tx1"/>
              </a:solidFill>
            </a:rPr>
            <a:t>pSITE</a:t>
          </a:r>
          <a:r>
            <a:rPr lang="en-US" sz="2000" b="1" kern="1200" dirty="0">
              <a:solidFill>
                <a:schemeClr val="tx1"/>
              </a:solidFill>
            </a:rPr>
            <a:t> execute Reliance</a:t>
          </a:r>
        </a:p>
      </dsp:txBody>
      <dsp:txXfrm>
        <a:off x="5011421" y="1771015"/>
        <a:ext cx="1134421" cy="118190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FE659F-C4CD-4AD2-9220-A664C16E4173}">
      <dsp:nvSpPr>
        <dsp:cNvPr id="0" name=""/>
        <dsp:cNvSpPr/>
      </dsp:nvSpPr>
      <dsp:spPr>
        <a:xfrm>
          <a:off x="0" y="0"/>
          <a:ext cx="13062026" cy="6121753"/>
        </a:xfrm>
        <a:prstGeom prst="rightArrow">
          <a:avLst/>
        </a:prstGeom>
        <a:solidFill>
          <a:schemeClr val="accent5">
            <a:alpha val="50000"/>
          </a:schemeClr>
        </a:solidFill>
        <a:ln>
          <a:noFill/>
        </a:ln>
        <a:effectLst/>
      </dsp:spPr>
      <dsp:style>
        <a:lnRef idx="0">
          <a:scrgbClr r="0" g="0" b="0"/>
        </a:lnRef>
        <a:fillRef idx="0">
          <a:scrgbClr r="0" g="0" b="0"/>
        </a:fillRef>
        <a:effectRef idx="0">
          <a:scrgbClr r="0" g="0" b="0"/>
        </a:effectRef>
        <a:fontRef idx="minor">
          <a:schemeClr val="lt1"/>
        </a:fontRef>
      </dsp:style>
    </dsp:sp>
    <dsp:sp modelId="{4CE54C99-0F03-4FCE-BDAE-F26500407123}">
      <dsp:nvSpPr>
        <dsp:cNvPr id="0" name=""/>
        <dsp:cNvSpPr/>
      </dsp:nvSpPr>
      <dsp:spPr>
        <a:xfrm>
          <a:off x="1796" y="1529189"/>
          <a:ext cx="1709463" cy="3063374"/>
        </a:xfrm>
        <a:prstGeom prst="roundRect">
          <a:avLst/>
        </a:prstGeom>
        <a:pattFill prst="lgGrid">
          <a:fgClr>
            <a:srgbClr val="A8E2EE"/>
          </a:fgClr>
          <a:bgClr>
            <a:schemeClr val="bg1"/>
          </a:bgClr>
        </a:pattFill>
        <a:ln w="57150" cap="flat" cmpd="sng" algn="ctr">
          <a:solidFill>
            <a:srgbClr val="9DDCE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rPr>
            <a:t>Pre-IRB Submission</a:t>
          </a:r>
        </a:p>
        <a:p>
          <a:pPr marL="0" lvl="0" indent="0" algn="ctr" defTabSz="889000">
            <a:lnSpc>
              <a:spcPct val="90000"/>
            </a:lnSpc>
            <a:spcBef>
              <a:spcPct val="0"/>
            </a:spcBef>
            <a:spcAft>
              <a:spcPct val="35000"/>
            </a:spcAft>
            <a:buNone/>
          </a:pPr>
          <a:r>
            <a:rPr lang="en-US" sz="1800" b="1" kern="1200" dirty="0">
              <a:solidFill>
                <a:schemeClr val="tx1"/>
              </a:solidFill>
            </a:rPr>
            <a:t>(NIH team consults with IRBO,  protocol/ model consent development, </a:t>
          </a:r>
          <a:r>
            <a:rPr lang="en-US" sz="1800" b="1" kern="1200" dirty="0" err="1">
              <a:solidFill>
                <a:schemeClr val="tx1"/>
              </a:solidFill>
            </a:rPr>
            <a:t>eIRB</a:t>
          </a:r>
          <a:r>
            <a:rPr lang="en-US" sz="1800" b="1" kern="1200" dirty="0">
              <a:solidFill>
                <a:schemeClr val="tx1"/>
              </a:solidFill>
            </a:rPr>
            <a:t> account creation, etc.) </a:t>
          </a:r>
        </a:p>
      </dsp:txBody>
      <dsp:txXfrm>
        <a:off x="85245" y="1612638"/>
        <a:ext cx="1542565" cy="2896476"/>
      </dsp:txXfrm>
    </dsp:sp>
    <dsp:sp modelId="{2B0EC0F8-1A8A-4508-BA4E-0F7D726975DF}">
      <dsp:nvSpPr>
        <dsp:cNvPr id="0" name=""/>
        <dsp:cNvSpPr/>
      </dsp:nvSpPr>
      <dsp:spPr>
        <a:xfrm>
          <a:off x="1896697" y="3194502"/>
          <a:ext cx="1257159" cy="1273961"/>
        </a:xfrm>
        <a:prstGeom prst="roundRect">
          <a:avLst/>
        </a:prstGeom>
        <a:solidFill>
          <a:srgbClr val="A8E2EE"/>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rPr>
            <a:t>Submit Protocol to NIH IRB</a:t>
          </a:r>
        </a:p>
      </dsp:txBody>
      <dsp:txXfrm>
        <a:off x="1958066" y="3255871"/>
        <a:ext cx="1134421" cy="1151223"/>
      </dsp:txXfrm>
    </dsp:sp>
    <dsp:sp modelId="{FAE66107-0BD9-46E5-AF72-093B1C580A46}">
      <dsp:nvSpPr>
        <dsp:cNvPr id="0" name=""/>
        <dsp:cNvSpPr/>
      </dsp:nvSpPr>
      <dsp:spPr>
        <a:xfrm>
          <a:off x="3362058" y="1836526"/>
          <a:ext cx="1257159" cy="2448701"/>
        </a:xfrm>
        <a:prstGeom prst="roundRect">
          <a:avLst/>
        </a:prstGeom>
        <a:solidFill>
          <a:srgbClr val="A8E2EE"/>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rPr>
            <a:t>NIH IRB Review and Approval </a:t>
          </a:r>
        </a:p>
      </dsp:txBody>
      <dsp:txXfrm>
        <a:off x="3423427" y="1897895"/>
        <a:ext cx="1134421" cy="2325963"/>
      </dsp:txXfrm>
    </dsp:sp>
    <dsp:sp modelId="{A4FF8B79-56CD-4A2D-81BF-AE5B5C4ED702}">
      <dsp:nvSpPr>
        <dsp:cNvPr id="0" name=""/>
        <dsp:cNvSpPr/>
      </dsp:nvSpPr>
      <dsp:spPr>
        <a:xfrm>
          <a:off x="4800656" y="3167603"/>
          <a:ext cx="1519783" cy="1304643"/>
        </a:xfrm>
        <a:prstGeom prst="roundRect">
          <a:avLst/>
        </a:prstGeom>
        <a:solidFill>
          <a:srgbClr val="A8E2EE"/>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err="1">
              <a:solidFill>
                <a:schemeClr val="tx1"/>
              </a:solidFill>
            </a:rPr>
            <a:t>pSITE</a:t>
          </a:r>
          <a:r>
            <a:rPr lang="en-US" sz="2000" b="1" kern="1200" dirty="0">
              <a:solidFill>
                <a:schemeClr val="tx1"/>
              </a:solidFill>
            </a:rPr>
            <a:t> </a:t>
          </a:r>
        </a:p>
        <a:p>
          <a:pPr marL="0" lvl="0" indent="0" algn="ctr" defTabSz="889000">
            <a:lnSpc>
              <a:spcPct val="90000"/>
            </a:lnSpc>
            <a:spcBef>
              <a:spcPct val="0"/>
            </a:spcBef>
            <a:spcAft>
              <a:spcPct val="35000"/>
            </a:spcAft>
            <a:buNone/>
          </a:pPr>
          <a:r>
            <a:rPr lang="en-US" sz="2000" b="1" kern="1200" dirty="0">
              <a:solidFill>
                <a:schemeClr val="tx1"/>
              </a:solidFill>
            </a:rPr>
            <a:t>Pre-IRB submission</a:t>
          </a:r>
        </a:p>
      </dsp:txBody>
      <dsp:txXfrm>
        <a:off x="4864343" y="3231290"/>
        <a:ext cx="1392409" cy="1177269"/>
      </dsp:txXfrm>
    </dsp:sp>
    <dsp:sp modelId="{8B716B97-5193-4487-B599-1AD0566DB07A}">
      <dsp:nvSpPr>
        <dsp:cNvPr id="0" name=""/>
        <dsp:cNvSpPr/>
      </dsp:nvSpPr>
      <dsp:spPr>
        <a:xfrm>
          <a:off x="6532641" y="1836526"/>
          <a:ext cx="1530471" cy="2448701"/>
        </a:xfrm>
        <a:prstGeom prst="roundRect">
          <a:avLst/>
        </a:prstGeom>
        <a:solidFill>
          <a:srgbClr val="A8E2EE"/>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err="1">
              <a:solidFill>
                <a:schemeClr val="tx1"/>
              </a:solidFill>
            </a:rPr>
            <a:t>pSITE</a:t>
          </a:r>
          <a:r>
            <a:rPr lang="en-US" sz="2000" b="1" kern="1200" dirty="0">
              <a:solidFill>
                <a:schemeClr val="tx1"/>
              </a:solidFill>
            </a:rPr>
            <a:t> submission to NIH IRB </a:t>
          </a:r>
        </a:p>
        <a:p>
          <a:pPr marL="0" lvl="0" indent="0" algn="ctr" defTabSz="889000">
            <a:lnSpc>
              <a:spcPct val="90000"/>
            </a:lnSpc>
            <a:spcBef>
              <a:spcPct val="0"/>
            </a:spcBef>
            <a:spcAft>
              <a:spcPct val="35000"/>
            </a:spcAft>
            <a:buNone/>
          </a:pPr>
          <a:r>
            <a:rPr lang="en-US" sz="1800" b="1" kern="1200" dirty="0">
              <a:solidFill>
                <a:schemeClr val="tx1"/>
              </a:solidFill>
            </a:rPr>
            <a:t>(direct or via NIH team)</a:t>
          </a:r>
        </a:p>
      </dsp:txBody>
      <dsp:txXfrm>
        <a:off x="6607352" y="1911237"/>
        <a:ext cx="1381049" cy="2299279"/>
      </dsp:txXfrm>
    </dsp:sp>
    <dsp:sp modelId="{DF834D71-6C13-44D4-9A5D-0D9B947BD609}">
      <dsp:nvSpPr>
        <dsp:cNvPr id="0" name=""/>
        <dsp:cNvSpPr/>
      </dsp:nvSpPr>
      <dsp:spPr>
        <a:xfrm>
          <a:off x="8259932" y="1836526"/>
          <a:ext cx="1291878" cy="2448701"/>
        </a:xfrm>
        <a:prstGeom prst="roundRect">
          <a:avLst/>
        </a:prstGeom>
        <a:solidFill>
          <a:srgbClr val="A8E2EE"/>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rPr>
            <a:t>NIH IRB Reviews and Approves </a:t>
          </a:r>
          <a:r>
            <a:rPr lang="en-US" sz="2000" b="1" kern="1200" dirty="0" err="1">
              <a:solidFill>
                <a:schemeClr val="tx1"/>
              </a:solidFill>
            </a:rPr>
            <a:t>pSITE</a:t>
          </a:r>
          <a:endParaRPr lang="en-US" sz="2000" b="1" kern="1200" dirty="0">
            <a:solidFill>
              <a:schemeClr val="tx1"/>
            </a:solidFill>
          </a:endParaRPr>
        </a:p>
      </dsp:txBody>
      <dsp:txXfrm>
        <a:off x="8322996" y="1899590"/>
        <a:ext cx="1165750" cy="2322573"/>
      </dsp:txXfrm>
    </dsp:sp>
    <dsp:sp modelId="{1E7AB09C-BC20-44FB-9A22-76C929660383}">
      <dsp:nvSpPr>
        <dsp:cNvPr id="0" name=""/>
        <dsp:cNvSpPr/>
      </dsp:nvSpPr>
      <dsp:spPr>
        <a:xfrm>
          <a:off x="9748630" y="1836526"/>
          <a:ext cx="1861624" cy="2448701"/>
        </a:xfrm>
        <a:prstGeom prst="roundRect">
          <a:avLst/>
        </a:prstGeom>
        <a:solidFill>
          <a:srgbClr val="A8E2EE"/>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err="1">
              <a:solidFill>
                <a:schemeClr val="tx1"/>
              </a:solidFill>
            </a:rPr>
            <a:t>pSITE</a:t>
          </a:r>
          <a:r>
            <a:rPr lang="en-US" sz="2000" b="1" kern="1200" dirty="0">
              <a:solidFill>
                <a:schemeClr val="tx1"/>
              </a:solidFill>
            </a:rPr>
            <a:t> opens with NIH IRB approval &amp; local </a:t>
          </a:r>
          <a:r>
            <a:rPr lang="en-US" sz="2000" b="1" kern="1200" dirty="0" err="1">
              <a:solidFill>
                <a:schemeClr val="tx1"/>
              </a:solidFill>
            </a:rPr>
            <a:t>pSITE</a:t>
          </a:r>
          <a:r>
            <a:rPr lang="en-US" sz="2000" b="1" kern="1200" dirty="0">
              <a:solidFill>
                <a:schemeClr val="tx1"/>
              </a:solidFill>
            </a:rPr>
            <a:t> requirements are met</a:t>
          </a:r>
        </a:p>
      </dsp:txBody>
      <dsp:txXfrm>
        <a:off x="9839507" y="1927403"/>
        <a:ext cx="1679870" cy="2266947"/>
      </dsp:txXfrm>
    </dsp:sp>
    <dsp:sp modelId="{AE11762F-9B53-4044-AA36-679A3D6731F3}">
      <dsp:nvSpPr>
        <dsp:cNvPr id="0" name=""/>
        <dsp:cNvSpPr/>
      </dsp:nvSpPr>
      <dsp:spPr>
        <a:xfrm>
          <a:off x="4950052" y="1709646"/>
          <a:ext cx="1257159" cy="1304643"/>
        </a:xfrm>
        <a:prstGeom prst="roundRect">
          <a:avLst/>
        </a:prstGeom>
        <a:solidFill>
          <a:srgbClr val="E3CCF2"/>
        </a:solidFill>
        <a:ln w="57150" cap="flat" cmpd="sng" algn="ctr">
          <a:solidFill>
            <a:schemeClr val="bg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tx1"/>
              </a:solidFill>
            </a:rPr>
            <a:t>NIH and </a:t>
          </a:r>
          <a:r>
            <a:rPr lang="en-US" sz="2000" b="1" kern="1200" dirty="0" err="1">
              <a:solidFill>
                <a:schemeClr val="tx1"/>
              </a:solidFill>
            </a:rPr>
            <a:t>pSITE</a:t>
          </a:r>
          <a:r>
            <a:rPr lang="en-US" sz="2000" b="1" kern="1200" dirty="0">
              <a:solidFill>
                <a:schemeClr val="tx1"/>
              </a:solidFill>
            </a:rPr>
            <a:t> execute Reliance</a:t>
          </a:r>
        </a:p>
      </dsp:txBody>
      <dsp:txXfrm>
        <a:off x="5011421" y="1771015"/>
        <a:ext cx="1134421" cy="1181905"/>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FE659F-C4CD-4AD2-9220-A664C16E4173}">
      <dsp:nvSpPr>
        <dsp:cNvPr id="0" name=""/>
        <dsp:cNvSpPr/>
      </dsp:nvSpPr>
      <dsp:spPr>
        <a:xfrm>
          <a:off x="0" y="0"/>
          <a:ext cx="13062026" cy="6121753"/>
        </a:xfrm>
        <a:prstGeom prst="rightArrow">
          <a:avLst/>
        </a:prstGeom>
        <a:solidFill>
          <a:schemeClr val="accent6">
            <a:lumMod val="60000"/>
            <a:lumOff val="40000"/>
          </a:schemeClr>
        </a:solidFill>
        <a:ln>
          <a:noFill/>
        </a:ln>
        <a:effectLst/>
      </dsp:spPr>
      <dsp:style>
        <a:lnRef idx="0">
          <a:scrgbClr r="0" g="0" b="0"/>
        </a:lnRef>
        <a:fillRef idx="1">
          <a:scrgbClr r="0" g="0" b="0"/>
        </a:fillRef>
        <a:effectRef idx="0">
          <a:scrgbClr r="0" g="0" b="0"/>
        </a:effectRef>
        <a:fontRef idx="minor"/>
      </dsp:style>
    </dsp:sp>
    <dsp:sp modelId="{4CE54C99-0F03-4FCE-BDAE-F26500407123}">
      <dsp:nvSpPr>
        <dsp:cNvPr id="0" name=""/>
        <dsp:cNvSpPr/>
      </dsp:nvSpPr>
      <dsp:spPr>
        <a:xfrm>
          <a:off x="6488" y="1863535"/>
          <a:ext cx="1503162" cy="2394683"/>
        </a:xfrm>
        <a:prstGeom prst="roundRect">
          <a:avLst/>
        </a:prstGeom>
        <a:pattFill prst="lgGrid">
          <a:fgClr>
            <a:schemeClr val="accent6">
              <a:lumMod val="20000"/>
              <a:lumOff val="80000"/>
            </a:schemeClr>
          </a:fgClr>
          <a:bgClr>
            <a:schemeClr val="bg1"/>
          </a:bgClr>
        </a:pattFill>
        <a:ln w="57150" cap="flat" cmpd="sng" algn="ctr">
          <a:solidFill>
            <a:schemeClr val="accent6">
              <a:lumMod val="20000"/>
              <a:lumOff val="8000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2">
                  <a:lumMod val="25000"/>
                </a:schemeClr>
              </a:solidFill>
            </a:rPr>
            <a:t>Pre-IRB Submission</a:t>
          </a:r>
        </a:p>
        <a:p>
          <a:pPr marL="0" lvl="0" indent="0" algn="ctr" defTabSz="889000">
            <a:lnSpc>
              <a:spcPct val="90000"/>
            </a:lnSpc>
            <a:spcBef>
              <a:spcPct val="0"/>
            </a:spcBef>
            <a:spcAft>
              <a:spcPct val="35000"/>
            </a:spcAft>
            <a:buNone/>
          </a:pPr>
          <a:r>
            <a:rPr lang="en-US" sz="1800" b="1" kern="1200" dirty="0">
              <a:solidFill>
                <a:schemeClr val="bg2">
                  <a:lumMod val="25000"/>
                </a:schemeClr>
              </a:solidFill>
            </a:rPr>
            <a:t>(NIH team consults with IRBO, develops NIH site documents etc.) </a:t>
          </a:r>
        </a:p>
      </dsp:txBody>
      <dsp:txXfrm>
        <a:off x="79866" y="1936913"/>
        <a:ext cx="1356406" cy="2247927"/>
      </dsp:txXfrm>
    </dsp:sp>
    <dsp:sp modelId="{2B0EC0F8-1A8A-4508-BA4E-0F7D726975DF}">
      <dsp:nvSpPr>
        <dsp:cNvPr id="0" name=""/>
        <dsp:cNvSpPr/>
      </dsp:nvSpPr>
      <dsp:spPr>
        <a:xfrm>
          <a:off x="1675835" y="1883884"/>
          <a:ext cx="1119178" cy="2372791"/>
        </a:xfrm>
        <a:prstGeom prst="roundRect">
          <a:avLst/>
        </a:prstGeom>
        <a:solidFill>
          <a:srgbClr val="E3CCF2"/>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2">
                  <a:lumMod val="25000"/>
                </a:schemeClr>
              </a:solidFill>
            </a:rPr>
            <a:t>Submit </a:t>
          </a:r>
          <a:r>
            <a:rPr lang="en-US" sz="2000" b="1" kern="1200" dirty="0">
              <a:solidFill>
                <a:srgbClr val="0755A3"/>
              </a:solidFill>
              <a:hlinkClick xmlns:r="http://schemas.openxmlformats.org/officeDocument/2006/relationships" r:id="rId1">
                <a:extLst>
                  <a:ext uri="{A12FA001-AC4F-418D-AE19-62706E023703}">
                    <ahyp:hlinkClr xmlns:ahyp="http://schemas.microsoft.com/office/drawing/2018/hyperlinkcolor" val="tx"/>
                  </a:ext>
                </a:extLst>
              </a:hlinkClick>
            </a:rPr>
            <a:t>NIH Reliance Request Form</a:t>
          </a:r>
          <a:endParaRPr lang="en-US" sz="2000" b="1" kern="1200" dirty="0">
            <a:solidFill>
              <a:srgbClr val="0755A3"/>
            </a:solidFill>
          </a:endParaRPr>
        </a:p>
      </dsp:txBody>
      <dsp:txXfrm>
        <a:off x="1730469" y="1938518"/>
        <a:ext cx="1009910" cy="2263523"/>
      </dsp:txXfrm>
    </dsp:sp>
    <dsp:sp modelId="{A4FF8B79-56CD-4A2D-81BF-AE5B5C4ED702}">
      <dsp:nvSpPr>
        <dsp:cNvPr id="0" name=""/>
        <dsp:cNvSpPr/>
      </dsp:nvSpPr>
      <dsp:spPr>
        <a:xfrm>
          <a:off x="2922527" y="3187217"/>
          <a:ext cx="1551630" cy="1265415"/>
        </a:xfrm>
        <a:prstGeom prst="roundRect">
          <a:avLst/>
        </a:prstGeom>
        <a:solidFill>
          <a:schemeClr val="accent6">
            <a:lumMod val="20000"/>
            <a:lumOff val="80000"/>
          </a:schemeClr>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2">
                  <a:lumMod val="25000"/>
                </a:schemeClr>
              </a:solidFill>
            </a:rPr>
            <a:t>Submit NIH Institutional Review </a:t>
          </a:r>
        </a:p>
      </dsp:txBody>
      <dsp:txXfrm>
        <a:off x="2984299" y="3248989"/>
        <a:ext cx="1428086" cy="1141871"/>
      </dsp:txXfrm>
    </dsp:sp>
    <dsp:sp modelId="{8B716B97-5193-4487-B599-1AD0566DB07A}">
      <dsp:nvSpPr>
        <dsp:cNvPr id="0" name=""/>
        <dsp:cNvSpPr/>
      </dsp:nvSpPr>
      <dsp:spPr>
        <a:xfrm>
          <a:off x="4631891" y="1893434"/>
          <a:ext cx="1670435" cy="2448701"/>
        </a:xfrm>
        <a:prstGeom prst="roundRect">
          <a:avLst/>
        </a:prstGeom>
        <a:solidFill>
          <a:schemeClr val="accent6">
            <a:lumMod val="20000"/>
            <a:lumOff val="80000"/>
          </a:schemeClr>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2">
                  <a:lumMod val="25000"/>
                </a:schemeClr>
              </a:solidFill>
            </a:rPr>
            <a:t>IRBO reviews &amp; issues </a:t>
          </a:r>
          <a:r>
            <a:rPr lang="en-US" sz="2000" b="1" u="sng" kern="1200" dirty="0">
              <a:solidFill>
                <a:srgbClr val="4D7432"/>
              </a:solidFill>
            </a:rPr>
            <a:t>NIH Institutional Review Memo</a:t>
          </a:r>
          <a:r>
            <a:rPr lang="en-US" sz="2000" b="1" kern="1200" dirty="0">
              <a:solidFill>
                <a:srgbClr val="4D7432"/>
              </a:solidFill>
            </a:rPr>
            <a:t> </a:t>
          </a:r>
          <a:endParaRPr lang="en-US" sz="1800" b="1" kern="1200" dirty="0">
            <a:solidFill>
              <a:srgbClr val="4D7432"/>
            </a:solidFill>
          </a:endParaRPr>
        </a:p>
      </dsp:txBody>
      <dsp:txXfrm>
        <a:off x="4713435" y="1974978"/>
        <a:ext cx="1507347" cy="2285613"/>
      </dsp:txXfrm>
    </dsp:sp>
    <dsp:sp modelId="{DF834D71-6C13-44D4-9A5D-0D9B947BD609}">
      <dsp:nvSpPr>
        <dsp:cNvPr id="0" name=""/>
        <dsp:cNvSpPr/>
      </dsp:nvSpPr>
      <dsp:spPr>
        <a:xfrm>
          <a:off x="6459539" y="1845929"/>
          <a:ext cx="1467430" cy="2448701"/>
        </a:xfrm>
        <a:prstGeom prst="roundRect">
          <a:avLst/>
        </a:prstGeom>
        <a:solidFill>
          <a:schemeClr val="accent6">
            <a:lumMod val="20000"/>
            <a:lumOff val="80000"/>
          </a:schemeClr>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2">
                  <a:lumMod val="25000"/>
                </a:schemeClr>
              </a:solidFill>
            </a:rPr>
            <a:t>Reviewing IRB reviews and approves NIH as a </a:t>
          </a:r>
          <a:r>
            <a:rPr lang="en-US" sz="2000" b="1" kern="1200" dirty="0" err="1">
              <a:solidFill>
                <a:schemeClr val="bg2">
                  <a:lumMod val="25000"/>
                </a:schemeClr>
              </a:solidFill>
            </a:rPr>
            <a:t>pSITE</a:t>
          </a:r>
          <a:endParaRPr lang="en-US" sz="2000" b="1" kern="1200" dirty="0">
            <a:solidFill>
              <a:schemeClr val="bg2">
                <a:lumMod val="25000"/>
              </a:schemeClr>
            </a:solidFill>
          </a:endParaRPr>
        </a:p>
      </dsp:txBody>
      <dsp:txXfrm>
        <a:off x="6531173" y="1917563"/>
        <a:ext cx="1324162" cy="2305433"/>
      </dsp:txXfrm>
    </dsp:sp>
    <dsp:sp modelId="{1E7AB09C-BC20-44FB-9A22-76C929660383}">
      <dsp:nvSpPr>
        <dsp:cNvPr id="0" name=""/>
        <dsp:cNvSpPr/>
      </dsp:nvSpPr>
      <dsp:spPr>
        <a:xfrm>
          <a:off x="8077635" y="1840933"/>
          <a:ext cx="1549844" cy="2448701"/>
        </a:xfrm>
        <a:prstGeom prst="roundRect">
          <a:avLst/>
        </a:prstGeom>
        <a:solidFill>
          <a:schemeClr val="accent6">
            <a:lumMod val="20000"/>
            <a:lumOff val="80000"/>
          </a:schemeClr>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2">
                  <a:lumMod val="25000"/>
                </a:schemeClr>
              </a:solidFill>
            </a:rPr>
            <a:t>NIH team submits approved documents to IRBO for </a:t>
          </a:r>
          <a:r>
            <a:rPr lang="en-US" sz="2000" b="1" kern="1200" dirty="0">
              <a:solidFill>
                <a:srgbClr val="4D7432"/>
              </a:solidFill>
            </a:rPr>
            <a:t>Post Review</a:t>
          </a:r>
        </a:p>
      </dsp:txBody>
      <dsp:txXfrm>
        <a:off x="8153292" y="1916590"/>
        <a:ext cx="1398530" cy="2297387"/>
      </dsp:txXfrm>
    </dsp:sp>
    <dsp:sp modelId="{AE11762F-9B53-4044-AA36-679A3D6731F3}">
      <dsp:nvSpPr>
        <dsp:cNvPr id="0" name=""/>
        <dsp:cNvSpPr/>
      </dsp:nvSpPr>
      <dsp:spPr>
        <a:xfrm>
          <a:off x="2995032" y="1830061"/>
          <a:ext cx="1368319" cy="1240218"/>
        </a:xfrm>
        <a:prstGeom prst="roundRect">
          <a:avLst/>
        </a:prstGeom>
        <a:solidFill>
          <a:srgbClr val="E3CCF2"/>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2">
                  <a:lumMod val="25000"/>
                </a:schemeClr>
              </a:solidFill>
            </a:rPr>
            <a:t>IRBO and </a:t>
          </a:r>
          <a:r>
            <a:rPr lang="en-US" sz="2000" b="1" kern="1200" dirty="0" err="1">
              <a:solidFill>
                <a:schemeClr val="bg2">
                  <a:lumMod val="25000"/>
                </a:schemeClr>
              </a:solidFill>
            </a:rPr>
            <a:t>sIRB</a:t>
          </a:r>
          <a:r>
            <a:rPr lang="en-US" sz="2000" b="1" kern="1200" dirty="0">
              <a:solidFill>
                <a:schemeClr val="bg2">
                  <a:lumMod val="25000"/>
                </a:schemeClr>
              </a:solidFill>
            </a:rPr>
            <a:t> execute Reliance</a:t>
          </a:r>
        </a:p>
      </dsp:txBody>
      <dsp:txXfrm>
        <a:off x="3055574" y="1890603"/>
        <a:ext cx="1247235" cy="1119134"/>
      </dsp:txXfrm>
    </dsp:sp>
    <dsp:sp modelId="{848C9FC5-989B-4CE3-B057-800029BDB17A}">
      <dsp:nvSpPr>
        <dsp:cNvPr id="0" name=""/>
        <dsp:cNvSpPr/>
      </dsp:nvSpPr>
      <dsp:spPr>
        <a:xfrm>
          <a:off x="9744329" y="2154979"/>
          <a:ext cx="2153163" cy="1797738"/>
        </a:xfrm>
        <a:prstGeom prst="roundRect">
          <a:avLst/>
        </a:prstGeom>
        <a:solidFill>
          <a:schemeClr val="accent6">
            <a:lumMod val="20000"/>
            <a:lumOff val="80000"/>
          </a:schemeClr>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bg2">
                  <a:lumMod val="25000"/>
                </a:schemeClr>
              </a:solidFill>
            </a:rPr>
            <a:t>NIH site opens with Reviewing IRB approval &amp; IRBO acknowledgement </a:t>
          </a:r>
          <a:endParaRPr lang="en-US" sz="1800" kern="1200" dirty="0">
            <a:solidFill>
              <a:schemeClr val="bg2">
                <a:lumMod val="25000"/>
              </a:schemeClr>
            </a:solidFill>
          </a:endParaRPr>
        </a:p>
      </dsp:txBody>
      <dsp:txXfrm>
        <a:off x="9832087" y="2242737"/>
        <a:ext cx="1977647" cy="162222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FE659F-C4CD-4AD2-9220-A664C16E4173}">
      <dsp:nvSpPr>
        <dsp:cNvPr id="0" name=""/>
        <dsp:cNvSpPr/>
      </dsp:nvSpPr>
      <dsp:spPr>
        <a:xfrm>
          <a:off x="0" y="0"/>
          <a:ext cx="13062026" cy="6121753"/>
        </a:xfrm>
        <a:prstGeom prst="rightArrow">
          <a:avLst/>
        </a:prstGeom>
        <a:solidFill>
          <a:schemeClr val="accent6">
            <a:lumMod val="60000"/>
            <a:lumOff val="40000"/>
          </a:schemeClr>
        </a:solidFill>
        <a:ln w="76200">
          <a:noFill/>
        </a:ln>
        <a:effectLst/>
      </dsp:spPr>
      <dsp:style>
        <a:lnRef idx="0">
          <a:scrgbClr r="0" g="0" b="0"/>
        </a:lnRef>
        <a:fillRef idx="1">
          <a:scrgbClr r="0" g="0" b="0"/>
        </a:fillRef>
        <a:effectRef idx="0">
          <a:scrgbClr r="0" g="0" b="0"/>
        </a:effectRef>
        <a:fontRef idx="minor"/>
      </dsp:style>
    </dsp:sp>
    <dsp:sp modelId="{4CE54C99-0F03-4FCE-BDAE-F26500407123}">
      <dsp:nvSpPr>
        <dsp:cNvPr id="0" name=""/>
        <dsp:cNvSpPr/>
      </dsp:nvSpPr>
      <dsp:spPr>
        <a:xfrm>
          <a:off x="6488" y="1863535"/>
          <a:ext cx="1503162" cy="2394683"/>
        </a:xfrm>
        <a:prstGeom prst="roundRect">
          <a:avLst/>
        </a:prstGeom>
        <a:pattFill prst="lgGrid">
          <a:fgClr>
            <a:schemeClr val="accent6">
              <a:lumMod val="20000"/>
              <a:lumOff val="80000"/>
            </a:schemeClr>
          </a:fgClr>
          <a:bgClr>
            <a:schemeClr val="bg1"/>
          </a:bgClr>
        </a:pattFill>
        <a:ln w="57150" cap="flat" cmpd="sng" algn="ctr">
          <a:solidFill>
            <a:schemeClr val="accent6">
              <a:lumMod val="20000"/>
              <a:lumOff val="8000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2">
                  <a:lumMod val="25000"/>
                </a:schemeClr>
              </a:solidFill>
            </a:rPr>
            <a:t>Pre-IRB Submission</a:t>
          </a:r>
        </a:p>
        <a:p>
          <a:pPr marL="0" lvl="0" indent="0" algn="ctr" defTabSz="889000">
            <a:lnSpc>
              <a:spcPct val="90000"/>
            </a:lnSpc>
            <a:spcBef>
              <a:spcPct val="0"/>
            </a:spcBef>
            <a:spcAft>
              <a:spcPct val="35000"/>
            </a:spcAft>
            <a:buNone/>
          </a:pPr>
          <a:r>
            <a:rPr lang="en-US" sz="1800" b="1" kern="1200" dirty="0">
              <a:solidFill>
                <a:schemeClr val="bg2">
                  <a:lumMod val="25000"/>
                </a:schemeClr>
              </a:solidFill>
            </a:rPr>
            <a:t>(NIH team consults with IRBO, develops NIH site documents etc.) </a:t>
          </a:r>
        </a:p>
      </dsp:txBody>
      <dsp:txXfrm>
        <a:off x="79866" y="1936913"/>
        <a:ext cx="1356406" cy="2247927"/>
      </dsp:txXfrm>
    </dsp:sp>
    <dsp:sp modelId="{2B0EC0F8-1A8A-4508-BA4E-0F7D726975DF}">
      <dsp:nvSpPr>
        <dsp:cNvPr id="0" name=""/>
        <dsp:cNvSpPr/>
      </dsp:nvSpPr>
      <dsp:spPr>
        <a:xfrm>
          <a:off x="1675835" y="1883884"/>
          <a:ext cx="1119178" cy="2372791"/>
        </a:xfrm>
        <a:prstGeom prst="roundRect">
          <a:avLst/>
        </a:prstGeom>
        <a:solidFill>
          <a:srgbClr val="E3CCF2"/>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2">
                  <a:lumMod val="25000"/>
                </a:schemeClr>
              </a:solidFill>
            </a:rPr>
            <a:t>Submit </a:t>
          </a:r>
          <a:r>
            <a:rPr lang="en-US" sz="2000" b="1" kern="1200" dirty="0">
              <a:solidFill>
                <a:srgbClr val="0755A3"/>
              </a:solidFill>
              <a:hlinkClick xmlns:r="http://schemas.openxmlformats.org/officeDocument/2006/relationships" r:id="rId1">
                <a:extLst>
                  <a:ext uri="{A12FA001-AC4F-418D-AE19-62706E023703}">
                    <ahyp:hlinkClr xmlns:ahyp="http://schemas.microsoft.com/office/drawing/2018/hyperlinkcolor" val="tx"/>
                  </a:ext>
                </a:extLst>
              </a:hlinkClick>
            </a:rPr>
            <a:t>NIH Reliance Request Form</a:t>
          </a:r>
          <a:endParaRPr lang="en-US" sz="2000" b="1" kern="1200" dirty="0">
            <a:solidFill>
              <a:srgbClr val="0755A3"/>
            </a:solidFill>
          </a:endParaRPr>
        </a:p>
      </dsp:txBody>
      <dsp:txXfrm>
        <a:off x="1730469" y="1938518"/>
        <a:ext cx="1009910" cy="2263523"/>
      </dsp:txXfrm>
    </dsp:sp>
    <dsp:sp modelId="{A4FF8B79-56CD-4A2D-81BF-AE5B5C4ED702}">
      <dsp:nvSpPr>
        <dsp:cNvPr id="0" name=""/>
        <dsp:cNvSpPr/>
      </dsp:nvSpPr>
      <dsp:spPr>
        <a:xfrm>
          <a:off x="2922527" y="3187217"/>
          <a:ext cx="1551630" cy="1265415"/>
        </a:xfrm>
        <a:prstGeom prst="roundRect">
          <a:avLst/>
        </a:prstGeom>
        <a:solidFill>
          <a:schemeClr val="accent6">
            <a:lumMod val="20000"/>
            <a:lumOff val="80000"/>
          </a:schemeClr>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2">
                  <a:lumMod val="25000"/>
                </a:schemeClr>
              </a:solidFill>
            </a:rPr>
            <a:t>Submit NIH Institutional Review </a:t>
          </a:r>
        </a:p>
      </dsp:txBody>
      <dsp:txXfrm>
        <a:off x="2984299" y="3248989"/>
        <a:ext cx="1428086" cy="1141871"/>
      </dsp:txXfrm>
    </dsp:sp>
    <dsp:sp modelId="{8B716B97-5193-4487-B599-1AD0566DB07A}">
      <dsp:nvSpPr>
        <dsp:cNvPr id="0" name=""/>
        <dsp:cNvSpPr/>
      </dsp:nvSpPr>
      <dsp:spPr>
        <a:xfrm>
          <a:off x="4631891" y="1893434"/>
          <a:ext cx="1670435" cy="2448701"/>
        </a:xfrm>
        <a:prstGeom prst="roundRect">
          <a:avLst/>
        </a:prstGeom>
        <a:solidFill>
          <a:schemeClr val="accent6">
            <a:lumMod val="20000"/>
            <a:lumOff val="80000"/>
          </a:schemeClr>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2">
                  <a:lumMod val="25000"/>
                </a:schemeClr>
              </a:solidFill>
            </a:rPr>
            <a:t>IRBO reviews &amp; </a:t>
          </a:r>
          <a:r>
            <a:rPr lang="en-US" sz="2000" b="1" kern="1200" dirty="0">
              <a:solidFill>
                <a:schemeClr val="tx1"/>
              </a:solidFill>
            </a:rPr>
            <a:t>issues</a:t>
          </a:r>
          <a:r>
            <a:rPr lang="en-US" sz="2000" b="1" kern="1200" dirty="0">
              <a:solidFill>
                <a:srgbClr val="4D7432"/>
              </a:solidFill>
            </a:rPr>
            <a:t> </a:t>
          </a:r>
          <a:r>
            <a:rPr lang="en-US" sz="2000" b="1" u="sng" kern="1200" dirty="0">
              <a:solidFill>
                <a:srgbClr val="4D7432"/>
              </a:solidFill>
            </a:rPr>
            <a:t>NIH Institutional Review Memo</a:t>
          </a:r>
          <a:r>
            <a:rPr lang="en-US" sz="2000" b="1" kern="1200" dirty="0">
              <a:solidFill>
                <a:srgbClr val="4D7432"/>
              </a:solidFill>
            </a:rPr>
            <a:t> </a:t>
          </a:r>
          <a:endParaRPr lang="en-US" sz="1800" b="1" kern="1200" dirty="0">
            <a:solidFill>
              <a:srgbClr val="4D7432"/>
            </a:solidFill>
          </a:endParaRPr>
        </a:p>
      </dsp:txBody>
      <dsp:txXfrm>
        <a:off x="4713435" y="1974978"/>
        <a:ext cx="1507347" cy="2285613"/>
      </dsp:txXfrm>
    </dsp:sp>
    <dsp:sp modelId="{DF834D71-6C13-44D4-9A5D-0D9B947BD609}">
      <dsp:nvSpPr>
        <dsp:cNvPr id="0" name=""/>
        <dsp:cNvSpPr/>
      </dsp:nvSpPr>
      <dsp:spPr>
        <a:xfrm>
          <a:off x="6459539" y="1845929"/>
          <a:ext cx="1467430" cy="2448701"/>
        </a:xfrm>
        <a:prstGeom prst="roundRect">
          <a:avLst/>
        </a:prstGeom>
        <a:solidFill>
          <a:schemeClr val="accent6">
            <a:lumMod val="20000"/>
            <a:lumOff val="80000"/>
          </a:schemeClr>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2">
                  <a:lumMod val="25000"/>
                </a:schemeClr>
              </a:solidFill>
            </a:rPr>
            <a:t>Reviewing IRB reviews and approves NIH as a </a:t>
          </a:r>
          <a:r>
            <a:rPr lang="en-US" sz="2000" b="1" kern="1200" dirty="0" err="1">
              <a:solidFill>
                <a:schemeClr val="bg2">
                  <a:lumMod val="25000"/>
                </a:schemeClr>
              </a:solidFill>
            </a:rPr>
            <a:t>pSITE</a:t>
          </a:r>
          <a:endParaRPr lang="en-US" sz="2000" b="1" kern="1200" dirty="0">
            <a:solidFill>
              <a:schemeClr val="bg2">
                <a:lumMod val="25000"/>
              </a:schemeClr>
            </a:solidFill>
          </a:endParaRPr>
        </a:p>
      </dsp:txBody>
      <dsp:txXfrm>
        <a:off x="6531173" y="1917563"/>
        <a:ext cx="1324162" cy="2305433"/>
      </dsp:txXfrm>
    </dsp:sp>
    <dsp:sp modelId="{1E7AB09C-BC20-44FB-9A22-76C929660383}">
      <dsp:nvSpPr>
        <dsp:cNvPr id="0" name=""/>
        <dsp:cNvSpPr/>
      </dsp:nvSpPr>
      <dsp:spPr>
        <a:xfrm>
          <a:off x="8077635" y="1840933"/>
          <a:ext cx="1549844" cy="2448701"/>
        </a:xfrm>
        <a:prstGeom prst="roundRect">
          <a:avLst/>
        </a:prstGeom>
        <a:solidFill>
          <a:schemeClr val="accent6">
            <a:lumMod val="20000"/>
            <a:lumOff val="80000"/>
          </a:schemeClr>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2">
                  <a:lumMod val="25000"/>
                </a:schemeClr>
              </a:solidFill>
            </a:rPr>
            <a:t>NIH team submits approved documents to IRBO for </a:t>
          </a:r>
          <a:r>
            <a:rPr lang="en-US" sz="2000" b="1" kern="1200" dirty="0">
              <a:solidFill>
                <a:srgbClr val="4D7432"/>
              </a:solidFill>
            </a:rPr>
            <a:t>Post Review</a:t>
          </a:r>
        </a:p>
      </dsp:txBody>
      <dsp:txXfrm>
        <a:off x="8153292" y="1916590"/>
        <a:ext cx="1398530" cy="2297387"/>
      </dsp:txXfrm>
    </dsp:sp>
    <dsp:sp modelId="{AE11762F-9B53-4044-AA36-679A3D6731F3}">
      <dsp:nvSpPr>
        <dsp:cNvPr id="0" name=""/>
        <dsp:cNvSpPr/>
      </dsp:nvSpPr>
      <dsp:spPr>
        <a:xfrm>
          <a:off x="2995032" y="1830061"/>
          <a:ext cx="1368319" cy="1240218"/>
        </a:xfrm>
        <a:prstGeom prst="roundRect">
          <a:avLst/>
        </a:prstGeom>
        <a:solidFill>
          <a:srgbClr val="E3CCF2"/>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2">
                  <a:lumMod val="25000"/>
                </a:schemeClr>
              </a:solidFill>
            </a:rPr>
            <a:t>IRBO and </a:t>
          </a:r>
          <a:r>
            <a:rPr lang="en-US" sz="2000" b="1" kern="1200" dirty="0" err="1">
              <a:solidFill>
                <a:schemeClr val="bg2">
                  <a:lumMod val="25000"/>
                </a:schemeClr>
              </a:solidFill>
            </a:rPr>
            <a:t>sIRB</a:t>
          </a:r>
          <a:r>
            <a:rPr lang="en-US" sz="2000" b="1" kern="1200" dirty="0">
              <a:solidFill>
                <a:schemeClr val="bg2">
                  <a:lumMod val="25000"/>
                </a:schemeClr>
              </a:solidFill>
            </a:rPr>
            <a:t> execute Reliance</a:t>
          </a:r>
        </a:p>
      </dsp:txBody>
      <dsp:txXfrm>
        <a:off x="3055574" y="1890603"/>
        <a:ext cx="1247235" cy="1119134"/>
      </dsp:txXfrm>
    </dsp:sp>
    <dsp:sp modelId="{848C9FC5-989B-4CE3-B057-800029BDB17A}">
      <dsp:nvSpPr>
        <dsp:cNvPr id="0" name=""/>
        <dsp:cNvSpPr/>
      </dsp:nvSpPr>
      <dsp:spPr>
        <a:xfrm>
          <a:off x="9744329" y="2154979"/>
          <a:ext cx="2153163" cy="1797738"/>
        </a:xfrm>
        <a:prstGeom prst="roundRect">
          <a:avLst/>
        </a:prstGeom>
        <a:solidFill>
          <a:schemeClr val="accent6">
            <a:lumMod val="20000"/>
            <a:lumOff val="80000"/>
          </a:schemeClr>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bg2">
                  <a:lumMod val="25000"/>
                </a:schemeClr>
              </a:solidFill>
            </a:rPr>
            <a:t>NIH site opens with Reviewing IRB approval &amp; IRBO acknowledgement </a:t>
          </a:r>
          <a:endParaRPr lang="en-US" sz="1800" kern="1200" dirty="0">
            <a:solidFill>
              <a:schemeClr val="bg2">
                <a:lumMod val="25000"/>
              </a:schemeClr>
            </a:solidFill>
          </a:endParaRPr>
        </a:p>
      </dsp:txBody>
      <dsp:txXfrm>
        <a:off x="9832087" y="2242737"/>
        <a:ext cx="1977647" cy="162222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FE659F-C4CD-4AD2-9220-A664C16E4173}">
      <dsp:nvSpPr>
        <dsp:cNvPr id="0" name=""/>
        <dsp:cNvSpPr/>
      </dsp:nvSpPr>
      <dsp:spPr>
        <a:xfrm>
          <a:off x="0" y="0"/>
          <a:ext cx="13062026" cy="6121753"/>
        </a:xfrm>
        <a:prstGeom prst="rightArrow">
          <a:avLst/>
        </a:prstGeom>
        <a:solidFill>
          <a:schemeClr val="accent6">
            <a:lumMod val="60000"/>
            <a:lumOff val="40000"/>
          </a:schemeClr>
        </a:solidFill>
        <a:ln w="76200">
          <a:noFill/>
        </a:ln>
        <a:effectLst/>
      </dsp:spPr>
      <dsp:style>
        <a:lnRef idx="0">
          <a:scrgbClr r="0" g="0" b="0"/>
        </a:lnRef>
        <a:fillRef idx="1">
          <a:scrgbClr r="0" g="0" b="0"/>
        </a:fillRef>
        <a:effectRef idx="0">
          <a:scrgbClr r="0" g="0" b="0"/>
        </a:effectRef>
        <a:fontRef idx="minor"/>
      </dsp:style>
    </dsp:sp>
    <dsp:sp modelId="{4CE54C99-0F03-4FCE-BDAE-F26500407123}">
      <dsp:nvSpPr>
        <dsp:cNvPr id="0" name=""/>
        <dsp:cNvSpPr/>
      </dsp:nvSpPr>
      <dsp:spPr>
        <a:xfrm>
          <a:off x="6488" y="1863535"/>
          <a:ext cx="1503162" cy="2394683"/>
        </a:xfrm>
        <a:prstGeom prst="roundRect">
          <a:avLst/>
        </a:prstGeom>
        <a:pattFill prst="lgGrid">
          <a:fgClr>
            <a:schemeClr val="accent6">
              <a:lumMod val="20000"/>
              <a:lumOff val="80000"/>
            </a:schemeClr>
          </a:fgClr>
          <a:bgClr>
            <a:schemeClr val="bg1"/>
          </a:bgClr>
        </a:pattFill>
        <a:ln w="57150" cap="flat" cmpd="sng" algn="ctr">
          <a:solidFill>
            <a:schemeClr val="accent6">
              <a:lumMod val="20000"/>
              <a:lumOff val="8000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2">
                  <a:lumMod val="25000"/>
                </a:schemeClr>
              </a:solidFill>
            </a:rPr>
            <a:t>Pre-IRB Submission</a:t>
          </a:r>
        </a:p>
        <a:p>
          <a:pPr marL="0" lvl="0" indent="0" algn="ctr" defTabSz="889000">
            <a:lnSpc>
              <a:spcPct val="90000"/>
            </a:lnSpc>
            <a:spcBef>
              <a:spcPct val="0"/>
            </a:spcBef>
            <a:spcAft>
              <a:spcPct val="35000"/>
            </a:spcAft>
            <a:buNone/>
          </a:pPr>
          <a:r>
            <a:rPr lang="en-US" sz="1800" b="1" kern="1200" dirty="0">
              <a:solidFill>
                <a:schemeClr val="bg2">
                  <a:lumMod val="25000"/>
                </a:schemeClr>
              </a:solidFill>
            </a:rPr>
            <a:t>(NIH team consults with IRBO, develops NIH site documents etc.) </a:t>
          </a:r>
        </a:p>
      </dsp:txBody>
      <dsp:txXfrm>
        <a:off x="79866" y="1936913"/>
        <a:ext cx="1356406" cy="2247927"/>
      </dsp:txXfrm>
    </dsp:sp>
    <dsp:sp modelId="{2B0EC0F8-1A8A-4508-BA4E-0F7D726975DF}">
      <dsp:nvSpPr>
        <dsp:cNvPr id="0" name=""/>
        <dsp:cNvSpPr/>
      </dsp:nvSpPr>
      <dsp:spPr>
        <a:xfrm>
          <a:off x="1675835" y="1883884"/>
          <a:ext cx="1119178" cy="2372791"/>
        </a:xfrm>
        <a:prstGeom prst="roundRect">
          <a:avLst/>
        </a:prstGeom>
        <a:solidFill>
          <a:srgbClr val="E3CCF2"/>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2">
                  <a:lumMod val="25000"/>
                </a:schemeClr>
              </a:solidFill>
            </a:rPr>
            <a:t>Submit </a:t>
          </a:r>
          <a:r>
            <a:rPr lang="en-US" sz="2000" b="1" kern="1200" dirty="0">
              <a:solidFill>
                <a:schemeClr val="bg2">
                  <a:lumMod val="25000"/>
                </a:schemeClr>
              </a:solidFill>
              <a:hlinkClick xmlns:r="http://schemas.openxmlformats.org/officeDocument/2006/relationships" r:id="rId1"/>
            </a:rPr>
            <a:t>NIH Reliance Request Form</a:t>
          </a:r>
          <a:endParaRPr lang="en-US" sz="2000" b="1" kern="1200" dirty="0">
            <a:solidFill>
              <a:schemeClr val="bg2">
                <a:lumMod val="25000"/>
              </a:schemeClr>
            </a:solidFill>
          </a:endParaRPr>
        </a:p>
      </dsp:txBody>
      <dsp:txXfrm>
        <a:off x="1730469" y="1938518"/>
        <a:ext cx="1009910" cy="2263523"/>
      </dsp:txXfrm>
    </dsp:sp>
    <dsp:sp modelId="{A4FF8B79-56CD-4A2D-81BF-AE5B5C4ED702}">
      <dsp:nvSpPr>
        <dsp:cNvPr id="0" name=""/>
        <dsp:cNvSpPr/>
      </dsp:nvSpPr>
      <dsp:spPr>
        <a:xfrm>
          <a:off x="2922527" y="3187217"/>
          <a:ext cx="1551630" cy="1265415"/>
        </a:xfrm>
        <a:prstGeom prst="roundRect">
          <a:avLst/>
        </a:prstGeom>
        <a:solidFill>
          <a:schemeClr val="accent6">
            <a:lumMod val="20000"/>
            <a:lumOff val="80000"/>
          </a:schemeClr>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2">
                  <a:lumMod val="25000"/>
                </a:schemeClr>
              </a:solidFill>
            </a:rPr>
            <a:t>Submit NIH Institutional Review </a:t>
          </a:r>
        </a:p>
      </dsp:txBody>
      <dsp:txXfrm>
        <a:off x="2984299" y="3248989"/>
        <a:ext cx="1428086" cy="1141871"/>
      </dsp:txXfrm>
    </dsp:sp>
    <dsp:sp modelId="{8B716B97-5193-4487-B599-1AD0566DB07A}">
      <dsp:nvSpPr>
        <dsp:cNvPr id="0" name=""/>
        <dsp:cNvSpPr/>
      </dsp:nvSpPr>
      <dsp:spPr>
        <a:xfrm>
          <a:off x="4631891" y="1893434"/>
          <a:ext cx="1670435" cy="2448701"/>
        </a:xfrm>
        <a:prstGeom prst="roundRect">
          <a:avLst/>
        </a:prstGeom>
        <a:solidFill>
          <a:schemeClr val="accent6">
            <a:lumMod val="20000"/>
            <a:lumOff val="80000"/>
          </a:schemeClr>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2">
                  <a:lumMod val="25000"/>
                </a:schemeClr>
              </a:solidFill>
            </a:rPr>
            <a:t>IRBO reviews &amp; issues </a:t>
          </a:r>
          <a:r>
            <a:rPr lang="en-US" sz="2000" b="1" u="sng" kern="1200" dirty="0">
              <a:solidFill>
                <a:schemeClr val="accent6">
                  <a:lumMod val="75000"/>
                </a:schemeClr>
              </a:solidFill>
            </a:rPr>
            <a:t>NIH Institutional Review Memo</a:t>
          </a:r>
          <a:r>
            <a:rPr lang="en-US" sz="2000" b="1" kern="1200" dirty="0">
              <a:solidFill>
                <a:schemeClr val="accent6">
                  <a:lumMod val="75000"/>
                </a:schemeClr>
              </a:solidFill>
            </a:rPr>
            <a:t> </a:t>
          </a:r>
          <a:endParaRPr lang="en-US" sz="1800" b="1" kern="1200" dirty="0">
            <a:solidFill>
              <a:schemeClr val="accent6">
                <a:lumMod val="75000"/>
              </a:schemeClr>
            </a:solidFill>
          </a:endParaRPr>
        </a:p>
      </dsp:txBody>
      <dsp:txXfrm>
        <a:off x="4713435" y="1974978"/>
        <a:ext cx="1507347" cy="2285613"/>
      </dsp:txXfrm>
    </dsp:sp>
    <dsp:sp modelId="{DF834D71-6C13-44D4-9A5D-0D9B947BD609}">
      <dsp:nvSpPr>
        <dsp:cNvPr id="0" name=""/>
        <dsp:cNvSpPr/>
      </dsp:nvSpPr>
      <dsp:spPr>
        <a:xfrm>
          <a:off x="6459539" y="1845929"/>
          <a:ext cx="1467430" cy="2448701"/>
        </a:xfrm>
        <a:prstGeom prst="roundRect">
          <a:avLst/>
        </a:prstGeom>
        <a:solidFill>
          <a:schemeClr val="accent6">
            <a:lumMod val="20000"/>
            <a:lumOff val="80000"/>
          </a:schemeClr>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2">
                  <a:lumMod val="25000"/>
                </a:schemeClr>
              </a:solidFill>
            </a:rPr>
            <a:t>Reviewing IRB reviews and approves NIH as a </a:t>
          </a:r>
          <a:r>
            <a:rPr lang="en-US" sz="2000" b="1" kern="1200" dirty="0" err="1">
              <a:solidFill>
                <a:schemeClr val="bg2">
                  <a:lumMod val="25000"/>
                </a:schemeClr>
              </a:solidFill>
            </a:rPr>
            <a:t>pSITE</a:t>
          </a:r>
          <a:endParaRPr lang="en-US" sz="2000" b="1" kern="1200" dirty="0">
            <a:solidFill>
              <a:schemeClr val="bg2">
                <a:lumMod val="25000"/>
              </a:schemeClr>
            </a:solidFill>
          </a:endParaRPr>
        </a:p>
      </dsp:txBody>
      <dsp:txXfrm>
        <a:off x="6531173" y="1917563"/>
        <a:ext cx="1324162" cy="2305433"/>
      </dsp:txXfrm>
    </dsp:sp>
    <dsp:sp modelId="{1E7AB09C-BC20-44FB-9A22-76C929660383}">
      <dsp:nvSpPr>
        <dsp:cNvPr id="0" name=""/>
        <dsp:cNvSpPr/>
      </dsp:nvSpPr>
      <dsp:spPr>
        <a:xfrm>
          <a:off x="8077635" y="1840933"/>
          <a:ext cx="1549844" cy="2448701"/>
        </a:xfrm>
        <a:prstGeom prst="roundRect">
          <a:avLst/>
        </a:prstGeom>
        <a:solidFill>
          <a:schemeClr val="accent6">
            <a:lumMod val="20000"/>
            <a:lumOff val="80000"/>
          </a:schemeClr>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2">
                  <a:lumMod val="25000"/>
                </a:schemeClr>
              </a:solidFill>
            </a:rPr>
            <a:t>NIH team submits approved documents to IRBO for </a:t>
          </a:r>
          <a:r>
            <a:rPr lang="en-US" sz="2000" b="1" kern="1200" dirty="0">
              <a:solidFill>
                <a:schemeClr val="accent6">
                  <a:lumMod val="75000"/>
                </a:schemeClr>
              </a:solidFill>
            </a:rPr>
            <a:t>Post Review</a:t>
          </a:r>
        </a:p>
      </dsp:txBody>
      <dsp:txXfrm>
        <a:off x="8153292" y="1916590"/>
        <a:ext cx="1398530" cy="2297387"/>
      </dsp:txXfrm>
    </dsp:sp>
    <dsp:sp modelId="{AE11762F-9B53-4044-AA36-679A3D6731F3}">
      <dsp:nvSpPr>
        <dsp:cNvPr id="0" name=""/>
        <dsp:cNvSpPr/>
      </dsp:nvSpPr>
      <dsp:spPr>
        <a:xfrm>
          <a:off x="2995032" y="1830061"/>
          <a:ext cx="1368319" cy="1240218"/>
        </a:xfrm>
        <a:prstGeom prst="roundRect">
          <a:avLst/>
        </a:prstGeom>
        <a:solidFill>
          <a:srgbClr val="E3CCF2"/>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solidFill>
                <a:schemeClr val="bg2">
                  <a:lumMod val="25000"/>
                </a:schemeClr>
              </a:solidFill>
            </a:rPr>
            <a:t>IRBO and </a:t>
          </a:r>
          <a:r>
            <a:rPr lang="en-US" sz="2000" b="1" kern="1200" dirty="0" err="1">
              <a:solidFill>
                <a:schemeClr val="bg2">
                  <a:lumMod val="25000"/>
                </a:schemeClr>
              </a:solidFill>
            </a:rPr>
            <a:t>sIRB</a:t>
          </a:r>
          <a:r>
            <a:rPr lang="en-US" sz="2000" b="1" kern="1200" dirty="0">
              <a:solidFill>
                <a:schemeClr val="bg2">
                  <a:lumMod val="25000"/>
                </a:schemeClr>
              </a:solidFill>
            </a:rPr>
            <a:t> execute Reliance</a:t>
          </a:r>
        </a:p>
      </dsp:txBody>
      <dsp:txXfrm>
        <a:off x="3055574" y="1890603"/>
        <a:ext cx="1247235" cy="1119134"/>
      </dsp:txXfrm>
    </dsp:sp>
    <dsp:sp modelId="{848C9FC5-989B-4CE3-B057-800029BDB17A}">
      <dsp:nvSpPr>
        <dsp:cNvPr id="0" name=""/>
        <dsp:cNvSpPr/>
      </dsp:nvSpPr>
      <dsp:spPr>
        <a:xfrm>
          <a:off x="9744329" y="2154979"/>
          <a:ext cx="2153163" cy="1797738"/>
        </a:xfrm>
        <a:prstGeom prst="roundRect">
          <a:avLst/>
        </a:prstGeom>
        <a:solidFill>
          <a:schemeClr val="accent6">
            <a:lumMod val="20000"/>
            <a:lumOff val="80000"/>
          </a:schemeClr>
        </a:solidFill>
        <a:ln w="57150" cap="flat" cmpd="sng" algn="ctr">
          <a:solidFill>
            <a:schemeClr val="bg1"/>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chemeClr val="bg2">
                  <a:lumMod val="25000"/>
                </a:schemeClr>
              </a:solidFill>
            </a:rPr>
            <a:t>NIH site opens with Reviewing IRB approval &amp; IRBO acknowledgement </a:t>
          </a:r>
          <a:endParaRPr lang="en-US" sz="1800" kern="1200" dirty="0">
            <a:solidFill>
              <a:schemeClr val="bg2">
                <a:lumMod val="25000"/>
              </a:schemeClr>
            </a:solidFill>
          </a:endParaRPr>
        </a:p>
      </dsp:txBody>
      <dsp:txXfrm>
        <a:off x="9832087" y="2242737"/>
        <a:ext cx="1977647" cy="1622222"/>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rot="270" type="rect" r:blip="">
                  <dgm:adjLst/>
                </dgm:shape>
              </dgm:if>
              <dgm:else name="Name11">
                <dgm:shape xmlns:r="http://schemas.openxmlformats.org/officeDocument/2006/relationships" rot="90" type="rect" r:blip="">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begPts" val="midR"/>
                        <dgm:param type="endPts" val="midL"/>
                        <dgm:param type="endSty" val="noArr"/>
                        <dgm:param type="connRout" val="bend"/>
                      </dgm:alg>
                    </dgm:if>
                    <dgm:else name="Name18">
                      <dgm:alg type="conn">
                        <dgm:param type="dim" val="1D"/>
                        <dgm:param type="begPts" val="midL"/>
                        <dgm:param type="endPts" val="midR"/>
                        <dgm:param type="endSty" val="noArr"/>
                        <dgm:param type="connRout" val="bend"/>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7B9209-572F-504E-9EAF-F07C233F930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74C40990-9FFD-174B-A28F-3FDDCFF141D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7ACAC8B-9B10-E246-91F7-8AF14476EA3A}" type="datetimeFigureOut">
              <a:rPr lang="en-US" smtClean="0"/>
              <a:t>9/1/2022</a:t>
            </a:fld>
            <a:endParaRPr lang="en-US"/>
          </a:p>
        </p:txBody>
      </p:sp>
      <p:sp>
        <p:nvSpPr>
          <p:cNvPr id="4" name="Footer Placeholder 3">
            <a:extLst>
              <a:ext uri="{FF2B5EF4-FFF2-40B4-BE49-F238E27FC236}">
                <a16:creationId xmlns:a16="http://schemas.microsoft.com/office/drawing/2014/main" id="{956CAEEF-EA93-6344-88AC-8786B630EFC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B9B31D3-EF4E-1E48-AFDC-8E5158B1FF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FE64583-D148-C842-AA77-E199562A246E}" type="slidenum">
              <a:rPr lang="en-US" smtClean="0"/>
              <a:t>‹#›</a:t>
            </a:fld>
            <a:endParaRPr lang="en-US"/>
          </a:p>
        </p:txBody>
      </p:sp>
    </p:spTree>
    <p:extLst>
      <p:ext uri="{BB962C8B-B14F-4D97-AF65-F5344CB8AC3E}">
        <p14:creationId xmlns:p14="http://schemas.microsoft.com/office/powerpoint/2010/main" val="5439853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AAE3403-19C0-4585-AF8B-FD82D7880D7F}" type="datetimeFigureOut">
              <a:rPr lang="en-US" smtClean="0"/>
              <a:t>9/1/2022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D96701-8C30-4F5B-9EF6-E98A74CA9AF2}" type="slidenum">
              <a:rPr lang="en-US" smtClean="0"/>
              <a:t>‹#›</a:t>
            </a:fld>
            <a:endParaRPr lang="en-US" dirty="0"/>
          </a:p>
        </p:txBody>
      </p:sp>
    </p:spTree>
    <p:extLst>
      <p:ext uri="{BB962C8B-B14F-4D97-AF65-F5344CB8AC3E}">
        <p14:creationId xmlns:p14="http://schemas.microsoft.com/office/powerpoint/2010/main" val="41419122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schemeClr val="bg2">
                    <a:lumMod val="25000"/>
                  </a:schemeClr>
                </a:solidFill>
                <a:latin typeface="Public Sans" pitchFamily="2" charset="0"/>
              </a:rPr>
              <a:t>JR</a:t>
            </a:r>
          </a:p>
        </p:txBody>
      </p:sp>
      <p:sp>
        <p:nvSpPr>
          <p:cNvPr id="4" name="Slide Number Placeholder 3"/>
          <p:cNvSpPr>
            <a:spLocks noGrp="1"/>
          </p:cNvSpPr>
          <p:nvPr>
            <p:ph type="sldNum" sz="quarter" idx="5"/>
          </p:nvPr>
        </p:nvSpPr>
        <p:spPr/>
        <p:txBody>
          <a:bodyPr/>
          <a:lstStyle/>
          <a:p>
            <a:fld id="{BED96701-8C30-4F5B-9EF6-E98A74CA9AF2}" type="slidenum">
              <a:rPr lang="en-US" smtClean="0"/>
              <a:t>1</a:t>
            </a:fld>
            <a:endParaRPr lang="en-US" dirty="0"/>
          </a:p>
        </p:txBody>
      </p:sp>
    </p:spTree>
    <p:extLst>
      <p:ext uri="{BB962C8B-B14F-4D97-AF65-F5344CB8AC3E}">
        <p14:creationId xmlns:p14="http://schemas.microsoft.com/office/powerpoint/2010/main" val="25365199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265155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SR</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806556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SR</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54581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SR</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45533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SR – JR is next slide</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96588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3932086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38282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   Using the multisite module</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0667181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 – Dashed line means the step may not be required, based on protocol and planned collaboration – in consultation with sIRB/reliance team.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rPr>
              <a:t>May or may not use multi-site module – Submit AM to NIH IRB currently used at this point to convert a single site study to the multi-site module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rPr>
              <a:t>NIH IRB Review and Approval: This stage would not be applicable if the multi-site module isn’t being used. This only applies to the Amendment converting to the MM module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solidFill>
                  <a:schemeClr val="tx1"/>
                </a:solidFill>
              </a:rPr>
              <a:t>pSITE submission to NIH IRB: this will happen directly from the site using the multisite module and via the NIH study team in the legacy instance via a regular AM form. This could be different under Huron.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b="1" i="1" dirty="0">
              <a:solidFill>
                <a:schemeClr val="tx1"/>
              </a:solidFill>
            </a:endParaRPr>
          </a:p>
          <a:p>
            <a:r>
              <a:rPr lang="en-US" dirty="0"/>
              <a:t>a site working on data only, unlikely will be asked to convert to multi-site.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09606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21494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96099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83249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56330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spcAft>
                <a:spcPts val="1200"/>
              </a:spcAft>
              <a:buFont typeface="Arial" panose="020B0604020202020204" pitchFamily="34" charset="0"/>
              <a:buNone/>
            </a:pPr>
            <a:r>
              <a:rPr lang="en-US" sz="1200" b="1" dirty="0">
                <a:latin typeface="Public Sans" pitchFamily="2" charset="0"/>
                <a:ea typeface="Times New Roman" panose="02020603050405020304" pitchFamily="18" charset="0"/>
              </a:rPr>
              <a:t>JR</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1265631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683815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39885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11623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885191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101252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 – introduce SR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99001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12140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696617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9875933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050147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4050147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2106687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SR – If subjects being seen at another site then a consent is needed. Not usually the case that a subject seen at the NIH and can go to another site without a different consent.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70527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577273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7302747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0232118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SR – introduce JR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6752331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46219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7501745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1387109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022749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0111949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JR</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8680300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JR   </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213674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JR</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6094717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JR – remind that reliance has been covered and concepts are similar </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1344928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JR</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2147604"/>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JR – introduce SR</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9373442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50000"/>
              </a:lnSpc>
              <a:spcBef>
                <a:spcPts val="0"/>
              </a:spcBef>
              <a:spcAft>
                <a:spcPts val="0"/>
              </a:spcAft>
              <a:buClrTx/>
              <a:buSzTx/>
              <a:buFont typeface="Arial" panose="020B0604020202020204" pitchFamily="34" charset="0"/>
              <a:buNone/>
              <a:tabLst/>
              <a:defRPr/>
            </a:pPr>
            <a:r>
              <a:rPr lang="en-US" dirty="0"/>
              <a:t>SR</a:t>
            </a:r>
            <a:endParaRPr lang="en-US" sz="1200" dirty="0">
              <a:solidFill>
                <a:schemeClr val="bg2">
                  <a:lumMod val="25000"/>
                </a:schemeClr>
              </a:solidFill>
            </a:endParaRP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endParaRPr lang="en-US" sz="1200" dirty="0">
              <a:solidFill>
                <a:schemeClr val="bg2">
                  <a:lumMod val="25000"/>
                </a:schemeClr>
              </a:solidFill>
            </a:endParaRPr>
          </a:p>
          <a:p>
            <a:endParaRPr lang="en-US" dirty="0"/>
          </a:p>
        </p:txBody>
      </p:sp>
      <p:sp>
        <p:nvSpPr>
          <p:cNvPr id="4" name="Slide Number Placeholder 3"/>
          <p:cNvSpPr>
            <a:spLocks noGrp="1"/>
          </p:cNvSpPr>
          <p:nvPr>
            <p:ph type="sldNum" sz="quarter" idx="5"/>
          </p:nvPr>
        </p:nvSpPr>
        <p:spPr/>
        <p:txBody>
          <a:bodyPr/>
          <a:lstStyle/>
          <a:p>
            <a:fld id="{BED96701-8C30-4F5B-9EF6-E98A74CA9AF2}" type="slidenum">
              <a:rPr lang="en-US" smtClean="0"/>
              <a:t>49</a:t>
            </a:fld>
            <a:endParaRPr lang="en-US" dirty="0"/>
          </a:p>
        </p:txBody>
      </p:sp>
    </p:spTree>
    <p:extLst>
      <p:ext uri="{BB962C8B-B14F-4D97-AF65-F5344CB8AC3E}">
        <p14:creationId xmlns:p14="http://schemas.microsoft.com/office/powerpoint/2010/main" val="22825404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 – then introduce SR</a:t>
            </a:r>
          </a:p>
        </p:txBody>
      </p:sp>
      <p:sp>
        <p:nvSpPr>
          <p:cNvPr id="4" name="Slide Number Placeholder 3"/>
          <p:cNvSpPr>
            <a:spLocks noGrp="1"/>
          </p:cNvSpPr>
          <p:nvPr>
            <p:ph type="sldNum" sz="quarter" idx="5"/>
          </p:nvPr>
        </p:nvSpPr>
        <p:spPr/>
        <p:txBody>
          <a:bodyPr/>
          <a:lstStyle/>
          <a:p>
            <a:fld id="{BED96701-8C30-4F5B-9EF6-E98A74CA9AF2}" type="slidenum">
              <a:rPr lang="en-US" smtClean="0"/>
              <a:t>5</a:t>
            </a:fld>
            <a:endParaRPr lang="en-US" dirty="0"/>
          </a:p>
        </p:txBody>
      </p:sp>
    </p:spTree>
    <p:extLst>
      <p:ext uri="{BB962C8B-B14F-4D97-AF65-F5344CB8AC3E}">
        <p14:creationId xmlns:p14="http://schemas.microsoft.com/office/powerpoint/2010/main" val="161127701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t>SR</a:t>
            </a:r>
          </a:p>
          <a:p>
            <a:endParaRPr lang="en-US" dirty="0"/>
          </a:p>
        </p:txBody>
      </p:sp>
      <p:sp>
        <p:nvSpPr>
          <p:cNvPr id="4" name="Slide Number Placeholder 3"/>
          <p:cNvSpPr>
            <a:spLocks noGrp="1"/>
          </p:cNvSpPr>
          <p:nvPr>
            <p:ph type="sldNum" sz="quarter" idx="5"/>
          </p:nvPr>
        </p:nvSpPr>
        <p:spPr/>
        <p:txBody>
          <a:bodyPr/>
          <a:lstStyle/>
          <a:p>
            <a:fld id="{BED96701-8C30-4F5B-9EF6-E98A74CA9AF2}" type="slidenum">
              <a:rPr lang="en-US" smtClean="0"/>
              <a:t>50</a:t>
            </a:fld>
            <a:endParaRPr lang="en-US"/>
          </a:p>
        </p:txBody>
      </p:sp>
    </p:spTree>
    <p:extLst>
      <p:ext uri="{BB962C8B-B14F-4D97-AF65-F5344CB8AC3E}">
        <p14:creationId xmlns:p14="http://schemas.microsoft.com/office/powerpoint/2010/main" val="1600730380"/>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SR</a:t>
            </a:r>
          </a:p>
          <a:p>
            <a:endParaRPr lang="en-US" dirty="0"/>
          </a:p>
          <a:p>
            <a:endParaRPr lang="en-US" dirty="0"/>
          </a:p>
        </p:txBody>
      </p:sp>
      <p:sp>
        <p:nvSpPr>
          <p:cNvPr id="4" name="Slide Number Placeholder 3"/>
          <p:cNvSpPr>
            <a:spLocks noGrp="1"/>
          </p:cNvSpPr>
          <p:nvPr>
            <p:ph type="sldNum" sz="quarter" idx="5"/>
          </p:nvPr>
        </p:nvSpPr>
        <p:spPr/>
        <p:txBody>
          <a:bodyPr/>
          <a:lstStyle/>
          <a:p>
            <a:fld id="{BED96701-8C30-4F5B-9EF6-E98A74CA9AF2}" type="slidenum">
              <a:rPr lang="en-US" smtClean="0"/>
              <a:t>51</a:t>
            </a:fld>
            <a:endParaRPr lang="en-US" dirty="0"/>
          </a:p>
        </p:txBody>
      </p:sp>
    </p:spTree>
    <p:extLst>
      <p:ext uri="{BB962C8B-B14F-4D97-AF65-F5344CB8AC3E}">
        <p14:creationId xmlns:p14="http://schemas.microsoft.com/office/powerpoint/2010/main" val="355557844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SR</a:t>
            </a:r>
          </a:p>
          <a:p>
            <a:endParaRPr lang="en-US" dirty="0"/>
          </a:p>
          <a:p>
            <a:endParaRPr lang="en-US" dirty="0"/>
          </a:p>
        </p:txBody>
      </p:sp>
      <p:sp>
        <p:nvSpPr>
          <p:cNvPr id="4" name="Slide Number Placeholder 3"/>
          <p:cNvSpPr>
            <a:spLocks noGrp="1"/>
          </p:cNvSpPr>
          <p:nvPr>
            <p:ph type="sldNum" sz="quarter" idx="5"/>
          </p:nvPr>
        </p:nvSpPr>
        <p:spPr/>
        <p:txBody>
          <a:bodyPr/>
          <a:lstStyle/>
          <a:p>
            <a:fld id="{BED96701-8C30-4F5B-9EF6-E98A74CA9AF2}" type="slidenum">
              <a:rPr lang="en-US" smtClean="0"/>
              <a:t>52</a:t>
            </a:fld>
            <a:endParaRPr lang="en-US" dirty="0"/>
          </a:p>
        </p:txBody>
      </p:sp>
    </p:spTree>
    <p:extLst>
      <p:ext uri="{BB962C8B-B14F-4D97-AF65-F5344CB8AC3E}">
        <p14:creationId xmlns:p14="http://schemas.microsoft.com/office/powerpoint/2010/main" val="76513942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BED96701-8C30-4F5B-9EF6-E98A74CA9AF2}" type="slidenum">
              <a:rPr lang="en-US" smtClean="0"/>
              <a:t>53</a:t>
            </a:fld>
            <a:endParaRPr lang="en-US" dirty="0"/>
          </a:p>
        </p:txBody>
      </p:sp>
    </p:spTree>
    <p:extLst>
      <p:ext uri="{BB962C8B-B14F-4D97-AF65-F5344CB8AC3E}">
        <p14:creationId xmlns:p14="http://schemas.microsoft.com/office/powerpoint/2010/main" val="118697432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SR</a:t>
            </a:r>
          </a:p>
          <a:p>
            <a:endParaRPr lang="en-US" dirty="0"/>
          </a:p>
          <a:p>
            <a:endParaRPr lang="en-US" dirty="0"/>
          </a:p>
        </p:txBody>
      </p:sp>
      <p:sp>
        <p:nvSpPr>
          <p:cNvPr id="4" name="Slide Number Placeholder 3"/>
          <p:cNvSpPr>
            <a:spLocks noGrp="1"/>
          </p:cNvSpPr>
          <p:nvPr>
            <p:ph type="sldNum" sz="quarter" idx="5"/>
          </p:nvPr>
        </p:nvSpPr>
        <p:spPr/>
        <p:txBody>
          <a:bodyPr/>
          <a:lstStyle/>
          <a:p>
            <a:fld id="{BED96701-8C30-4F5B-9EF6-E98A74CA9AF2}" type="slidenum">
              <a:rPr lang="en-US" smtClean="0"/>
              <a:t>54</a:t>
            </a:fld>
            <a:endParaRPr lang="en-US" dirty="0"/>
          </a:p>
        </p:txBody>
      </p:sp>
    </p:spTree>
    <p:extLst>
      <p:ext uri="{BB962C8B-B14F-4D97-AF65-F5344CB8AC3E}">
        <p14:creationId xmlns:p14="http://schemas.microsoft.com/office/powerpoint/2010/main" val="357651592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p>
            <a:endParaRPr lang="en-US" dirty="0"/>
          </a:p>
        </p:txBody>
      </p:sp>
      <p:sp>
        <p:nvSpPr>
          <p:cNvPr id="4" name="Slide Number Placeholder 3"/>
          <p:cNvSpPr>
            <a:spLocks noGrp="1"/>
          </p:cNvSpPr>
          <p:nvPr>
            <p:ph type="sldNum" sz="quarter" idx="5"/>
          </p:nvPr>
        </p:nvSpPr>
        <p:spPr/>
        <p:txBody>
          <a:bodyPr/>
          <a:lstStyle/>
          <a:p>
            <a:fld id="{BED96701-8C30-4F5B-9EF6-E98A74CA9AF2}" type="slidenum">
              <a:rPr lang="en-US" smtClean="0"/>
              <a:t>55</a:t>
            </a:fld>
            <a:endParaRPr lang="en-US" dirty="0"/>
          </a:p>
        </p:txBody>
      </p:sp>
    </p:spTree>
    <p:extLst>
      <p:ext uri="{BB962C8B-B14F-4D97-AF65-F5344CB8AC3E}">
        <p14:creationId xmlns:p14="http://schemas.microsoft.com/office/powerpoint/2010/main" val="273224252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a:solidFill>
                <a:schemeClr val="tx1"/>
              </a:solidFill>
              <a:effectLst/>
              <a:latin typeface="+mn-lt"/>
              <a:ea typeface="+mn-ea"/>
              <a:cs typeface="+mn-cs"/>
            </a:endParaRPr>
          </a:p>
          <a:p>
            <a:r>
              <a:rPr lang="en-US" dirty="0"/>
              <a:t>SR</a:t>
            </a:r>
          </a:p>
        </p:txBody>
      </p:sp>
      <p:sp>
        <p:nvSpPr>
          <p:cNvPr id="4" name="Slide Number Placeholder 3"/>
          <p:cNvSpPr>
            <a:spLocks noGrp="1"/>
          </p:cNvSpPr>
          <p:nvPr>
            <p:ph type="sldNum" sz="quarter" idx="5"/>
          </p:nvPr>
        </p:nvSpPr>
        <p:spPr/>
        <p:txBody>
          <a:bodyPr/>
          <a:lstStyle/>
          <a:p>
            <a:fld id="{BED96701-8C30-4F5B-9EF6-E98A74CA9AF2}" type="slidenum">
              <a:rPr lang="en-US" smtClean="0"/>
              <a:t>56</a:t>
            </a:fld>
            <a:endParaRPr lang="en-US" dirty="0"/>
          </a:p>
        </p:txBody>
      </p:sp>
    </p:spTree>
    <p:extLst>
      <p:ext uri="{BB962C8B-B14F-4D97-AF65-F5344CB8AC3E}">
        <p14:creationId xmlns:p14="http://schemas.microsoft.com/office/powerpoint/2010/main" val="114602423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0157176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59397904"/>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SR</a:t>
            </a:r>
          </a:p>
        </p:txBody>
      </p:sp>
      <p:sp>
        <p:nvSpPr>
          <p:cNvPr id="4" name="Slide Number Placeholder 3"/>
          <p:cNvSpPr>
            <a:spLocks noGrp="1"/>
          </p:cNvSpPr>
          <p:nvPr>
            <p:ph type="sldNum" sz="quarter" idx="5"/>
          </p:nvPr>
        </p:nvSpPr>
        <p:spPr/>
        <p:txBody>
          <a:bodyPr/>
          <a:lstStyle/>
          <a:p>
            <a:fld id="{BED96701-8C30-4F5B-9EF6-E98A74CA9AF2}" type="slidenum">
              <a:rPr lang="en-US" smtClean="0"/>
              <a:t>59</a:t>
            </a:fld>
            <a:endParaRPr lang="en-US" dirty="0"/>
          </a:p>
        </p:txBody>
      </p:sp>
    </p:spTree>
    <p:extLst>
      <p:ext uri="{BB962C8B-B14F-4D97-AF65-F5344CB8AC3E}">
        <p14:creationId xmlns:p14="http://schemas.microsoft.com/office/powerpoint/2010/main" val="39044989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6423266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261066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JR – Shirley will now cover the submission and implementation of the reliance agreement.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367724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SR – reliance agreement is common to part 1 and 2 so before going deep into the workflows we want to discuss, we want to review them, </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1375375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SR</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D96701-8C30-4F5B-9EF6-E98A74CA9A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09898193"/>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0" name="Picture 19">
            <a:extLst>
              <a:ext uri="{FF2B5EF4-FFF2-40B4-BE49-F238E27FC236}">
                <a16:creationId xmlns:a16="http://schemas.microsoft.com/office/drawing/2014/main" id="{BB623874-A702-46E1-B943-891E1169520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34399" y="2110740"/>
            <a:ext cx="6096000" cy="5113020"/>
          </a:xfrm>
          <a:prstGeom prst="rect">
            <a:avLst/>
          </a:prstGeom>
        </p:spPr>
      </p:pic>
      <p:sp>
        <p:nvSpPr>
          <p:cNvPr id="3" name="Subtitle 2"/>
          <p:cNvSpPr>
            <a:spLocks noGrp="1"/>
          </p:cNvSpPr>
          <p:nvPr>
            <p:ph type="subTitle" idx="1" hasCustomPrompt="1"/>
          </p:nvPr>
        </p:nvSpPr>
        <p:spPr>
          <a:xfrm>
            <a:off x="826935" y="3165675"/>
            <a:ext cx="4670481" cy="341632"/>
          </a:xfrm>
        </p:spPr>
        <p:txBody>
          <a:bodyPr wrap="square">
            <a:spAutoFit/>
          </a:bodyPr>
          <a:lstStyle>
            <a:lvl1pPr marL="0" indent="0" algn="l">
              <a:buNone/>
              <a:defRPr sz="1800" b="1"/>
            </a:lvl1pPr>
            <a:lvl2pPr marL="548640" indent="0" algn="ctr">
              <a:buNone/>
              <a:defRPr sz="2400"/>
            </a:lvl2pPr>
            <a:lvl3pPr marL="1097280" indent="0" algn="ctr">
              <a:buNone/>
              <a:defRPr sz="2160"/>
            </a:lvl3pPr>
            <a:lvl4pPr marL="1645920" indent="0" algn="ctr">
              <a:buNone/>
              <a:defRPr sz="1920"/>
            </a:lvl4pPr>
            <a:lvl5pPr marL="2194560" indent="0" algn="ctr">
              <a:buNone/>
              <a:defRPr sz="1920"/>
            </a:lvl5pPr>
            <a:lvl6pPr marL="2743200" indent="0" algn="ctr">
              <a:buNone/>
              <a:defRPr sz="1920"/>
            </a:lvl6pPr>
            <a:lvl7pPr marL="3291840" indent="0" algn="ctr">
              <a:buNone/>
              <a:defRPr sz="1920"/>
            </a:lvl7pPr>
            <a:lvl8pPr marL="3840480" indent="0" algn="ctr">
              <a:buNone/>
              <a:defRPr sz="1920"/>
            </a:lvl8pPr>
            <a:lvl9pPr marL="4389120" indent="0" algn="ctr">
              <a:buNone/>
              <a:defRPr sz="1920"/>
            </a:lvl9pPr>
          </a:lstStyle>
          <a:p>
            <a:r>
              <a:rPr lang="en-US" dirty="0"/>
              <a:t>PRESENTATION CONTEXT (ALL CAPS)</a:t>
            </a:r>
          </a:p>
        </p:txBody>
      </p:sp>
      <p:pic>
        <p:nvPicPr>
          <p:cNvPr id="7" name="Picture 6">
            <a:extLst>
              <a:ext uri="{FF2B5EF4-FFF2-40B4-BE49-F238E27FC236}">
                <a16:creationId xmlns:a16="http://schemas.microsoft.com/office/drawing/2014/main" id="{F6F67EDB-1A2D-4A9C-91FD-44BC5F143B29}"/>
              </a:ext>
            </a:extLst>
          </p:cNvPr>
          <p:cNvPicPr>
            <a:picLocks noChangeAspect="1"/>
          </p:cNvPicPr>
          <p:nvPr userDrawn="1"/>
        </p:nvPicPr>
        <p:blipFill>
          <a:blip r:embed="rId3"/>
          <a:stretch>
            <a:fillRect/>
          </a:stretch>
        </p:blipFill>
        <p:spPr>
          <a:xfrm>
            <a:off x="0" y="6781800"/>
            <a:ext cx="14630400" cy="1447800"/>
          </a:xfrm>
          <a:prstGeom prst="rect">
            <a:avLst/>
          </a:prstGeom>
        </p:spPr>
      </p:pic>
      <p:pic>
        <p:nvPicPr>
          <p:cNvPr id="8" name="Picture 7">
            <a:extLst>
              <a:ext uri="{FF2B5EF4-FFF2-40B4-BE49-F238E27FC236}">
                <a16:creationId xmlns:a16="http://schemas.microsoft.com/office/drawing/2014/main" id="{5B166995-72A5-41CE-B449-C06A9C936D8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25417" y="7223760"/>
            <a:ext cx="3916680" cy="563880"/>
          </a:xfrm>
          <a:prstGeom prst="rect">
            <a:avLst/>
          </a:prstGeom>
        </p:spPr>
      </p:pic>
      <p:sp>
        <p:nvSpPr>
          <p:cNvPr id="13" name="Title 12">
            <a:extLst>
              <a:ext uri="{FF2B5EF4-FFF2-40B4-BE49-F238E27FC236}">
                <a16:creationId xmlns:a16="http://schemas.microsoft.com/office/drawing/2014/main" id="{0E929E76-ACA9-4B2D-9A3E-059FDA74436D}"/>
              </a:ext>
            </a:extLst>
          </p:cNvPr>
          <p:cNvSpPr>
            <a:spLocks noGrp="1"/>
          </p:cNvSpPr>
          <p:nvPr>
            <p:ph type="title"/>
          </p:nvPr>
        </p:nvSpPr>
        <p:spPr>
          <a:xfrm>
            <a:off x="826935" y="1292376"/>
            <a:ext cx="6488265" cy="1255728"/>
          </a:xfrm>
        </p:spPr>
        <p:txBody>
          <a:bodyPr anchor="t" anchorCtr="0">
            <a:spAutoFit/>
          </a:bodyPr>
          <a:lstStyle>
            <a:lvl1pPr>
              <a:defRPr sz="4200"/>
            </a:lvl1pPr>
          </a:lstStyle>
          <a:p>
            <a:r>
              <a:rPr lang="en-US"/>
              <a:t>Click to edit Master title style</a:t>
            </a:r>
            <a:endParaRPr lang="en-US" dirty="0"/>
          </a:p>
        </p:txBody>
      </p:sp>
      <p:sp>
        <p:nvSpPr>
          <p:cNvPr id="19" name="Subtitle 2">
            <a:extLst>
              <a:ext uri="{FF2B5EF4-FFF2-40B4-BE49-F238E27FC236}">
                <a16:creationId xmlns:a16="http://schemas.microsoft.com/office/drawing/2014/main" id="{6D40AE83-F607-44BD-B75F-59BF6C0FB1AF}"/>
              </a:ext>
            </a:extLst>
          </p:cNvPr>
          <p:cNvSpPr txBox="1">
            <a:spLocks/>
          </p:cNvSpPr>
          <p:nvPr userDrawn="1"/>
        </p:nvSpPr>
        <p:spPr>
          <a:xfrm>
            <a:off x="826934" y="3943984"/>
            <a:ext cx="4670481" cy="1259127"/>
          </a:xfrm>
          <a:prstGeom prst="rect">
            <a:avLst/>
          </a:prstGeom>
        </p:spPr>
        <p:txBody>
          <a:bodyPr vert="horz" wrap="square" lIns="91440" tIns="45720" rIns="91440" bIns="45720" rtlCol="0">
            <a:spAutoFit/>
          </a:bodyPr>
          <a:lstStyle>
            <a:lvl1pPr marL="0" indent="0" algn="l" defTabSz="1097280" rtl="0" eaLnBrk="1" latinLnBrk="0" hangingPunct="1">
              <a:lnSpc>
                <a:spcPct val="90000"/>
              </a:lnSpc>
              <a:spcBef>
                <a:spcPts val="1200"/>
              </a:spcBef>
              <a:buFont typeface="Arial" panose="020B0604020202020204" pitchFamily="34" charset="0"/>
              <a:buNone/>
              <a:defRPr sz="1800" b="1" kern="1200">
                <a:solidFill>
                  <a:schemeClr val="tx1"/>
                </a:solidFill>
                <a:latin typeface="+mn-lt"/>
                <a:ea typeface="+mn-ea"/>
                <a:cs typeface="+mn-cs"/>
              </a:defRPr>
            </a:lvl1pPr>
            <a:lvl2pPr marL="548640" indent="0" algn="ctr" defTabSz="1097280" rtl="0" eaLnBrk="1" latinLnBrk="0" hangingPunct="1">
              <a:lnSpc>
                <a:spcPct val="90000"/>
              </a:lnSpc>
              <a:spcBef>
                <a:spcPts val="600"/>
              </a:spcBef>
              <a:buFont typeface="Arial" panose="020B0604020202020204" pitchFamily="34" charset="0"/>
              <a:buNone/>
              <a:defRPr sz="2400" kern="1200">
                <a:solidFill>
                  <a:schemeClr val="tx1"/>
                </a:solidFill>
                <a:latin typeface="+mn-lt"/>
                <a:ea typeface="+mn-ea"/>
                <a:cs typeface="+mn-cs"/>
              </a:defRPr>
            </a:lvl2pPr>
            <a:lvl3pPr marL="1097280" indent="0" algn="ctr" defTabSz="1097280" rtl="0" eaLnBrk="1" latinLnBrk="0" hangingPunct="1">
              <a:lnSpc>
                <a:spcPct val="90000"/>
              </a:lnSpc>
              <a:spcBef>
                <a:spcPts val="600"/>
              </a:spcBef>
              <a:buFont typeface="Arial" panose="020B0604020202020204" pitchFamily="34" charset="0"/>
              <a:buNone/>
              <a:defRPr sz="2160" kern="1200">
                <a:solidFill>
                  <a:schemeClr val="tx1"/>
                </a:solidFill>
                <a:latin typeface="+mn-lt"/>
                <a:ea typeface="+mn-ea"/>
                <a:cs typeface="+mn-cs"/>
              </a:defRPr>
            </a:lvl3pPr>
            <a:lvl4pPr marL="1645920" indent="0" algn="ctr" defTabSz="1097280" rtl="0" eaLnBrk="1" latinLnBrk="0" hangingPunct="1">
              <a:lnSpc>
                <a:spcPct val="90000"/>
              </a:lnSpc>
              <a:spcBef>
                <a:spcPts val="600"/>
              </a:spcBef>
              <a:buFont typeface="Arial" panose="020B0604020202020204" pitchFamily="34" charset="0"/>
              <a:buNone/>
              <a:defRPr sz="1920" kern="1200">
                <a:solidFill>
                  <a:schemeClr val="tx1"/>
                </a:solidFill>
                <a:latin typeface="+mn-lt"/>
                <a:ea typeface="+mn-ea"/>
                <a:cs typeface="+mn-cs"/>
              </a:defRPr>
            </a:lvl4pPr>
            <a:lvl5pPr marL="2194560" indent="0" algn="ctr" defTabSz="1097280" rtl="0" eaLnBrk="1" latinLnBrk="0" hangingPunct="1">
              <a:lnSpc>
                <a:spcPct val="90000"/>
              </a:lnSpc>
              <a:spcBef>
                <a:spcPts val="600"/>
              </a:spcBef>
              <a:buFont typeface="Arial" panose="020B0604020202020204" pitchFamily="34" charset="0"/>
              <a:buNone/>
              <a:defRPr sz="1920" kern="1200">
                <a:solidFill>
                  <a:schemeClr val="tx1"/>
                </a:solidFill>
                <a:latin typeface="+mn-lt"/>
                <a:ea typeface="+mn-ea"/>
                <a:cs typeface="+mn-cs"/>
              </a:defRPr>
            </a:lvl5pPr>
            <a:lvl6pPr marL="2743200" indent="0" algn="ctr" defTabSz="1097280" rtl="0" eaLnBrk="1" latinLnBrk="0" hangingPunct="1">
              <a:lnSpc>
                <a:spcPct val="90000"/>
              </a:lnSpc>
              <a:spcBef>
                <a:spcPts val="600"/>
              </a:spcBef>
              <a:buFont typeface="Arial" panose="020B0604020202020204" pitchFamily="34" charset="0"/>
              <a:buNone/>
              <a:defRPr sz="1920" kern="1200">
                <a:solidFill>
                  <a:schemeClr val="tx1"/>
                </a:solidFill>
                <a:latin typeface="+mn-lt"/>
                <a:ea typeface="+mn-ea"/>
                <a:cs typeface="+mn-cs"/>
              </a:defRPr>
            </a:lvl6pPr>
            <a:lvl7pPr marL="3291840" indent="0" algn="ctr" defTabSz="1097280" rtl="0" eaLnBrk="1" latinLnBrk="0" hangingPunct="1">
              <a:lnSpc>
                <a:spcPct val="90000"/>
              </a:lnSpc>
              <a:spcBef>
                <a:spcPts val="600"/>
              </a:spcBef>
              <a:buFont typeface="Arial" panose="020B0604020202020204" pitchFamily="34" charset="0"/>
              <a:buNone/>
              <a:defRPr sz="1920" kern="1200">
                <a:solidFill>
                  <a:schemeClr val="tx1"/>
                </a:solidFill>
                <a:latin typeface="+mn-lt"/>
                <a:ea typeface="+mn-ea"/>
                <a:cs typeface="+mn-cs"/>
              </a:defRPr>
            </a:lvl7pPr>
            <a:lvl8pPr marL="3840480" indent="0" algn="ctr" defTabSz="1097280" rtl="0" eaLnBrk="1" latinLnBrk="0" hangingPunct="1">
              <a:lnSpc>
                <a:spcPct val="90000"/>
              </a:lnSpc>
              <a:spcBef>
                <a:spcPts val="600"/>
              </a:spcBef>
              <a:buFont typeface="Arial" panose="020B0604020202020204" pitchFamily="34" charset="0"/>
              <a:buNone/>
              <a:defRPr sz="1920" kern="1200">
                <a:solidFill>
                  <a:schemeClr val="tx1"/>
                </a:solidFill>
                <a:latin typeface="+mn-lt"/>
                <a:ea typeface="+mn-ea"/>
                <a:cs typeface="+mn-cs"/>
              </a:defRPr>
            </a:lvl8pPr>
            <a:lvl9pPr marL="4389120" indent="0" algn="ctr" defTabSz="1097280" rtl="0" eaLnBrk="1" latinLnBrk="0" hangingPunct="1">
              <a:lnSpc>
                <a:spcPct val="90000"/>
              </a:lnSpc>
              <a:spcBef>
                <a:spcPts val="600"/>
              </a:spcBef>
              <a:buFont typeface="Arial" panose="020B0604020202020204" pitchFamily="34" charset="0"/>
              <a:buNone/>
              <a:defRPr sz="1920" kern="1200">
                <a:solidFill>
                  <a:schemeClr val="tx1"/>
                </a:solidFill>
                <a:latin typeface="+mn-lt"/>
                <a:ea typeface="+mn-ea"/>
                <a:cs typeface="+mn-cs"/>
              </a:defRPr>
            </a:lvl9pPr>
          </a:lstStyle>
          <a:p>
            <a:pPr>
              <a:lnSpc>
                <a:spcPct val="50000"/>
              </a:lnSpc>
            </a:pPr>
            <a:r>
              <a:rPr lang="en-US" sz="1400" b="0" dirty="0"/>
              <a:t>Presenter Name</a:t>
            </a:r>
          </a:p>
          <a:p>
            <a:pPr>
              <a:lnSpc>
                <a:spcPct val="50000"/>
              </a:lnSpc>
            </a:pPr>
            <a:r>
              <a:rPr lang="en-US" sz="1400" b="0" dirty="0"/>
              <a:t>Presenter Title</a:t>
            </a:r>
          </a:p>
          <a:p>
            <a:pPr>
              <a:lnSpc>
                <a:spcPct val="50000"/>
              </a:lnSpc>
            </a:pPr>
            <a:endParaRPr lang="en-US" sz="1400" b="0" dirty="0"/>
          </a:p>
          <a:p>
            <a:pPr>
              <a:lnSpc>
                <a:spcPct val="50000"/>
              </a:lnSpc>
            </a:pPr>
            <a:r>
              <a:rPr lang="en-US" sz="1400" b="0" dirty="0"/>
              <a:t>Presenter Name</a:t>
            </a:r>
          </a:p>
          <a:p>
            <a:pPr>
              <a:lnSpc>
                <a:spcPct val="50000"/>
              </a:lnSpc>
            </a:pPr>
            <a:r>
              <a:rPr lang="en-US" sz="1400" b="0" dirty="0"/>
              <a:t>Presenter Title</a:t>
            </a:r>
          </a:p>
        </p:txBody>
      </p:sp>
      <p:pic>
        <p:nvPicPr>
          <p:cNvPr id="21" name="Picture 20">
            <a:extLst>
              <a:ext uri="{FF2B5EF4-FFF2-40B4-BE49-F238E27FC236}">
                <a16:creationId xmlns:a16="http://schemas.microsoft.com/office/drawing/2014/main" id="{F139EDCF-C490-4EC4-9BA7-32B8A4ABF5F6}"/>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1303246" y="2346960"/>
            <a:ext cx="2122333" cy="4434840"/>
          </a:xfrm>
          <a:prstGeom prst="rect">
            <a:avLst/>
          </a:prstGeom>
        </p:spPr>
      </p:pic>
      <p:pic>
        <p:nvPicPr>
          <p:cNvPr id="22" name="Picture 21">
            <a:extLst>
              <a:ext uri="{FF2B5EF4-FFF2-40B4-BE49-F238E27FC236}">
                <a16:creationId xmlns:a16="http://schemas.microsoft.com/office/drawing/2014/main" id="{A84615AB-D29E-42F6-B8F7-CB2588CE7DD3}"/>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7021272" y="2550771"/>
            <a:ext cx="4084320" cy="4343128"/>
          </a:xfrm>
          <a:prstGeom prst="rect">
            <a:avLst/>
          </a:prstGeom>
        </p:spPr>
      </p:pic>
      <p:pic>
        <p:nvPicPr>
          <p:cNvPr id="23" name="Picture 22">
            <a:extLst>
              <a:ext uri="{FF2B5EF4-FFF2-40B4-BE49-F238E27FC236}">
                <a16:creationId xmlns:a16="http://schemas.microsoft.com/office/drawing/2014/main" id="{103E5155-CCF7-49B8-A98B-5DEC78674B97}"/>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24" name="Picture 23">
            <a:extLst>
              <a:ext uri="{FF2B5EF4-FFF2-40B4-BE49-F238E27FC236}">
                <a16:creationId xmlns:a16="http://schemas.microsoft.com/office/drawing/2014/main" id="{3782C6B9-F0BF-4AFB-B119-A56C81A2A1F2}"/>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pic>
        <p:nvPicPr>
          <p:cNvPr id="25" name="Picture 24">
            <a:extLst>
              <a:ext uri="{FF2B5EF4-FFF2-40B4-BE49-F238E27FC236}">
                <a16:creationId xmlns:a16="http://schemas.microsoft.com/office/drawing/2014/main" id="{A5127286-9065-4895-92AC-7C412E529212}"/>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Tree>
    <p:extLst>
      <p:ext uri="{BB962C8B-B14F-4D97-AF65-F5344CB8AC3E}">
        <p14:creationId xmlns:p14="http://schemas.microsoft.com/office/powerpoint/2010/main" val="2875241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6219826" y="1184911"/>
            <a:ext cx="7406640" cy="5848350"/>
          </a:xfrm>
        </p:spPr>
        <p:txBody>
          <a:bodyPr anchor="t"/>
          <a:lstStyle>
            <a:lvl1pPr marL="0" indent="0">
              <a:buNone/>
              <a:defRPr sz="3840"/>
            </a:lvl1pPr>
            <a:lvl2pPr marL="548640" indent="0">
              <a:buNone/>
              <a:defRPr sz="3360"/>
            </a:lvl2pPr>
            <a:lvl3pPr marL="1097280" indent="0">
              <a:buNone/>
              <a:defRPr sz="2880"/>
            </a:lvl3pPr>
            <a:lvl4pPr marL="1645920" indent="0">
              <a:buNone/>
              <a:defRPr sz="2400"/>
            </a:lvl4pPr>
            <a:lvl5pPr marL="2194560" indent="0">
              <a:buNone/>
              <a:defRPr sz="2400"/>
            </a:lvl5pPr>
            <a:lvl6pPr marL="2743200" indent="0">
              <a:buNone/>
              <a:defRPr sz="2400"/>
            </a:lvl6pPr>
            <a:lvl7pPr marL="3291840" indent="0">
              <a:buNone/>
              <a:defRPr sz="2400"/>
            </a:lvl7pPr>
            <a:lvl8pPr marL="3840480" indent="0">
              <a:buNone/>
              <a:defRPr sz="2400"/>
            </a:lvl8pPr>
            <a:lvl9pPr marL="4389120" indent="0">
              <a:buNone/>
              <a:defRPr sz="2400"/>
            </a:lvl9pPr>
          </a:lstStyle>
          <a:p>
            <a:r>
              <a:rPr lang="en-US" dirty="0"/>
              <a:t>Click icon to add picture</a:t>
            </a:r>
          </a:p>
        </p:txBody>
      </p:sp>
      <p:sp>
        <p:nvSpPr>
          <p:cNvPr id="4" name="Text Placeholder 3"/>
          <p:cNvSpPr>
            <a:spLocks noGrp="1"/>
          </p:cNvSpPr>
          <p:nvPr>
            <p:ph type="body" sz="half" idx="2"/>
          </p:nvPr>
        </p:nvSpPr>
        <p:spPr>
          <a:xfrm>
            <a:off x="1007746" y="2468880"/>
            <a:ext cx="4718684" cy="341632"/>
          </a:xfrm>
        </p:spPr>
        <p:txBody>
          <a:bodyPr/>
          <a:lstStyle>
            <a:lvl1pPr marL="0" indent="0">
              <a:buNone/>
              <a:defRPr sz="1800"/>
            </a:lvl1pPr>
            <a:lvl2pPr marL="548640" indent="0">
              <a:buNone/>
              <a:defRPr sz="1680"/>
            </a:lvl2pPr>
            <a:lvl3pPr marL="1097280" indent="0">
              <a:buNone/>
              <a:defRPr sz="1440"/>
            </a:lvl3pPr>
            <a:lvl4pPr marL="1645920" indent="0">
              <a:buNone/>
              <a:defRPr sz="1200"/>
            </a:lvl4pPr>
            <a:lvl5pPr marL="2194560" indent="0">
              <a:buNone/>
              <a:defRPr sz="1200"/>
            </a:lvl5pPr>
            <a:lvl6pPr marL="2743200" indent="0">
              <a:buNone/>
              <a:defRPr sz="1200"/>
            </a:lvl6pPr>
            <a:lvl7pPr marL="3291840" indent="0">
              <a:buNone/>
              <a:defRPr sz="1200"/>
            </a:lvl7pPr>
            <a:lvl8pPr marL="3840480" indent="0">
              <a:buNone/>
              <a:defRPr sz="1200"/>
            </a:lvl8pPr>
            <a:lvl9pPr marL="4389120" indent="0">
              <a:buNone/>
              <a:defRPr sz="1200"/>
            </a:lvl9pPr>
          </a:lstStyle>
          <a:p>
            <a:pPr lvl="0"/>
            <a:r>
              <a:rPr lang="en-US"/>
              <a:t>Click to edit Master text styles</a:t>
            </a:r>
          </a:p>
        </p:txBody>
      </p:sp>
      <p:sp>
        <p:nvSpPr>
          <p:cNvPr id="8" name="Title 1">
            <a:extLst>
              <a:ext uri="{FF2B5EF4-FFF2-40B4-BE49-F238E27FC236}">
                <a16:creationId xmlns:a16="http://schemas.microsoft.com/office/drawing/2014/main" id="{838C9B2D-EA30-44CF-B111-A8C295AF6402}"/>
              </a:ext>
            </a:extLst>
          </p:cNvPr>
          <p:cNvSpPr>
            <a:spLocks noGrp="1"/>
          </p:cNvSpPr>
          <p:nvPr>
            <p:ph type="title" hasCustomPrompt="1"/>
          </p:nvPr>
        </p:nvSpPr>
        <p:spPr>
          <a:xfrm>
            <a:off x="914400" y="938022"/>
            <a:ext cx="4812030" cy="590931"/>
          </a:xfrm>
        </p:spPr>
        <p:txBody>
          <a:bodyPr anchor="t" anchorCtr="0"/>
          <a:lstStyle>
            <a:lvl1pPr>
              <a:defRPr sz="3600" b="1"/>
            </a:lvl1pPr>
          </a:lstStyle>
          <a:p>
            <a:r>
              <a:rPr lang="en-US" dirty="0"/>
              <a:t>Title</a:t>
            </a:r>
          </a:p>
        </p:txBody>
      </p:sp>
      <p:pic>
        <p:nvPicPr>
          <p:cNvPr id="9" name="Picture 8">
            <a:extLst>
              <a:ext uri="{FF2B5EF4-FFF2-40B4-BE49-F238E27FC236}">
                <a16:creationId xmlns:a16="http://schemas.microsoft.com/office/drawing/2014/main" id="{8D276C7E-EC87-416E-AC98-AD4041FF54AB}"/>
              </a:ext>
            </a:extLst>
          </p:cNvPr>
          <p:cNvPicPr>
            <a:picLocks noChangeAspect="1"/>
          </p:cNvPicPr>
          <p:nvPr userDrawn="1"/>
        </p:nvPicPr>
        <p:blipFill>
          <a:blip r:embed="rId2"/>
          <a:stretch>
            <a:fillRect/>
          </a:stretch>
        </p:blipFill>
        <p:spPr>
          <a:xfrm>
            <a:off x="0" y="7469436"/>
            <a:ext cx="14630400" cy="760163"/>
          </a:xfrm>
          <a:prstGeom prst="rect">
            <a:avLst/>
          </a:prstGeom>
        </p:spPr>
      </p:pic>
      <p:pic>
        <p:nvPicPr>
          <p:cNvPr id="10" name="Picture 9">
            <a:extLst>
              <a:ext uri="{FF2B5EF4-FFF2-40B4-BE49-F238E27FC236}">
                <a16:creationId xmlns:a16="http://schemas.microsoft.com/office/drawing/2014/main" id="{FA7B17F2-4AFD-464D-B319-B9217F98309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243168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005840" y="2190750"/>
            <a:ext cx="12618720" cy="219515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descr="A close up of a logo&#10;&#10;Description automatically generated">
            <a:extLst>
              <a:ext uri="{FF2B5EF4-FFF2-40B4-BE49-F238E27FC236}">
                <a16:creationId xmlns:a16="http://schemas.microsoft.com/office/drawing/2014/main" id="{7099347B-9235-4C30-AE9D-038420212B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93234" y="7743357"/>
            <a:ext cx="3946869" cy="434488"/>
          </a:xfrm>
          <a:prstGeom prst="rect">
            <a:avLst/>
          </a:prstGeom>
        </p:spPr>
      </p:pic>
    </p:spTree>
    <p:extLst>
      <p:ext uri="{BB962C8B-B14F-4D97-AF65-F5344CB8AC3E}">
        <p14:creationId xmlns:p14="http://schemas.microsoft.com/office/powerpoint/2010/main" val="13045929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verview">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E7642D7-F6C5-4BC5-971C-D9DBBCA2A642}"/>
              </a:ext>
            </a:extLst>
          </p:cNvPr>
          <p:cNvPicPr>
            <a:picLocks noChangeAspect="1"/>
          </p:cNvPicPr>
          <p:nvPr userDrawn="1"/>
        </p:nvPicPr>
        <p:blipFill>
          <a:blip r:embed="rId2"/>
          <a:stretch>
            <a:fillRect/>
          </a:stretch>
        </p:blipFill>
        <p:spPr>
          <a:xfrm>
            <a:off x="0" y="7469436"/>
            <a:ext cx="14630400" cy="760163"/>
          </a:xfrm>
          <a:prstGeom prst="rect">
            <a:avLst/>
          </a:prstGeom>
        </p:spPr>
      </p:pic>
      <p:pic>
        <p:nvPicPr>
          <p:cNvPr id="8" name="Picture 7">
            <a:extLst>
              <a:ext uri="{FF2B5EF4-FFF2-40B4-BE49-F238E27FC236}">
                <a16:creationId xmlns:a16="http://schemas.microsoft.com/office/drawing/2014/main" id="{66A2495A-8D47-49A1-8E2B-94C7097058C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
        <p:nvSpPr>
          <p:cNvPr id="12" name="TextBox 11">
            <a:extLst>
              <a:ext uri="{FF2B5EF4-FFF2-40B4-BE49-F238E27FC236}">
                <a16:creationId xmlns:a16="http://schemas.microsoft.com/office/drawing/2014/main" id="{F063B2C6-C0F9-406C-BD74-AC1F3B1C295D}"/>
              </a:ext>
            </a:extLst>
          </p:cNvPr>
          <p:cNvSpPr txBox="1"/>
          <p:nvPr userDrawn="1"/>
        </p:nvSpPr>
        <p:spPr>
          <a:xfrm>
            <a:off x="2743198" y="2282811"/>
            <a:ext cx="2204450" cy="461665"/>
          </a:xfrm>
          <a:prstGeom prst="rect">
            <a:avLst/>
          </a:prstGeom>
          <a:noFill/>
        </p:spPr>
        <p:txBody>
          <a:bodyPr wrap="none" rtlCol="0">
            <a:spAutoFit/>
          </a:bodyPr>
          <a:lstStyle/>
          <a:p>
            <a:r>
              <a:rPr lang="en-US" sz="2400" b="1" dirty="0">
                <a:latin typeface="Public Sans" pitchFamily="2" charset="0"/>
              </a:rPr>
              <a:t>01.     Section 1</a:t>
            </a:r>
          </a:p>
        </p:txBody>
      </p:sp>
      <p:sp>
        <p:nvSpPr>
          <p:cNvPr id="13" name="Rectangle 12">
            <a:extLst>
              <a:ext uri="{FF2B5EF4-FFF2-40B4-BE49-F238E27FC236}">
                <a16:creationId xmlns:a16="http://schemas.microsoft.com/office/drawing/2014/main" id="{0C12B37B-40CF-4BF2-8E2C-23AD46699CFD}"/>
              </a:ext>
            </a:extLst>
          </p:cNvPr>
          <p:cNvSpPr/>
          <p:nvPr userDrawn="1"/>
        </p:nvSpPr>
        <p:spPr>
          <a:xfrm>
            <a:off x="2743198" y="2187123"/>
            <a:ext cx="3657600" cy="76200"/>
          </a:xfrm>
          <a:prstGeom prst="rect">
            <a:avLst/>
          </a:prstGeom>
          <a:solidFill>
            <a:srgbClr val="6EC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50D9FEDC-ADA4-408E-B317-D341FB1E7D18}"/>
              </a:ext>
            </a:extLst>
          </p:cNvPr>
          <p:cNvSpPr txBox="1"/>
          <p:nvPr userDrawn="1"/>
        </p:nvSpPr>
        <p:spPr>
          <a:xfrm>
            <a:off x="2743197" y="4090425"/>
            <a:ext cx="2310248" cy="461665"/>
          </a:xfrm>
          <a:prstGeom prst="rect">
            <a:avLst/>
          </a:prstGeom>
          <a:noFill/>
        </p:spPr>
        <p:txBody>
          <a:bodyPr wrap="none" rtlCol="0">
            <a:spAutoFit/>
          </a:bodyPr>
          <a:lstStyle/>
          <a:p>
            <a:r>
              <a:rPr lang="en-US" sz="2400" b="1" dirty="0">
                <a:latin typeface="Public Sans" pitchFamily="2" charset="0"/>
              </a:rPr>
              <a:t>02.     Section 2</a:t>
            </a:r>
          </a:p>
        </p:txBody>
      </p:sp>
      <p:sp>
        <p:nvSpPr>
          <p:cNvPr id="15" name="Rectangle 14">
            <a:extLst>
              <a:ext uri="{FF2B5EF4-FFF2-40B4-BE49-F238E27FC236}">
                <a16:creationId xmlns:a16="http://schemas.microsoft.com/office/drawing/2014/main" id="{79ED3505-4E07-41EB-930F-141FD8AB3A57}"/>
              </a:ext>
            </a:extLst>
          </p:cNvPr>
          <p:cNvSpPr/>
          <p:nvPr userDrawn="1"/>
        </p:nvSpPr>
        <p:spPr>
          <a:xfrm>
            <a:off x="2743197" y="3994737"/>
            <a:ext cx="3657600" cy="76200"/>
          </a:xfrm>
          <a:prstGeom prst="rect">
            <a:avLst/>
          </a:prstGeom>
          <a:solidFill>
            <a:srgbClr val="6EC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A962CC70-19CB-4A70-8E2B-52F982232740}"/>
              </a:ext>
            </a:extLst>
          </p:cNvPr>
          <p:cNvSpPr txBox="1"/>
          <p:nvPr userDrawn="1"/>
        </p:nvSpPr>
        <p:spPr>
          <a:xfrm>
            <a:off x="2743198" y="5929856"/>
            <a:ext cx="2332690" cy="461665"/>
          </a:xfrm>
          <a:prstGeom prst="rect">
            <a:avLst/>
          </a:prstGeom>
          <a:noFill/>
        </p:spPr>
        <p:txBody>
          <a:bodyPr wrap="none" rtlCol="0">
            <a:spAutoFit/>
          </a:bodyPr>
          <a:lstStyle/>
          <a:p>
            <a:r>
              <a:rPr lang="en-US" sz="2400" b="1" dirty="0">
                <a:latin typeface="Public Sans" pitchFamily="2" charset="0"/>
              </a:rPr>
              <a:t>03.     Section 3</a:t>
            </a:r>
          </a:p>
        </p:txBody>
      </p:sp>
      <p:sp>
        <p:nvSpPr>
          <p:cNvPr id="17" name="Rectangle 16">
            <a:extLst>
              <a:ext uri="{FF2B5EF4-FFF2-40B4-BE49-F238E27FC236}">
                <a16:creationId xmlns:a16="http://schemas.microsoft.com/office/drawing/2014/main" id="{CDB64D85-05BC-4154-9CD8-A2336F1D844D}"/>
              </a:ext>
            </a:extLst>
          </p:cNvPr>
          <p:cNvSpPr/>
          <p:nvPr userDrawn="1"/>
        </p:nvSpPr>
        <p:spPr>
          <a:xfrm>
            <a:off x="2743198" y="5834168"/>
            <a:ext cx="3657600" cy="76200"/>
          </a:xfrm>
          <a:prstGeom prst="rect">
            <a:avLst/>
          </a:prstGeom>
          <a:solidFill>
            <a:srgbClr val="6EC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0C82A530-7635-4776-915A-B3A283A689B9}"/>
              </a:ext>
            </a:extLst>
          </p:cNvPr>
          <p:cNvSpPr txBox="1"/>
          <p:nvPr userDrawn="1"/>
        </p:nvSpPr>
        <p:spPr>
          <a:xfrm>
            <a:off x="8229603" y="2272382"/>
            <a:ext cx="2335896" cy="461665"/>
          </a:xfrm>
          <a:prstGeom prst="rect">
            <a:avLst/>
          </a:prstGeom>
          <a:noFill/>
        </p:spPr>
        <p:txBody>
          <a:bodyPr wrap="none" rtlCol="0">
            <a:spAutoFit/>
          </a:bodyPr>
          <a:lstStyle/>
          <a:p>
            <a:r>
              <a:rPr lang="en-US" sz="2400" b="1" dirty="0">
                <a:latin typeface="Public Sans" pitchFamily="2" charset="0"/>
              </a:rPr>
              <a:t>04.     Section 4</a:t>
            </a:r>
          </a:p>
        </p:txBody>
      </p:sp>
      <p:sp>
        <p:nvSpPr>
          <p:cNvPr id="19" name="Rectangle 18">
            <a:extLst>
              <a:ext uri="{FF2B5EF4-FFF2-40B4-BE49-F238E27FC236}">
                <a16:creationId xmlns:a16="http://schemas.microsoft.com/office/drawing/2014/main" id="{6E599AA2-70DE-4AD2-ACE6-4AA96C29B02F}"/>
              </a:ext>
            </a:extLst>
          </p:cNvPr>
          <p:cNvSpPr/>
          <p:nvPr userDrawn="1"/>
        </p:nvSpPr>
        <p:spPr>
          <a:xfrm>
            <a:off x="8229602" y="2176694"/>
            <a:ext cx="3657600" cy="76200"/>
          </a:xfrm>
          <a:prstGeom prst="rect">
            <a:avLst/>
          </a:prstGeom>
          <a:solidFill>
            <a:srgbClr val="6EC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0EA372C2-CC1B-4A08-954D-85B226AF168B}"/>
              </a:ext>
            </a:extLst>
          </p:cNvPr>
          <p:cNvSpPr txBox="1"/>
          <p:nvPr userDrawn="1"/>
        </p:nvSpPr>
        <p:spPr>
          <a:xfrm>
            <a:off x="8229602" y="4085167"/>
            <a:ext cx="2339102" cy="461665"/>
          </a:xfrm>
          <a:prstGeom prst="rect">
            <a:avLst/>
          </a:prstGeom>
          <a:noFill/>
        </p:spPr>
        <p:txBody>
          <a:bodyPr wrap="none" rtlCol="0">
            <a:spAutoFit/>
          </a:bodyPr>
          <a:lstStyle/>
          <a:p>
            <a:r>
              <a:rPr lang="en-US" sz="2400" b="1" dirty="0">
                <a:latin typeface="Public Sans" pitchFamily="2" charset="0"/>
              </a:rPr>
              <a:t>05.     Section 5</a:t>
            </a:r>
          </a:p>
        </p:txBody>
      </p:sp>
      <p:sp>
        <p:nvSpPr>
          <p:cNvPr id="21" name="Rectangle 20">
            <a:extLst>
              <a:ext uri="{FF2B5EF4-FFF2-40B4-BE49-F238E27FC236}">
                <a16:creationId xmlns:a16="http://schemas.microsoft.com/office/drawing/2014/main" id="{B9D23766-9262-4F49-AAE6-8F264056C828}"/>
              </a:ext>
            </a:extLst>
          </p:cNvPr>
          <p:cNvSpPr/>
          <p:nvPr userDrawn="1"/>
        </p:nvSpPr>
        <p:spPr>
          <a:xfrm>
            <a:off x="8229601" y="3989479"/>
            <a:ext cx="3657600" cy="76200"/>
          </a:xfrm>
          <a:prstGeom prst="rect">
            <a:avLst/>
          </a:prstGeom>
          <a:solidFill>
            <a:srgbClr val="6EC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0A9745C4-AE31-41B0-88F7-0C16C9452550}"/>
              </a:ext>
            </a:extLst>
          </p:cNvPr>
          <p:cNvSpPr txBox="1"/>
          <p:nvPr userDrawn="1"/>
        </p:nvSpPr>
        <p:spPr>
          <a:xfrm>
            <a:off x="8229602" y="5892781"/>
            <a:ext cx="2326278" cy="461665"/>
          </a:xfrm>
          <a:prstGeom prst="rect">
            <a:avLst/>
          </a:prstGeom>
          <a:noFill/>
        </p:spPr>
        <p:txBody>
          <a:bodyPr wrap="none" rtlCol="0">
            <a:spAutoFit/>
          </a:bodyPr>
          <a:lstStyle/>
          <a:p>
            <a:r>
              <a:rPr lang="en-US" sz="2400" b="1" dirty="0">
                <a:latin typeface="Public Sans" pitchFamily="2" charset="0"/>
              </a:rPr>
              <a:t>06.     Section 6</a:t>
            </a:r>
          </a:p>
        </p:txBody>
      </p:sp>
      <p:sp>
        <p:nvSpPr>
          <p:cNvPr id="23" name="Rectangle 22">
            <a:extLst>
              <a:ext uri="{FF2B5EF4-FFF2-40B4-BE49-F238E27FC236}">
                <a16:creationId xmlns:a16="http://schemas.microsoft.com/office/drawing/2014/main" id="{DD8E796A-F2E2-4552-ACFA-62DBA7932B4B}"/>
              </a:ext>
            </a:extLst>
          </p:cNvPr>
          <p:cNvSpPr/>
          <p:nvPr userDrawn="1"/>
        </p:nvSpPr>
        <p:spPr>
          <a:xfrm>
            <a:off x="8229601" y="5797093"/>
            <a:ext cx="3657600" cy="76200"/>
          </a:xfrm>
          <a:prstGeom prst="rect">
            <a:avLst/>
          </a:prstGeom>
          <a:solidFill>
            <a:srgbClr val="6EC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itle 1">
            <a:extLst>
              <a:ext uri="{FF2B5EF4-FFF2-40B4-BE49-F238E27FC236}">
                <a16:creationId xmlns:a16="http://schemas.microsoft.com/office/drawing/2014/main" id="{7E603BED-85FD-4382-978A-096A9969CEA6}"/>
              </a:ext>
            </a:extLst>
          </p:cNvPr>
          <p:cNvSpPr>
            <a:spLocks noGrp="1"/>
          </p:cNvSpPr>
          <p:nvPr>
            <p:ph type="title" hasCustomPrompt="1"/>
          </p:nvPr>
        </p:nvSpPr>
        <p:spPr>
          <a:xfrm>
            <a:off x="914400" y="938022"/>
            <a:ext cx="12618720" cy="590931"/>
          </a:xfrm>
        </p:spPr>
        <p:txBody>
          <a:bodyPr/>
          <a:lstStyle>
            <a:lvl1pPr>
              <a:defRPr sz="3600" b="1"/>
            </a:lvl1pPr>
          </a:lstStyle>
          <a:p>
            <a:r>
              <a:rPr lang="en-US" dirty="0"/>
              <a:t>Title</a:t>
            </a:r>
          </a:p>
        </p:txBody>
      </p:sp>
    </p:spTree>
    <p:extLst>
      <p:ext uri="{BB962C8B-B14F-4D97-AF65-F5344CB8AC3E}">
        <p14:creationId xmlns:p14="http://schemas.microsoft.com/office/powerpoint/2010/main" val="6289228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hree Images with Titl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0DD09AD8-4E0D-477E-A596-68BC08E2D864}"/>
              </a:ext>
            </a:extLst>
          </p:cNvPr>
          <p:cNvSpPr>
            <a:spLocks noGrp="1"/>
          </p:cNvSpPr>
          <p:nvPr>
            <p:ph type="pic" sz="quarter" idx="11"/>
          </p:nvPr>
        </p:nvSpPr>
        <p:spPr>
          <a:xfrm>
            <a:off x="5486400" y="2240808"/>
            <a:ext cx="3657600" cy="3420217"/>
          </a:xfrm>
        </p:spPr>
        <p:txBody>
          <a:bodyPr/>
          <a:lstStyle/>
          <a:p>
            <a:r>
              <a:rPr lang="en-US" dirty="0"/>
              <a:t>Click icon to add picture</a:t>
            </a:r>
          </a:p>
        </p:txBody>
      </p:sp>
      <p:sp>
        <p:nvSpPr>
          <p:cNvPr id="17" name="Picture Placeholder 16">
            <a:extLst>
              <a:ext uri="{FF2B5EF4-FFF2-40B4-BE49-F238E27FC236}">
                <a16:creationId xmlns:a16="http://schemas.microsoft.com/office/drawing/2014/main" id="{566BB7D4-59A0-4B95-BCAD-52DEF3C1343E}"/>
              </a:ext>
            </a:extLst>
          </p:cNvPr>
          <p:cNvSpPr>
            <a:spLocks noGrp="1"/>
          </p:cNvSpPr>
          <p:nvPr>
            <p:ph type="pic" sz="quarter" idx="10"/>
          </p:nvPr>
        </p:nvSpPr>
        <p:spPr>
          <a:xfrm>
            <a:off x="1701860" y="2241550"/>
            <a:ext cx="3657600" cy="3419475"/>
          </a:xfrm>
        </p:spPr>
        <p:txBody>
          <a:bodyPr/>
          <a:lstStyle/>
          <a:p>
            <a:r>
              <a:rPr lang="en-US" dirty="0"/>
              <a:t>Click icon to add picture</a:t>
            </a:r>
          </a:p>
        </p:txBody>
      </p:sp>
      <p:pic>
        <p:nvPicPr>
          <p:cNvPr id="7" name="Picture 6">
            <a:extLst>
              <a:ext uri="{FF2B5EF4-FFF2-40B4-BE49-F238E27FC236}">
                <a16:creationId xmlns:a16="http://schemas.microsoft.com/office/drawing/2014/main" id="{ECF14A5E-CFF3-468A-8308-8296B503DD81}"/>
              </a:ext>
            </a:extLst>
          </p:cNvPr>
          <p:cNvPicPr>
            <a:picLocks noChangeAspect="1"/>
          </p:cNvPicPr>
          <p:nvPr userDrawn="1"/>
        </p:nvPicPr>
        <p:blipFill>
          <a:blip r:embed="rId2"/>
          <a:stretch>
            <a:fillRect/>
          </a:stretch>
        </p:blipFill>
        <p:spPr>
          <a:xfrm>
            <a:off x="0" y="7469436"/>
            <a:ext cx="14630400" cy="760163"/>
          </a:xfrm>
          <a:prstGeom prst="rect">
            <a:avLst/>
          </a:prstGeom>
        </p:spPr>
      </p:pic>
      <p:pic>
        <p:nvPicPr>
          <p:cNvPr id="8" name="Picture 7">
            <a:extLst>
              <a:ext uri="{FF2B5EF4-FFF2-40B4-BE49-F238E27FC236}">
                <a16:creationId xmlns:a16="http://schemas.microsoft.com/office/drawing/2014/main" id="{E8958CF4-D8A6-4F05-92F1-8CB376686A4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
        <p:nvSpPr>
          <p:cNvPr id="12" name="TextBox 11">
            <a:extLst>
              <a:ext uri="{FF2B5EF4-FFF2-40B4-BE49-F238E27FC236}">
                <a16:creationId xmlns:a16="http://schemas.microsoft.com/office/drawing/2014/main" id="{9C5B9423-E95D-4D31-B4CD-5A9B8697CCCA}"/>
              </a:ext>
            </a:extLst>
          </p:cNvPr>
          <p:cNvSpPr txBox="1"/>
          <p:nvPr userDrawn="1"/>
        </p:nvSpPr>
        <p:spPr>
          <a:xfrm>
            <a:off x="3141772" y="6366834"/>
            <a:ext cx="777777" cy="369332"/>
          </a:xfrm>
          <a:prstGeom prst="rect">
            <a:avLst/>
          </a:prstGeom>
          <a:noFill/>
        </p:spPr>
        <p:txBody>
          <a:bodyPr wrap="none" rtlCol="0">
            <a:spAutoFit/>
          </a:bodyPr>
          <a:lstStyle/>
          <a:p>
            <a:pPr algn="ctr"/>
            <a:r>
              <a:rPr lang="en-US" dirty="0">
                <a:latin typeface="Public Sans" pitchFamily="2" charset="0"/>
              </a:rPr>
              <a:t>Label</a:t>
            </a:r>
          </a:p>
        </p:txBody>
      </p:sp>
      <p:sp>
        <p:nvSpPr>
          <p:cNvPr id="13" name="TextBox 12">
            <a:extLst>
              <a:ext uri="{FF2B5EF4-FFF2-40B4-BE49-F238E27FC236}">
                <a16:creationId xmlns:a16="http://schemas.microsoft.com/office/drawing/2014/main" id="{C1C77876-EEE0-4691-A357-CE59DBA9768B}"/>
              </a:ext>
            </a:extLst>
          </p:cNvPr>
          <p:cNvSpPr txBox="1"/>
          <p:nvPr userDrawn="1"/>
        </p:nvSpPr>
        <p:spPr>
          <a:xfrm>
            <a:off x="6926312" y="6366834"/>
            <a:ext cx="777777" cy="369332"/>
          </a:xfrm>
          <a:prstGeom prst="rect">
            <a:avLst/>
          </a:prstGeom>
          <a:noFill/>
        </p:spPr>
        <p:txBody>
          <a:bodyPr wrap="none" rtlCol="0">
            <a:spAutoFit/>
          </a:bodyPr>
          <a:lstStyle/>
          <a:p>
            <a:pPr algn="ctr"/>
            <a:r>
              <a:rPr lang="en-US" dirty="0">
                <a:latin typeface="Public Sans" pitchFamily="2" charset="0"/>
              </a:rPr>
              <a:t>Label</a:t>
            </a:r>
          </a:p>
        </p:txBody>
      </p:sp>
      <p:sp>
        <p:nvSpPr>
          <p:cNvPr id="14" name="TextBox 13">
            <a:extLst>
              <a:ext uri="{FF2B5EF4-FFF2-40B4-BE49-F238E27FC236}">
                <a16:creationId xmlns:a16="http://schemas.microsoft.com/office/drawing/2014/main" id="{C7C23F19-BCE5-45F3-BBCA-3CBA6CD58093}"/>
              </a:ext>
            </a:extLst>
          </p:cNvPr>
          <p:cNvSpPr txBox="1"/>
          <p:nvPr userDrawn="1"/>
        </p:nvSpPr>
        <p:spPr>
          <a:xfrm>
            <a:off x="10718686" y="6366834"/>
            <a:ext cx="777777" cy="369332"/>
          </a:xfrm>
          <a:prstGeom prst="rect">
            <a:avLst/>
          </a:prstGeom>
          <a:noFill/>
        </p:spPr>
        <p:txBody>
          <a:bodyPr wrap="none" rtlCol="0">
            <a:spAutoFit/>
          </a:bodyPr>
          <a:lstStyle/>
          <a:p>
            <a:pPr algn="ctr"/>
            <a:r>
              <a:rPr lang="en-US" dirty="0">
                <a:latin typeface="Public Sans" pitchFamily="2" charset="0"/>
              </a:rPr>
              <a:t>Label</a:t>
            </a:r>
          </a:p>
        </p:txBody>
      </p:sp>
      <p:sp>
        <p:nvSpPr>
          <p:cNvPr id="22" name="Picture Placeholder 18">
            <a:extLst>
              <a:ext uri="{FF2B5EF4-FFF2-40B4-BE49-F238E27FC236}">
                <a16:creationId xmlns:a16="http://schemas.microsoft.com/office/drawing/2014/main" id="{ED131F29-5E8C-4927-8FA9-56AD99EFEB89}"/>
              </a:ext>
            </a:extLst>
          </p:cNvPr>
          <p:cNvSpPr>
            <a:spLocks noGrp="1"/>
          </p:cNvSpPr>
          <p:nvPr>
            <p:ph type="pic" sz="quarter" idx="12"/>
          </p:nvPr>
        </p:nvSpPr>
        <p:spPr>
          <a:xfrm>
            <a:off x="9278774" y="2240808"/>
            <a:ext cx="3657600" cy="3420217"/>
          </a:xfrm>
        </p:spPr>
        <p:txBody>
          <a:bodyPr/>
          <a:lstStyle/>
          <a:p>
            <a:r>
              <a:rPr lang="en-US" dirty="0"/>
              <a:t>Click icon to add picture</a:t>
            </a:r>
          </a:p>
        </p:txBody>
      </p:sp>
      <p:sp>
        <p:nvSpPr>
          <p:cNvPr id="23" name="Title 1">
            <a:extLst>
              <a:ext uri="{FF2B5EF4-FFF2-40B4-BE49-F238E27FC236}">
                <a16:creationId xmlns:a16="http://schemas.microsoft.com/office/drawing/2014/main" id="{A50689D0-1FEF-43B8-80D7-EB717DDA0F9F}"/>
              </a:ext>
            </a:extLst>
          </p:cNvPr>
          <p:cNvSpPr>
            <a:spLocks noGrp="1"/>
          </p:cNvSpPr>
          <p:nvPr>
            <p:ph type="title" hasCustomPrompt="1"/>
          </p:nvPr>
        </p:nvSpPr>
        <p:spPr>
          <a:xfrm>
            <a:off x="914400" y="938022"/>
            <a:ext cx="12618720" cy="590931"/>
          </a:xfrm>
        </p:spPr>
        <p:txBody>
          <a:bodyPr/>
          <a:lstStyle>
            <a:lvl1pPr>
              <a:defRPr sz="3600" b="1"/>
            </a:lvl1pPr>
          </a:lstStyle>
          <a:p>
            <a:r>
              <a:rPr lang="en-US" dirty="0"/>
              <a:t>Title</a:t>
            </a:r>
          </a:p>
        </p:txBody>
      </p:sp>
    </p:spTree>
    <p:extLst>
      <p:ext uri="{BB962C8B-B14F-4D97-AF65-F5344CB8AC3E}">
        <p14:creationId xmlns:p14="http://schemas.microsoft.com/office/powerpoint/2010/main" val="9755785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One Content Layout">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2F1D6F7-B590-45FC-BA60-48D66451527D}"/>
              </a:ext>
            </a:extLst>
          </p:cNvPr>
          <p:cNvSpPr>
            <a:spLocks noGrp="1"/>
          </p:cNvSpPr>
          <p:nvPr>
            <p:ph type="title" hasCustomPrompt="1"/>
          </p:nvPr>
        </p:nvSpPr>
        <p:spPr>
          <a:xfrm>
            <a:off x="914400" y="938022"/>
            <a:ext cx="12618720" cy="590931"/>
          </a:xfrm>
        </p:spPr>
        <p:txBody>
          <a:bodyPr/>
          <a:lstStyle>
            <a:lvl1pPr>
              <a:defRPr sz="3600" b="1"/>
            </a:lvl1pPr>
          </a:lstStyle>
          <a:p>
            <a:r>
              <a:rPr lang="en-US" dirty="0"/>
              <a:t>Title</a:t>
            </a:r>
          </a:p>
        </p:txBody>
      </p:sp>
      <p:pic>
        <p:nvPicPr>
          <p:cNvPr id="5" name="Picture 4">
            <a:extLst>
              <a:ext uri="{FF2B5EF4-FFF2-40B4-BE49-F238E27FC236}">
                <a16:creationId xmlns:a16="http://schemas.microsoft.com/office/drawing/2014/main" id="{44779E4C-6293-4D03-AF91-0C3641F0DFA2}"/>
              </a:ext>
            </a:extLst>
          </p:cNvPr>
          <p:cNvPicPr>
            <a:picLocks noChangeAspect="1"/>
          </p:cNvPicPr>
          <p:nvPr userDrawn="1"/>
        </p:nvPicPr>
        <p:blipFill>
          <a:blip r:embed="rId2"/>
          <a:stretch>
            <a:fillRect/>
          </a:stretch>
        </p:blipFill>
        <p:spPr>
          <a:xfrm>
            <a:off x="0" y="7469436"/>
            <a:ext cx="14630400" cy="760163"/>
          </a:xfrm>
          <a:prstGeom prst="rect">
            <a:avLst/>
          </a:prstGeom>
        </p:spPr>
      </p:pic>
      <p:pic>
        <p:nvPicPr>
          <p:cNvPr id="6" name="Picture 5">
            <a:extLst>
              <a:ext uri="{FF2B5EF4-FFF2-40B4-BE49-F238E27FC236}">
                <a16:creationId xmlns:a16="http://schemas.microsoft.com/office/drawing/2014/main" id="{3CBCC20B-9583-4339-BFA2-D1E38226143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
        <p:nvSpPr>
          <p:cNvPr id="8" name="Text Placeholder 7">
            <a:extLst>
              <a:ext uri="{FF2B5EF4-FFF2-40B4-BE49-F238E27FC236}">
                <a16:creationId xmlns:a16="http://schemas.microsoft.com/office/drawing/2014/main" id="{6D9EF476-E71A-4FD5-8018-753590CAAD67}"/>
              </a:ext>
            </a:extLst>
          </p:cNvPr>
          <p:cNvSpPr>
            <a:spLocks noGrp="1"/>
          </p:cNvSpPr>
          <p:nvPr>
            <p:ph type="body" sz="quarter" idx="10"/>
          </p:nvPr>
        </p:nvSpPr>
        <p:spPr>
          <a:xfrm>
            <a:off x="914400" y="2312988"/>
            <a:ext cx="12790488" cy="1646605"/>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369350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938022"/>
            <a:ext cx="12618720" cy="590931"/>
          </a:xfrm>
        </p:spPr>
        <p:txBody>
          <a:bodyPr/>
          <a:lstStyle>
            <a:lvl1pPr>
              <a:defRPr sz="3600" b="1"/>
            </a:lvl1pPr>
          </a:lstStyle>
          <a:p>
            <a:r>
              <a:rPr lang="en-US" dirty="0"/>
              <a:t>Title</a:t>
            </a:r>
          </a:p>
        </p:txBody>
      </p:sp>
      <p:pic>
        <p:nvPicPr>
          <p:cNvPr id="8" name="Picture 7">
            <a:extLst>
              <a:ext uri="{FF2B5EF4-FFF2-40B4-BE49-F238E27FC236}">
                <a16:creationId xmlns:a16="http://schemas.microsoft.com/office/drawing/2014/main" id="{9BB8ED54-AF3E-4FA9-882F-65B7DA3E7E33}"/>
              </a:ext>
            </a:extLst>
          </p:cNvPr>
          <p:cNvPicPr>
            <a:picLocks noChangeAspect="1"/>
          </p:cNvPicPr>
          <p:nvPr userDrawn="1"/>
        </p:nvPicPr>
        <p:blipFill>
          <a:blip r:embed="rId2"/>
          <a:stretch>
            <a:fillRect/>
          </a:stretch>
        </p:blipFill>
        <p:spPr>
          <a:xfrm>
            <a:off x="0" y="7469436"/>
            <a:ext cx="14630400" cy="760163"/>
          </a:xfrm>
          <a:prstGeom prst="rect">
            <a:avLst/>
          </a:prstGeom>
        </p:spPr>
      </p:pic>
      <p:pic>
        <p:nvPicPr>
          <p:cNvPr id="9" name="Picture 8">
            <a:extLst>
              <a:ext uri="{FF2B5EF4-FFF2-40B4-BE49-F238E27FC236}">
                <a16:creationId xmlns:a16="http://schemas.microsoft.com/office/drawing/2014/main" id="{A71D0D2D-3E94-44B9-83C0-38FFAF19153E}"/>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
        <p:nvSpPr>
          <p:cNvPr id="11" name="Rectangle 10">
            <a:extLst>
              <a:ext uri="{FF2B5EF4-FFF2-40B4-BE49-F238E27FC236}">
                <a16:creationId xmlns:a16="http://schemas.microsoft.com/office/drawing/2014/main" id="{88838CC8-9641-4B9C-88CD-ACB98282040E}"/>
              </a:ext>
            </a:extLst>
          </p:cNvPr>
          <p:cNvSpPr/>
          <p:nvPr userDrawn="1"/>
        </p:nvSpPr>
        <p:spPr>
          <a:xfrm>
            <a:off x="1005839" y="2114550"/>
            <a:ext cx="6217920" cy="76200"/>
          </a:xfrm>
          <a:prstGeom prst="rect">
            <a:avLst/>
          </a:prstGeom>
          <a:solidFill>
            <a:srgbClr val="6EC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dirty="0"/>
          </a:p>
        </p:txBody>
      </p:sp>
      <p:sp>
        <p:nvSpPr>
          <p:cNvPr id="12" name="Rectangle 11">
            <a:extLst>
              <a:ext uri="{FF2B5EF4-FFF2-40B4-BE49-F238E27FC236}">
                <a16:creationId xmlns:a16="http://schemas.microsoft.com/office/drawing/2014/main" id="{69AA61F1-DD3D-4D53-9781-8E4081FDC92C}"/>
              </a:ext>
            </a:extLst>
          </p:cNvPr>
          <p:cNvSpPr/>
          <p:nvPr userDrawn="1"/>
        </p:nvSpPr>
        <p:spPr>
          <a:xfrm>
            <a:off x="7406640" y="2114550"/>
            <a:ext cx="6217920" cy="76200"/>
          </a:xfrm>
          <a:prstGeom prst="rect">
            <a:avLst/>
          </a:prstGeom>
          <a:solidFill>
            <a:srgbClr val="6EC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aseline="-25000" dirty="0"/>
          </a:p>
        </p:txBody>
      </p:sp>
      <p:sp>
        <p:nvSpPr>
          <p:cNvPr id="14" name="TextBox 13">
            <a:extLst>
              <a:ext uri="{FF2B5EF4-FFF2-40B4-BE49-F238E27FC236}">
                <a16:creationId xmlns:a16="http://schemas.microsoft.com/office/drawing/2014/main" id="{C9B4B730-13C5-4B47-A53D-F9E5533FE1FA}"/>
              </a:ext>
            </a:extLst>
          </p:cNvPr>
          <p:cNvSpPr txBox="1"/>
          <p:nvPr userDrawn="1"/>
        </p:nvSpPr>
        <p:spPr>
          <a:xfrm>
            <a:off x="914400" y="2308054"/>
            <a:ext cx="1311578" cy="461665"/>
          </a:xfrm>
          <a:prstGeom prst="rect">
            <a:avLst/>
          </a:prstGeom>
          <a:noFill/>
        </p:spPr>
        <p:txBody>
          <a:bodyPr wrap="none" rtlCol="0">
            <a:spAutoFit/>
          </a:bodyPr>
          <a:lstStyle/>
          <a:p>
            <a:r>
              <a:rPr lang="en-US" sz="2400" b="1" dirty="0">
                <a:latin typeface="Public Sans" pitchFamily="2" charset="0"/>
              </a:rPr>
              <a:t>Subtitle</a:t>
            </a:r>
          </a:p>
        </p:txBody>
      </p:sp>
      <p:sp>
        <p:nvSpPr>
          <p:cNvPr id="16" name="TextBox 15">
            <a:extLst>
              <a:ext uri="{FF2B5EF4-FFF2-40B4-BE49-F238E27FC236}">
                <a16:creationId xmlns:a16="http://schemas.microsoft.com/office/drawing/2014/main" id="{1E54AC54-4F2A-425A-863E-35FCD1D73BCA}"/>
              </a:ext>
            </a:extLst>
          </p:cNvPr>
          <p:cNvSpPr txBox="1"/>
          <p:nvPr userDrawn="1"/>
        </p:nvSpPr>
        <p:spPr>
          <a:xfrm>
            <a:off x="7406642" y="2308054"/>
            <a:ext cx="1311578" cy="461665"/>
          </a:xfrm>
          <a:prstGeom prst="rect">
            <a:avLst/>
          </a:prstGeom>
          <a:noFill/>
        </p:spPr>
        <p:txBody>
          <a:bodyPr wrap="none" rtlCol="0">
            <a:spAutoFit/>
          </a:bodyPr>
          <a:lstStyle/>
          <a:p>
            <a:r>
              <a:rPr lang="en-US" sz="2400" b="1" dirty="0">
                <a:latin typeface="Public Sans" pitchFamily="2" charset="0"/>
              </a:rPr>
              <a:t>Subtitle</a:t>
            </a:r>
          </a:p>
        </p:txBody>
      </p:sp>
      <p:sp>
        <p:nvSpPr>
          <p:cNvPr id="21" name="Text Placeholder 20">
            <a:extLst>
              <a:ext uri="{FF2B5EF4-FFF2-40B4-BE49-F238E27FC236}">
                <a16:creationId xmlns:a16="http://schemas.microsoft.com/office/drawing/2014/main" id="{D7A369CE-1627-4EA1-8382-CC8147212A68}"/>
              </a:ext>
            </a:extLst>
          </p:cNvPr>
          <p:cNvSpPr>
            <a:spLocks noGrp="1"/>
          </p:cNvSpPr>
          <p:nvPr>
            <p:ph type="body" sz="quarter" idx="10"/>
          </p:nvPr>
        </p:nvSpPr>
        <p:spPr>
          <a:xfrm>
            <a:off x="914400" y="2908674"/>
            <a:ext cx="6308725" cy="3898965"/>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 Placeholder 20">
            <a:extLst>
              <a:ext uri="{FF2B5EF4-FFF2-40B4-BE49-F238E27FC236}">
                <a16:creationId xmlns:a16="http://schemas.microsoft.com/office/drawing/2014/main" id="{E7E1F7CE-FFFB-4361-93A9-C211A7B8D26F}"/>
              </a:ext>
            </a:extLst>
          </p:cNvPr>
          <p:cNvSpPr>
            <a:spLocks noGrp="1"/>
          </p:cNvSpPr>
          <p:nvPr>
            <p:ph type="body" sz="quarter" idx="11"/>
          </p:nvPr>
        </p:nvSpPr>
        <p:spPr>
          <a:xfrm>
            <a:off x="7315200" y="2908674"/>
            <a:ext cx="6308725" cy="3898965"/>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58389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hree Content Layout">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DFDD856F-3AC9-4AD9-A195-21349EB8FCBC}"/>
              </a:ext>
            </a:extLst>
          </p:cNvPr>
          <p:cNvPicPr>
            <a:picLocks noChangeAspect="1"/>
          </p:cNvPicPr>
          <p:nvPr userDrawn="1"/>
        </p:nvPicPr>
        <p:blipFill>
          <a:blip r:embed="rId2"/>
          <a:stretch>
            <a:fillRect/>
          </a:stretch>
        </p:blipFill>
        <p:spPr>
          <a:xfrm>
            <a:off x="0" y="7469436"/>
            <a:ext cx="14630400" cy="760163"/>
          </a:xfrm>
          <a:prstGeom prst="rect">
            <a:avLst/>
          </a:prstGeom>
        </p:spPr>
      </p:pic>
      <p:pic>
        <p:nvPicPr>
          <p:cNvPr id="10" name="Picture 9">
            <a:extLst>
              <a:ext uri="{FF2B5EF4-FFF2-40B4-BE49-F238E27FC236}">
                <a16:creationId xmlns:a16="http://schemas.microsoft.com/office/drawing/2014/main" id="{3B03C04C-48EF-4132-9AC6-1F1965BE8EE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
        <p:nvSpPr>
          <p:cNvPr id="13" name="TextBox 12">
            <a:extLst>
              <a:ext uri="{FF2B5EF4-FFF2-40B4-BE49-F238E27FC236}">
                <a16:creationId xmlns:a16="http://schemas.microsoft.com/office/drawing/2014/main" id="{005158F5-CD6F-46ED-A3E9-3F747F4DC68E}"/>
              </a:ext>
            </a:extLst>
          </p:cNvPr>
          <p:cNvSpPr txBox="1"/>
          <p:nvPr userDrawn="1"/>
        </p:nvSpPr>
        <p:spPr>
          <a:xfrm>
            <a:off x="914399" y="2308054"/>
            <a:ext cx="3657599" cy="461665"/>
          </a:xfrm>
          <a:prstGeom prst="rect">
            <a:avLst/>
          </a:prstGeom>
          <a:noFill/>
        </p:spPr>
        <p:txBody>
          <a:bodyPr wrap="square" rtlCol="0">
            <a:spAutoFit/>
          </a:bodyPr>
          <a:lstStyle/>
          <a:p>
            <a:r>
              <a:rPr lang="en-US" sz="2400" b="1" dirty="0">
                <a:latin typeface="Public Sans" pitchFamily="2" charset="0"/>
              </a:rPr>
              <a:t>Subtitle</a:t>
            </a:r>
          </a:p>
        </p:txBody>
      </p:sp>
      <p:sp>
        <p:nvSpPr>
          <p:cNvPr id="14" name="Rectangle 13">
            <a:extLst>
              <a:ext uri="{FF2B5EF4-FFF2-40B4-BE49-F238E27FC236}">
                <a16:creationId xmlns:a16="http://schemas.microsoft.com/office/drawing/2014/main" id="{D8DAFDA7-F137-41B6-B457-3950410D0CF0}"/>
              </a:ext>
            </a:extLst>
          </p:cNvPr>
          <p:cNvSpPr/>
          <p:nvPr userDrawn="1"/>
        </p:nvSpPr>
        <p:spPr>
          <a:xfrm>
            <a:off x="914400" y="2212366"/>
            <a:ext cx="3657600" cy="76200"/>
          </a:xfrm>
          <a:prstGeom prst="rect">
            <a:avLst/>
          </a:prstGeom>
          <a:solidFill>
            <a:srgbClr val="6EC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FB8FE68C-0535-44D9-8EEB-475D55BBCE49}"/>
              </a:ext>
            </a:extLst>
          </p:cNvPr>
          <p:cNvSpPr txBox="1"/>
          <p:nvPr userDrawn="1"/>
        </p:nvSpPr>
        <p:spPr>
          <a:xfrm>
            <a:off x="5486401" y="2308054"/>
            <a:ext cx="3657598" cy="461665"/>
          </a:xfrm>
          <a:prstGeom prst="rect">
            <a:avLst/>
          </a:prstGeom>
          <a:noFill/>
        </p:spPr>
        <p:txBody>
          <a:bodyPr wrap="square" rtlCol="0">
            <a:spAutoFit/>
          </a:bodyPr>
          <a:lstStyle/>
          <a:p>
            <a:r>
              <a:rPr lang="en-US" sz="2400" b="1" dirty="0">
                <a:latin typeface="Public Sans" pitchFamily="2" charset="0"/>
              </a:rPr>
              <a:t>Subtitle</a:t>
            </a:r>
          </a:p>
        </p:txBody>
      </p:sp>
      <p:sp>
        <p:nvSpPr>
          <p:cNvPr id="17" name="Rectangle 16">
            <a:extLst>
              <a:ext uri="{FF2B5EF4-FFF2-40B4-BE49-F238E27FC236}">
                <a16:creationId xmlns:a16="http://schemas.microsoft.com/office/drawing/2014/main" id="{007D47DF-6AE6-450C-A5B4-44ED4A1A5DAC}"/>
              </a:ext>
            </a:extLst>
          </p:cNvPr>
          <p:cNvSpPr/>
          <p:nvPr userDrawn="1"/>
        </p:nvSpPr>
        <p:spPr>
          <a:xfrm>
            <a:off x="5486401" y="2212366"/>
            <a:ext cx="3657600" cy="76200"/>
          </a:xfrm>
          <a:prstGeom prst="rect">
            <a:avLst/>
          </a:prstGeom>
          <a:solidFill>
            <a:srgbClr val="6EC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EEDDC83D-8C3C-4EA3-B92D-A27530EDEFA2}"/>
              </a:ext>
            </a:extLst>
          </p:cNvPr>
          <p:cNvSpPr txBox="1"/>
          <p:nvPr userDrawn="1"/>
        </p:nvSpPr>
        <p:spPr>
          <a:xfrm>
            <a:off x="10058401" y="2308054"/>
            <a:ext cx="3657597" cy="461665"/>
          </a:xfrm>
          <a:prstGeom prst="rect">
            <a:avLst/>
          </a:prstGeom>
          <a:noFill/>
        </p:spPr>
        <p:txBody>
          <a:bodyPr wrap="square" rtlCol="0">
            <a:spAutoFit/>
          </a:bodyPr>
          <a:lstStyle/>
          <a:p>
            <a:r>
              <a:rPr lang="en-US" sz="2400" b="1" dirty="0">
                <a:latin typeface="Public Sans" pitchFamily="2" charset="0"/>
              </a:rPr>
              <a:t>Subtitle</a:t>
            </a:r>
          </a:p>
        </p:txBody>
      </p:sp>
      <p:sp>
        <p:nvSpPr>
          <p:cNvPr id="20" name="Rectangle 19">
            <a:extLst>
              <a:ext uri="{FF2B5EF4-FFF2-40B4-BE49-F238E27FC236}">
                <a16:creationId xmlns:a16="http://schemas.microsoft.com/office/drawing/2014/main" id="{95979DA5-1263-40AE-9BF3-1930DB9896BB}"/>
              </a:ext>
            </a:extLst>
          </p:cNvPr>
          <p:cNvSpPr/>
          <p:nvPr userDrawn="1"/>
        </p:nvSpPr>
        <p:spPr>
          <a:xfrm>
            <a:off x="10058402" y="2212366"/>
            <a:ext cx="3657600" cy="76200"/>
          </a:xfrm>
          <a:prstGeom prst="rect">
            <a:avLst/>
          </a:prstGeom>
          <a:solidFill>
            <a:srgbClr val="6EC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itle 1">
            <a:extLst>
              <a:ext uri="{FF2B5EF4-FFF2-40B4-BE49-F238E27FC236}">
                <a16:creationId xmlns:a16="http://schemas.microsoft.com/office/drawing/2014/main" id="{84E34D93-7756-42A0-A98B-911DF54B8F72}"/>
              </a:ext>
            </a:extLst>
          </p:cNvPr>
          <p:cNvSpPr>
            <a:spLocks noGrp="1"/>
          </p:cNvSpPr>
          <p:nvPr>
            <p:ph type="title" hasCustomPrompt="1"/>
          </p:nvPr>
        </p:nvSpPr>
        <p:spPr>
          <a:xfrm>
            <a:off x="914400" y="938022"/>
            <a:ext cx="12618720" cy="590931"/>
          </a:xfrm>
        </p:spPr>
        <p:txBody>
          <a:bodyPr/>
          <a:lstStyle>
            <a:lvl1pPr>
              <a:defRPr sz="3600" b="1"/>
            </a:lvl1pPr>
          </a:lstStyle>
          <a:p>
            <a:r>
              <a:rPr lang="en-US" dirty="0"/>
              <a:t>Title</a:t>
            </a:r>
          </a:p>
        </p:txBody>
      </p:sp>
      <p:sp>
        <p:nvSpPr>
          <p:cNvPr id="24" name="Text Placeholder 20">
            <a:extLst>
              <a:ext uri="{FF2B5EF4-FFF2-40B4-BE49-F238E27FC236}">
                <a16:creationId xmlns:a16="http://schemas.microsoft.com/office/drawing/2014/main" id="{5363548A-180F-4826-A0A5-AC6FC13FB300}"/>
              </a:ext>
            </a:extLst>
          </p:cNvPr>
          <p:cNvSpPr>
            <a:spLocks noGrp="1"/>
          </p:cNvSpPr>
          <p:nvPr>
            <p:ph type="body" sz="quarter" idx="10"/>
          </p:nvPr>
        </p:nvSpPr>
        <p:spPr>
          <a:xfrm>
            <a:off x="914401" y="2908674"/>
            <a:ext cx="3657598" cy="3889650"/>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5" name="Text Placeholder 20">
            <a:extLst>
              <a:ext uri="{FF2B5EF4-FFF2-40B4-BE49-F238E27FC236}">
                <a16:creationId xmlns:a16="http://schemas.microsoft.com/office/drawing/2014/main" id="{83828931-1C5D-4655-9728-9BEA8615EB4C}"/>
              </a:ext>
            </a:extLst>
          </p:cNvPr>
          <p:cNvSpPr>
            <a:spLocks noGrp="1"/>
          </p:cNvSpPr>
          <p:nvPr>
            <p:ph type="body" sz="quarter" idx="11"/>
          </p:nvPr>
        </p:nvSpPr>
        <p:spPr>
          <a:xfrm>
            <a:off x="5486401" y="2908674"/>
            <a:ext cx="3657598" cy="3889650"/>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6" name="Text Placeholder 20">
            <a:extLst>
              <a:ext uri="{FF2B5EF4-FFF2-40B4-BE49-F238E27FC236}">
                <a16:creationId xmlns:a16="http://schemas.microsoft.com/office/drawing/2014/main" id="{31F3ABE8-7F7E-4A60-B86C-CE89CD431B55}"/>
              </a:ext>
            </a:extLst>
          </p:cNvPr>
          <p:cNvSpPr>
            <a:spLocks noGrp="1"/>
          </p:cNvSpPr>
          <p:nvPr>
            <p:ph type="body" sz="quarter" idx="12"/>
          </p:nvPr>
        </p:nvSpPr>
        <p:spPr>
          <a:xfrm>
            <a:off x="10058400" y="2908674"/>
            <a:ext cx="3657598" cy="3889651"/>
          </a:xfrm>
        </p:spPr>
        <p:txBody>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292218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30F4BA9-26B4-4EC2-8DE7-6BE9CDFFDB52}"/>
              </a:ext>
            </a:extLst>
          </p:cNvPr>
          <p:cNvPicPr>
            <a:picLocks noChangeAspect="1"/>
          </p:cNvPicPr>
          <p:nvPr userDrawn="1"/>
        </p:nvPicPr>
        <p:blipFill>
          <a:blip r:embed="rId2"/>
          <a:stretch>
            <a:fillRect/>
          </a:stretch>
        </p:blipFill>
        <p:spPr>
          <a:xfrm>
            <a:off x="0" y="7469436"/>
            <a:ext cx="14630400" cy="760163"/>
          </a:xfrm>
          <a:prstGeom prst="rect">
            <a:avLst/>
          </a:prstGeom>
        </p:spPr>
      </p:pic>
      <p:pic>
        <p:nvPicPr>
          <p:cNvPr id="7" name="Picture 6">
            <a:extLst>
              <a:ext uri="{FF2B5EF4-FFF2-40B4-BE49-F238E27FC236}">
                <a16:creationId xmlns:a16="http://schemas.microsoft.com/office/drawing/2014/main" id="{114C3F54-D5FF-43E6-8ED3-93E714A5C136}"/>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
        <p:nvSpPr>
          <p:cNvPr id="8" name="Title 1">
            <a:extLst>
              <a:ext uri="{FF2B5EF4-FFF2-40B4-BE49-F238E27FC236}">
                <a16:creationId xmlns:a16="http://schemas.microsoft.com/office/drawing/2014/main" id="{001FD2DF-2D63-4B32-B0CA-7AE42F483EE2}"/>
              </a:ext>
            </a:extLst>
          </p:cNvPr>
          <p:cNvSpPr>
            <a:spLocks noGrp="1"/>
          </p:cNvSpPr>
          <p:nvPr>
            <p:ph type="title" hasCustomPrompt="1"/>
          </p:nvPr>
        </p:nvSpPr>
        <p:spPr>
          <a:xfrm>
            <a:off x="914400" y="938022"/>
            <a:ext cx="12618720" cy="590931"/>
          </a:xfrm>
        </p:spPr>
        <p:txBody>
          <a:bodyPr/>
          <a:lstStyle>
            <a:lvl1pPr>
              <a:defRPr sz="3600" b="1"/>
            </a:lvl1pPr>
          </a:lstStyle>
          <a:p>
            <a:r>
              <a:rPr lang="en-US" dirty="0"/>
              <a:t>Title</a:t>
            </a:r>
          </a:p>
        </p:txBody>
      </p:sp>
    </p:spTree>
    <p:extLst>
      <p:ext uri="{BB962C8B-B14F-4D97-AF65-F5344CB8AC3E}">
        <p14:creationId xmlns:p14="http://schemas.microsoft.com/office/powerpoint/2010/main" val="22492349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1005840" y="7627621"/>
            <a:ext cx="3291840" cy="438150"/>
          </a:xfrm>
          <a:prstGeom prst="rect">
            <a:avLst/>
          </a:prstGeom>
        </p:spPr>
        <p:txBody>
          <a:bodyPr/>
          <a:lstStyle/>
          <a:p>
            <a:fld id="{28A0DD50-23D6-4B7B-9C75-070E38CAB096}" type="datetimeFigureOut">
              <a:rPr lang="en-US" smtClean="0"/>
              <a:t>9/1/2022</a:t>
            </a:fld>
            <a:endParaRPr lang="en-US" dirty="0"/>
          </a:p>
        </p:txBody>
      </p:sp>
      <p:sp>
        <p:nvSpPr>
          <p:cNvPr id="4" name="Slide Number Placeholder 3"/>
          <p:cNvSpPr>
            <a:spLocks noGrp="1"/>
          </p:cNvSpPr>
          <p:nvPr>
            <p:ph type="sldNum" sz="quarter" idx="12"/>
          </p:nvPr>
        </p:nvSpPr>
        <p:spPr>
          <a:xfrm>
            <a:off x="10332720" y="7627621"/>
            <a:ext cx="3291840" cy="438150"/>
          </a:xfrm>
          <a:prstGeom prst="rect">
            <a:avLst/>
          </a:prstGeom>
        </p:spPr>
        <p:txBody>
          <a:bodyPr/>
          <a:lstStyle/>
          <a:p>
            <a:fld id="{24709ABC-2E32-492A-AC19-2EE1A6A2BF1D}" type="slidenum">
              <a:rPr lang="en-US" smtClean="0"/>
              <a:t>‹#›</a:t>
            </a:fld>
            <a:endParaRPr lang="en-US" dirty="0"/>
          </a:p>
        </p:txBody>
      </p:sp>
      <p:pic>
        <p:nvPicPr>
          <p:cNvPr id="5" name="Picture 4">
            <a:extLst>
              <a:ext uri="{FF2B5EF4-FFF2-40B4-BE49-F238E27FC236}">
                <a16:creationId xmlns:a16="http://schemas.microsoft.com/office/drawing/2014/main" id="{E4E7EB35-5F2E-4280-8A81-84FBCBFB8C69}"/>
              </a:ext>
            </a:extLst>
          </p:cNvPr>
          <p:cNvPicPr>
            <a:picLocks noChangeAspect="1"/>
          </p:cNvPicPr>
          <p:nvPr userDrawn="1"/>
        </p:nvPicPr>
        <p:blipFill>
          <a:blip r:embed="rId2"/>
          <a:stretch>
            <a:fillRect/>
          </a:stretch>
        </p:blipFill>
        <p:spPr>
          <a:xfrm>
            <a:off x="0" y="7469436"/>
            <a:ext cx="14630400" cy="760163"/>
          </a:xfrm>
          <a:prstGeom prst="rect">
            <a:avLst/>
          </a:prstGeom>
        </p:spPr>
      </p:pic>
      <p:pic>
        <p:nvPicPr>
          <p:cNvPr id="6" name="Picture 5">
            <a:extLst>
              <a:ext uri="{FF2B5EF4-FFF2-40B4-BE49-F238E27FC236}">
                <a16:creationId xmlns:a16="http://schemas.microsoft.com/office/drawing/2014/main" id="{4F06A627-1630-4201-B64A-C1A8015FA7D8}"/>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13122929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6219826" y="1184911"/>
            <a:ext cx="7406640" cy="5857875"/>
          </a:xfrm>
        </p:spPr>
        <p:txBody>
          <a:bodyPr/>
          <a:lstStyle>
            <a:lvl1pPr>
              <a:defRPr sz="1800"/>
            </a:lvl1pPr>
            <a:lvl2pPr>
              <a:defRPr sz="1800"/>
            </a:lvl2pPr>
            <a:lvl3pPr>
              <a:defRPr sz="1800"/>
            </a:lvl3pPr>
            <a:lvl4pPr>
              <a:defRPr sz="1800"/>
            </a:lvl4pPr>
            <a:lvl5pPr>
              <a:defRPr sz="18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07746" y="2468880"/>
            <a:ext cx="4718684" cy="4573906"/>
          </a:xfrm>
        </p:spPr>
        <p:txBody>
          <a:bodyPr/>
          <a:lstStyle>
            <a:lvl1pPr marL="0" indent="0">
              <a:buNone/>
              <a:defRPr sz="1920"/>
            </a:lvl1pPr>
            <a:lvl2pPr marL="548640" indent="0">
              <a:buNone/>
              <a:defRPr sz="1680"/>
            </a:lvl2pPr>
            <a:lvl3pPr marL="1097280" indent="0">
              <a:buNone/>
              <a:defRPr sz="1440"/>
            </a:lvl3pPr>
            <a:lvl4pPr marL="1645920" indent="0">
              <a:buNone/>
              <a:defRPr sz="1200"/>
            </a:lvl4pPr>
            <a:lvl5pPr marL="2194560" indent="0">
              <a:buNone/>
              <a:defRPr sz="1200"/>
            </a:lvl5pPr>
            <a:lvl6pPr marL="2743200" indent="0">
              <a:buNone/>
              <a:defRPr sz="1200"/>
            </a:lvl6pPr>
            <a:lvl7pPr marL="3291840" indent="0">
              <a:buNone/>
              <a:defRPr sz="1200"/>
            </a:lvl7pPr>
            <a:lvl8pPr marL="3840480" indent="0">
              <a:buNone/>
              <a:defRPr sz="1200"/>
            </a:lvl8pPr>
            <a:lvl9pPr marL="4389120" indent="0">
              <a:buNone/>
              <a:defRPr sz="1200"/>
            </a:lvl9pPr>
          </a:lstStyle>
          <a:p>
            <a:pPr lvl="0"/>
            <a:r>
              <a:rPr lang="en-US"/>
              <a:t>Click to edit Master text styles</a:t>
            </a:r>
          </a:p>
        </p:txBody>
      </p:sp>
      <p:sp>
        <p:nvSpPr>
          <p:cNvPr id="8" name="Title 1">
            <a:extLst>
              <a:ext uri="{FF2B5EF4-FFF2-40B4-BE49-F238E27FC236}">
                <a16:creationId xmlns:a16="http://schemas.microsoft.com/office/drawing/2014/main" id="{34299103-F079-4BC6-9B30-4A37B3BE0B22}"/>
              </a:ext>
            </a:extLst>
          </p:cNvPr>
          <p:cNvSpPr>
            <a:spLocks noGrp="1"/>
          </p:cNvSpPr>
          <p:nvPr>
            <p:ph type="title" hasCustomPrompt="1"/>
          </p:nvPr>
        </p:nvSpPr>
        <p:spPr>
          <a:xfrm>
            <a:off x="914400" y="938022"/>
            <a:ext cx="4812030" cy="590931"/>
          </a:xfrm>
        </p:spPr>
        <p:txBody>
          <a:bodyPr anchor="t" anchorCtr="0"/>
          <a:lstStyle>
            <a:lvl1pPr>
              <a:defRPr sz="3600" b="1"/>
            </a:lvl1pPr>
          </a:lstStyle>
          <a:p>
            <a:r>
              <a:rPr lang="en-US" dirty="0"/>
              <a:t>Title</a:t>
            </a:r>
          </a:p>
        </p:txBody>
      </p:sp>
      <p:pic>
        <p:nvPicPr>
          <p:cNvPr id="9" name="Picture 8">
            <a:extLst>
              <a:ext uri="{FF2B5EF4-FFF2-40B4-BE49-F238E27FC236}">
                <a16:creationId xmlns:a16="http://schemas.microsoft.com/office/drawing/2014/main" id="{2678035D-FCDC-4781-A10F-F3ED0DF38549}"/>
              </a:ext>
            </a:extLst>
          </p:cNvPr>
          <p:cNvPicPr>
            <a:picLocks noChangeAspect="1"/>
          </p:cNvPicPr>
          <p:nvPr userDrawn="1"/>
        </p:nvPicPr>
        <p:blipFill>
          <a:blip r:embed="rId2"/>
          <a:stretch>
            <a:fillRect/>
          </a:stretch>
        </p:blipFill>
        <p:spPr>
          <a:xfrm>
            <a:off x="0" y="7469436"/>
            <a:ext cx="14630400" cy="760163"/>
          </a:xfrm>
          <a:prstGeom prst="rect">
            <a:avLst/>
          </a:prstGeom>
        </p:spPr>
      </p:pic>
      <p:pic>
        <p:nvPicPr>
          <p:cNvPr id="10" name="Picture 9">
            <a:extLst>
              <a:ext uri="{FF2B5EF4-FFF2-40B4-BE49-F238E27FC236}">
                <a16:creationId xmlns:a16="http://schemas.microsoft.com/office/drawing/2014/main" id="{05E40CA3-65E3-4D46-BEAD-5DA377DB877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741295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5840" y="896472"/>
            <a:ext cx="12618720" cy="674031"/>
          </a:xfrm>
          <a:prstGeom prst="rect">
            <a:avLst/>
          </a:prstGeom>
        </p:spPr>
        <p:txBody>
          <a:bodyPr vert="horz" lIns="91440" tIns="45720" rIns="91440" bIns="45720" rtlCol="0" anchor="ctr">
            <a:spAutoFit/>
          </a:bodyPr>
          <a:lstStyle/>
          <a:p>
            <a:r>
              <a:rPr lang="en-US"/>
              <a:t>Click to edit Master title style</a:t>
            </a:r>
            <a:endParaRPr lang="en-US" dirty="0"/>
          </a:p>
        </p:txBody>
      </p:sp>
      <p:sp>
        <p:nvSpPr>
          <p:cNvPr id="3" name="Text Placeholder 2"/>
          <p:cNvSpPr>
            <a:spLocks noGrp="1"/>
          </p:cNvSpPr>
          <p:nvPr>
            <p:ph type="body" idx="1"/>
          </p:nvPr>
        </p:nvSpPr>
        <p:spPr>
          <a:xfrm>
            <a:off x="1005840" y="2190750"/>
            <a:ext cx="12618720" cy="2814425"/>
          </a:xfrm>
          <a:prstGeom prst="rect">
            <a:avLst/>
          </a:prstGeom>
        </p:spPr>
        <p:txBody>
          <a:bodyPr vert="horz" lIns="91440" tIns="45720" rIns="91440" bIns="4572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0021550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82" r:id="rId4"/>
    <p:sldLayoutId id="2147483676" r:id="rId5"/>
    <p:sldLayoutId id="2147483677" r:id="rId6"/>
    <p:sldLayoutId id="2147483678" r:id="rId7"/>
    <p:sldLayoutId id="2147483679" r:id="rId8"/>
    <p:sldLayoutId id="2147483680" r:id="rId9"/>
    <p:sldLayoutId id="2147483681" r:id="rId10"/>
    <p:sldLayoutId id="2147483683" r:id="rId11"/>
  </p:sldLayoutIdLst>
  <p:txStyles>
    <p:titleStyle>
      <a:lvl1pPr algn="l" defTabSz="1097280" rtl="0" eaLnBrk="1" latinLnBrk="0" hangingPunct="1">
        <a:lnSpc>
          <a:spcPct val="90000"/>
        </a:lnSpc>
        <a:spcBef>
          <a:spcPct val="0"/>
        </a:spcBef>
        <a:buNone/>
        <a:defRPr sz="4200" kern="1200">
          <a:solidFill>
            <a:schemeClr val="tx1"/>
          </a:solidFill>
          <a:latin typeface="+mj-lt"/>
          <a:ea typeface="+mj-ea"/>
          <a:cs typeface="+mj-cs"/>
        </a:defRPr>
      </a:lvl1pPr>
    </p:titleStyle>
    <p:bodyStyle>
      <a:lvl1pPr marL="274320" indent="-274320" algn="l" defTabSz="1097280" rtl="0" eaLnBrk="1" latinLnBrk="0" hangingPunct="1">
        <a:lnSpc>
          <a:spcPct val="90000"/>
        </a:lnSpc>
        <a:spcBef>
          <a:spcPts val="1200"/>
        </a:spcBef>
        <a:buFont typeface="Arial" panose="020B0604020202020204" pitchFamily="34" charset="0"/>
        <a:buChar char="•"/>
        <a:defRPr sz="3360" kern="1200">
          <a:solidFill>
            <a:schemeClr val="tx1"/>
          </a:solidFill>
          <a:latin typeface="+mn-lt"/>
          <a:ea typeface="+mn-ea"/>
          <a:cs typeface="+mn-cs"/>
        </a:defRPr>
      </a:lvl1pPr>
      <a:lvl2pPr marL="822960" indent="-274320" algn="l" defTabSz="1097280" rtl="0" eaLnBrk="1" latinLnBrk="0" hangingPunct="1">
        <a:lnSpc>
          <a:spcPct val="90000"/>
        </a:lnSpc>
        <a:spcBef>
          <a:spcPts val="600"/>
        </a:spcBef>
        <a:buFont typeface="Arial" panose="020B0604020202020204" pitchFamily="34" charset="0"/>
        <a:buChar char="•"/>
        <a:defRPr sz="2880" kern="1200">
          <a:solidFill>
            <a:schemeClr val="tx1"/>
          </a:solidFill>
          <a:latin typeface="+mn-lt"/>
          <a:ea typeface="+mn-ea"/>
          <a:cs typeface="+mn-cs"/>
        </a:defRPr>
      </a:lvl2pPr>
      <a:lvl3pPr marL="1371600" indent="-274320" algn="l" defTabSz="1097280" rtl="0" eaLnBrk="1" latinLnBrk="0" hangingPunct="1">
        <a:lnSpc>
          <a:spcPct val="90000"/>
        </a:lnSpc>
        <a:spcBef>
          <a:spcPts val="600"/>
        </a:spcBef>
        <a:buFont typeface="Arial" panose="020B0604020202020204" pitchFamily="34" charset="0"/>
        <a:buChar char="•"/>
        <a:defRPr sz="2400" kern="1200">
          <a:solidFill>
            <a:schemeClr val="tx1"/>
          </a:solidFill>
          <a:latin typeface="+mn-lt"/>
          <a:ea typeface="+mn-ea"/>
          <a:cs typeface="+mn-cs"/>
        </a:defRPr>
      </a:lvl3pPr>
      <a:lvl4pPr marL="19202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4pPr>
      <a:lvl5pPr marL="2194560" indent="0" algn="l" defTabSz="1097280" rtl="0" eaLnBrk="1" latinLnBrk="0" hangingPunct="1">
        <a:lnSpc>
          <a:spcPct val="90000"/>
        </a:lnSpc>
        <a:spcBef>
          <a:spcPts val="600"/>
        </a:spcBef>
        <a:buFont typeface="Arial" panose="020B0604020202020204" pitchFamily="34" charset="0"/>
        <a:buNone/>
        <a:defRPr sz="2160" kern="1200">
          <a:solidFill>
            <a:schemeClr val="tx1"/>
          </a:solidFill>
          <a:latin typeface="+mn-lt"/>
          <a:ea typeface="+mn-ea"/>
          <a:cs typeface="+mn-cs"/>
        </a:defRPr>
      </a:lvl5pPr>
      <a:lvl6pPr marL="301752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6pPr>
      <a:lvl7pPr marL="356616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7pPr>
      <a:lvl8pPr marL="411480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8pPr>
      <a:lvl9pPr marL="4663440" indent="-274320" algn="l" defTabSz="1097280" rtl="0" eaLnBrk="1" latinLnBrk="0" hangingPunct="1">
        <a:lnSpc>
          <a:spcPct val="90000"/>
        </a:lnSpc>
        <a:spcBef>
          <a:spcPts val="600"/>
        </a:spcBef>
        <a:buFont typeface="Arial" panose="020B0604020202020204" pitchFamily="34" charset="0"/>
        <a:buChar char="•"/>
        <a:defRPr sz="2160" kern="1200">
          <a:solidFill>
            <a:schemeClr val="tx1"/>
          </a:solidFill>
          <a:latin typeface="+mn-lt"/>
          <a:ea typeface="+mn-ea"/>
          <a:cs typeface="+mn-cs"/>
        </a:defRPr>
      </a:lvl9pPr>
    </p:bodyStyle>
    <p:otherStyle>
      <a:defPPr>
        <a:defRPr lang="en-US"/>
      </a:defPPr>
      <a:lvl1pPr marL="0" algn="l" defTabSz="1097280" rtl="0" eaLnBrk="1" latinLnBrk="0" hangingPunct="1">
        <a:defRPr sz="2160" kern="1200">
          <a:solidFill>
            <a:schemeClr val="tx1"/>
          </a:solidFill>
          <a:latin typeface="+mn-lt"/>
          <a:ea typeface="+mn-ea"/>
          <a:cs typeface="+mn-cs"/>
        </a:defRPr>
      </a:lvl1pPr>
      <a:lvl2pPr marL="548640" algn="l" defTabSz="1097280" rtl="0" eaLnBrk="1" latinLnBrk="0" hangingPunct="1">
        <a:defRPr sz="2160" kern="1200">
          <a:solidFill>
            <a:schemeClr val="tx1"/>
          </a:solidFill>
          <a:latin typeface="+mn-lt"/>
          <a:ea typeface="+mn-ea"/>
          <a:cs typeface="+mn-cs"/>
        </a:defRPr>
      </a:lvl2pPr>
      <a:lvl3pPr marL="1097280" algn="l" defTabSz="1097280" rtl="0" eaLnBrk="1" latinLnBrk="0" hangingPunct="1">
        <a:defRPr sz="2160" kern="1200">
          <a:solidFill>
            <a:schemeClr val="tx1"/>
          </a:solidFill>
          <a:latin typeface="+mn-lt"/>
          <a:ea typeface="+mn-ea"/>
          <a:cs typeface="+mn-cs"/>
        </a:defRPr>
      </a:lvl3pPr>
      <a:lvl4pPr marL="1645920" algn="l" defTabSz="1097280" rtl="0" eaLnBrk="1" latinLnBrk="0" hangingPunct="1">
        <a:defRPr sz="2160" kern="1200">
          <a:solidFill>
            <a:schemeClr val="tx1"/>
          </a:solidFill>
          <a:latin typeface="+mn-lt"/>
          <a:ea typeface="+mn-ea"/>
          <a:cs typeface="+mn-cs"/>
        </a:defRPr>
      </a:lvl4pPr>
      <a:lvl5pPr marL="2194560" algn="l" defTabSz="1097280" rtl="0" eaLnBrk="1" latinLnBrk="0" hangingPunct="1">
        <a:defRPr sz="2160" kern="1200">
          <a:solidFill>
            <a:schemeClr val="tx1"/>
          </a:solidFill>
          <a:latin typeface="+mn-lt"/>
          <a:ea typeface="+mn-ea"/>
          <a:cs typeface="+mn-cs"/>
        </a:defRPr>
      </a:lvl5pPr>
      <a:lvl6pPr marL="2743200" algn="l" defTabSz="1097280" rtl="0" eaLnBrk="1" latinLnBrk="0" hangingPunct="1">
        <a:defRPr sz="2160" kern="1200">
          <a:solidFill>
            <a:schemeClr val="tx1"/>
          </a:solidFill>
          <a:latin typeface="+mn-lt"/>
          <a:ea typeface="+mn-ea"/>
          <a:cs typeface="+mn-cs"/>
        </a:defRPr>
      </a:lvl6pPr>
      <a:lvl7pPr marL="3291840" algn="l" defTabSz="1097280" rtl="0" eaLnBrk="1" latinLnBrk="0" hangingPunct="1">
        <a:defRPr sz="2160" kern="1200">
          <a:solidFill>
            <a:schemeClr val="tx1"/>
          </a:solidFill>
          <a:latin typeface="+mn-lt"/>
          <a:ea typeface="+mn-ea"/>
          <a:cs typeface="+mn-cs"/>
        </a:defRPr>
      </a:lvl7pPr>
      <a:lvl8pPr marL="3840480" algn="l" defTabSz="1097280" rtl="0" eaLnBrk="1" latinLnBrk="0" hangingPunct="1">
        <a:defRPr sz="2160" kern="1200">
          <a:solidFill>
            <a:schemeClr val="tx1"/>
          </a:solidFill>
          <a:latin typeface="+mn-lt"/>
          <a:ea typeface="+mn-ea"/>
          <a:cs typeface="+mn-cs"/>
        </a:defRPr>
      </a:lvl8pPr>
      <a:lvl9pPr marL="4389120" algn="l" defTabSz="1097280" rtl="0" eaLnBrk="1" latinLnBrk="0" hangingPunct="1">
        <a:defRPr sz="21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1.png"/><Relationship Id="rId10" Type="http://schemas.openxmlformats.org/officeDocument/2006/relationships/image" Target="../media/image3.png"/><Relationship Id="rId4" Type="http://schemas.openxmlformats.org/officeDocument/2006/relationships/image" Target="../media/image8.png"/><Relationship Id="rId9"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7.png"/><Relationship Id="rId7"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8.xml"/><Relationship Id="rId6" Type="http://schemas.openxmlformats.org/officeDocument/2006/relationships/image" Target="../media/image13.JPG"/><Relationship Id="rId5" Type="http://schemas.openxmlformats.org/officeDocument/2006/relationships/image" Target="../media/image8.png"/><Relationship Id="rId4" Type="http://schemas.openxmlformats.org/officeDocument/2006/relationships/image" Target="../media/image6.png"/><Relationship Id="rId9" Type="http://schemas.openxmlformats.org/officeDocument/2006/relationships/image" Target="../media/image3.png"/></Relationships>
</file>

<file path=ppt/slides/_rels/slide1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s://reliance.smartirb.org/users/sign_in" TargetMode="External"/><Relationship Id="rId7"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image" Target="../media/image6.png"/><Relationship Id="rId7"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8.xml"/><Relationship Id="rId6" Type="http://schemas.openxmlformats.org/officeDocument/2006/relationships/image" Target="../media/image15.JPG"/><Relationship Id="rId11" Type="http://schemas.openxmlformats.org/officeDocument/2006/relationships/image" Target="../media/image18.PNG"/><Relationship Id="rId5" Type="http://schemas.openxmlformats.org/officeDocument/2006/relationships/hyperlink" Target="https://smartirb.org/" TargetMode="External"/><Relationship Id="rId10" Type="http://schemas.openxmlformats.org/officeDocument/2006/relationships/image" Target="../media/image3.png"/><Relationship Id="rId4" Type="http://schemas.openxmlformats.org/officeDocument/2006/relationships/image" Target="../media/image8.png"/><Relationship Id="rId9" Type="http://schemas.openxmlformats.org/officeDocument/2006/relationships/image" Target="../media/image2.png"/></Relationships>
</file>

<file path=ppt/slides/_rels/slide13.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7.png"/><Relationship Id="rId7" Type="http://schemas.openxmlformats.org/officeDocument/2006/relationships/diagramLayout" Target="../diagrams/layout1.xml"/><Relationship Id="rId12"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diagramData" Target="../diagrams/data1.xml"/><Relationship Id="rId11" Type="http://schemas.openxmlformats.org/officeDocument/2006/relationships/image" Target="../media/image2.png"/><Relationship Id="rId5" Type="http://schemas.openxmlformats.org/officeDocument/2006/relationships/image" Target="../media/image8.png"/><Relationship Id="rId10" Type="http://schemas.microsoft.com/office/2007/relationships/diagramDrawing" Target="../diagrams/drawing1.xml"/><Relationship Id="rId4" Type="http://schemas.openxmlformats.org/officeDocument/2006/relationships/image" Target="../media/image6.png"/><Relationship Id="rId9" Type="http://schemas.openxmlformats.org/officeDocument/2006/relationships/diagramColors" Target="../diagrams/colors1.xml"/></Relationships>
</file>

<file path=ppt/slides/_rels/slide14.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image" Target="../media/image7.png"/><Relationship Id="rId7" Type="http://schemas.openxmlformats.org/officeDocument/2006/relationships/image" Target="../media/image8.png"/><Relationship Id="rId12"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6.png"/><Relationship Id="rId11" Type="http://schemas.openxmlformats.org/officeDocument/2006/relationships/diagramColors" Target="../diagrams/colors2.xml"/><Relationship Id="rId5" Type="http://schemas.openxmlformats.org/officeDocument/2006/relationships/image" Target="../media/image3.png"/><Relationship Id="rId10" Type="http://schemas.openxmlformats.org/officeDocument/2006/relationships/diagramQuickStyle" Target="../diagrams/quickStyle2.xml"/><Relationship Id="rId4" Type="http://schemas.openxmlformats.org/officeDocument/2006/relationships/image" Target="../media/image2.png"/><Relationship Id="rId9"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20.sv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8" Type="http://schemas.openxmlformats.org/officeDocument/2006/relationships/diagramQuickStyle" Target="../diagrams/quickStyle3.xml"/><Relationship Id="rId3" Type="http://schemas.openxmlformats.org/officeDocument/2006/relationships/image" Target="../media/image7.png"/><Relationship Id="rId7" Type="http://schemas.openxmlformats.org/officeDocument/2006/relationships/diagramLayout" Target="../diagrams/layout3.xml"/><Relationship Id="rId12"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8.xml"/><Relationship Id="rId6" Type="http://schemas.openxmlformats.org/officeDocument/2006/relationships/diagramData" Target="../diagrams/data3.xml"/><Relationship Id="rId11" Type="http://schemas.openxmlformats.org/officeDocument/2006/relationships/image" Target="../media/image2.png"/><Relationship Id="rId5" Type="http://schemas.openxmlformats.org/officeDocument/2006/relationships/image" Target="../media/image8.png"/><Relationship Id="rId10" Type="http://schemas.microsoft.com/office/2007/relationships/diagramDrawing" Target="../diagrams/drawing3.xml"/><Relationship Id="rId4" Type="http://schemas.openxmlformats.org/officeDocument/2006/relationships/image" Target="../media/image6.png"/><Relationship Id="rId9" Type="http://schemas.openxmlformats.org/officeDocument/2006/relationships/diagramColors" Target="../diagrams/colors3.xml"/></Relationships>
</file>

<file path=ppt/slides/_rels/slide18.xml.rels><?xml version="1.0" encoding="UTF-8" standalone="yes"?>
<Relationships xmlns="http://schemas.openxmlformats.org/package/2006/relationships"><Relationship Id="rId8" Type="http://schemas.openxmlformats.org/officeDocument/2006/relationships/diagramQuickStyle" Target="../diagrams/quickStyle4.xml"/><Relationship Id="rId3" Type="http://schemas.openxmlformats.org/officeDocument/2006/relationships/image" Target="../media/image7.png"/><Relationship Id="rId7" Type="http://schemas.openxmlformats.org/officeDocument/2006/relationships/diagramLayout" Target="../diagrams/layout4.xml"/><Relationship Id="rId12"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8.xml"/><Relationship Id="rId6" Type="http://schemas.openxmlformats.org/officeDocument/2006/relationships/diagramData" Target="../diagrams/data4.xml"/><Relationship Id="rId11" Type="http://schemas.openxmlformats.org/officeDocument/2006/relationships/image" Target="../media/image2.png"/><Relationship Id="rId5" Type="http://schemas.openxmlformats.org/officeDocument/2006/relationships/image" Target="../media/image8.png"/><Relationship Id="rId10" Type="http://schemas.microsoft.com/office/2007/relationships/diagramDrawing" Target="../diagrams/drawing4.xml"/><Relationship Id="rId4" Type="http://schemas.openxmlformats.org/officeDocument/2006/relationships/image" Target="../media/image6.png"/><Relationship Id="rId9" Type="http://schemas.openxmlformats.org/officeDocument/2006/relationships/diagramColors" Target="../diagrams/colors4.xml"/></Relationships>
</file>

<file path=ppt/slides/_rels/slide19.xml.rels><?xml version="1.0" encoding="UTF-8" standalone="yes"?>
<Relationships xmlns="http://schemas.openxmlformats.org/package/2006/relationships"><Relationship Id="rId8" Type="http://schemas.openxmlformats.org/officeDocument/2006/relationships/diagramQuickStyle" Target="../diagrams/quickStyle5.xml"/><Relationship Id="rId3" Type="http://schemas.openxmlformats.org/officeDocument/2006/relationships/image" Target="../media/image7.png"/><Relationship Id="rId7" Type="http://schemas.openxmlformats.org/officeDocument/2006/relationships/diagramLayout" Target="../diagrams/layout5.xml"/><Relationship Id="rId12"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8.xml"/><Relationship Id="rId6" Type="http://schemas.openxmlformats.org/officeDocument/2006/relationships/diagramData" Target="../diagrams/data5.xml"/><Relationship Id="rId11" Type="http://schemas.openxmlformats.org/officeDocument/2006/relationships/image" Target="../media/image2.png"/><Relationship Id="rId5" Type="http://schemas.openxmlformats.org/officeDocument/2006/relationships/image" Target="../media/image8.png"/><Relationship Id="rId10" Type="http://schemas.microsoft.com/office/2007/relationships/diagramDrawing" Target="../diagrams/drawing5.xml"/><Relationship Id="rId4" Type="http://schemas.openxmlformats.org/officeDocument/2006/relationships/image" Target="../media/image6.png"/><Relationship Id="rId9" Type="http://schemas.openxmlformats.org/officeDocument/2006/relationships/diagramColors" Target="../diagrams/colors5.xml"/></Relationships>
</file>

<file path=ppt/slides/_rels/slide2.xml.rels><?xml version="1.0" encoding="UTF-8" standalone="yes"?>
<Relationships xmlns="http://schemas.openxmlformats.org/package/2006/relationships"><Relationship Id="rId3" Type="http://schemas.openxmlformats.org/officeDocument/2006/relationships/hyperlink" Target="https://irbo.nih.gov/confluence/display/ohsrp/Presentation+Archive+Static?preview=/45646144/45646161/What%20You%20Need%20to%20Know%20About%20Single%20IRB%20Review_Principles%20and%20Practice%20(Part%201).pdf" TargetMode="External"/><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hyperlink" Target="https://irbo.nih.gov/confluence/display/ohsrp/Presentation+Archive+Static?preview=/45646144/48201774/August%20Presentation_080420_FINAL_blacktxt.pdf"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6.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22.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24.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6.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25.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6.png"/></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26.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6.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27.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6.png"/></Relationships>
</file>

<file path=ppt/slides/_rels/slide28.xml.rels><?xml version="1.0" encoding="UTF-8" standalone="yes"?>
<Relationships xmlns="http://schemas.openxmlformats.org/package/2006/relationships"><Relationship Id="rId8" Type="http://schemas.openxmlformats.org/officeDocument/2006/relationships/diagramQuickStyle" Target="../diagrams/quickStyle6.xml"/><Relationship Id="rId3" Type="http://schemas.openxmlformats.org/officeDocument/2006/relationships/image" Target="../media/image7.png"/><Relationship Id="rId7" Type="http://schemas.openxmlformats.org/officeDocument/2006/relationships/diagramLayout" Target="../diagrams/layout6.xml"/><Relationship Id="rId12" Type="http://schemas.openxmlformats.org/officeDocument/2006/relationships/image" Target="../media/image3.png"/><Relationship Id="rId2" Type="http://schemas.openxmlformats.org/officeDocument/2006/relationships/notesSlide" Target="../notesSlides/notesSlide28.xml"/><Relationship Id="rId1" Type="http://schemas.openxmlformats.org/officeDocument/2006/relationships/slideLayout" Target="../slideLayouts/slideLayout8.xml"/><Relationship Id="rId6" Type="http://schemas.openxmlformats.org/officeDocument/2006/relationships/diagramData" Target="../diagrams/data6.xml"/><Relationship Id="rId11" Type="http://schemas.openxmlformats.org/officeDocument/2006/relationships/image" Target="../media/image2.png"/><Relationship Id="rId5" Type="http://schemas.openxmlformats.org/officeDocument/2006/relationships/image" Target="../media/image8.png"/><Relationship Id="rId10" Type="http://schemas.microsoft.com/office/2007/relationships/diagramDrawing" Target="../diagrams/drawing6.xml"/><Relationship Id="rId4" Type="http://schemas.openxmlformats.org/officeDocument/2006/relationships/image" Target="../media/image6.png"/><Relationship Id="rId9" Type="http://schemas.openxmlformats.org/officeDocument/2006/relationships/diagramColors" Target="../diagrams/colors6.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29.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7.png"/><Relationship Id="rId7"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8.xml"/><Relationship Id="rId6" Type="http://schemas.openxmlformats.org/officeDocument/2006/relationships/hyperlink" Target="https://policymanual.nih.gov/3014-105" TargetMode="External"/><Relationship Id="rId5" Type="http://schemas.openxmlformats.org/officeDocument/2006/relationships/image" Target="../media/image8.png"/><Relationship Id="rId4" Type="http://schemas.openxmlformats.org/officeDocument/2006/relationships/image" Target="../media/image6.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31.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8.xml"/><Relationship Id="rId6" Type="http://schemas.openxmlformats.org/officeDocument/2006/relationships/image" Target="../media/image8.png"/><Relationship Id="rId5" Type="http://schemas.openxmlformats.org/officeDocument/2006/relationships/image" Target="../media/image6.png"/><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34.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6.png"/></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8.png"/><Relationship Id="rId2" Type="http://schemas.openxmlformats.org/officeDocument/2006/relationships/notesSlide" Target="../notesSlides/notesSlide35.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36.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6.png"/></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37.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6.png"/></Relationships>
</file>

<file path=ppt/slides/_rels/slide3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38.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6.png"/></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39.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0.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4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1.xml"/><Relationship Id="rId1" Type="http://schemas.openxmlformats.org/officeDocument/2006/relationships/slideLayout" Target="../slideLayouts/slideLayout8.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8.png"/></Relationships>
</file>

<file path=ppt/slides/_rels/slide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2.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4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3.xml"/><Relationship Id="rId1" Type="http://schemas.openxmlformats.org/officeDocument/2006/relationships/slideLayout" Target="../slideLayouts/slideLayout8.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8.png"/></Relationships>
</file>

<file path=ppt/slides/_rels/slide44.xml.rels><?xml version="1.0" encoding="UTF-8" standalone="yes"?>
<Relationships xmlns="http://schemas.openxmlformats.org/package/2006/relationships"><Relationship Id="rId8" Type="http://schemas.openxmlformats.org/officeDocument/2006/relationships/diagramColors" Target="../diagrams/colors7.xml"/><Relationship Id="rId3" Type="http://schemas.openxmlformats.org/officeDocument/2006/relationships/image" Target="../media/image8.png"/><Relationship Id="rId7" Type="http://schemas.openxmlformats.org/officeDocument/2006/relationships/diagramQuickStyle" Target="../diagrams/quickStyle7.xml"/><Relationship Id="rId2" Type="http://schemas.openxmlformats.org/officeDocument/2006/relationships/notesSlide" Target="../notesSlides/notesSlide44.xml"/><Relationship Id="rId1" Type="http://schemas.openxmlformats.org/officeDocument/2006/relationships/slideLayout" Target="../slideLayouts/slideLayout8.xml"/><Relationship Id="rId6" Type="http://schemas.openxmlformats.org/officeDocument/2006/relationships/diagramLayout" Target="../diagrams/layout7.xml"/><Relationship Id="rId11" Type="http://schemas.openxmlformats.org/officeDocument/2006/relationships/image" Target="../media/image3.png"/><Relationship Id="rId5" Type="http://schemas.openxmlformats.org/officeDocument/2006/relationships/diagramData" Target="../diagrams/data7.xml"/><Relationship Id="rId10" Type="http://schemas.openxmlformats.org/officeDocument/2006/relationships/image" Target="../media/image2.png"/><Relationship Id="rId4" Type="http://schemas.openxmlformats.org/officeDocument/2006/relationships/image" Target="../media/image6.png"/><Relationship Id="rId9" Type="http://schemas.microsoft.com/office/2007/relationships/diagramDrawing" Target="../diagrams/drawing7.xml"/></Relationships>
</file>

<file path=ppt/slides/_rels/slide45.xml.rels><?xml version="1.0" encoding="UTF-8" standalone="yes"?>
<Relationships xmlns="http://schemas.openxmlformats.org/package/2006/relationships"><Relationship Id="rId8" Type="http://schemas.openxmlformats.org/officeDocument/2006/relationships/diagramQuickStyle" Target="../diagrams/quickStyle8.xml"/><Relationship Id="rId3" Type="http://schemas.openxmlformats.org/officeDocument/2006/relationships/image" Target="../media/image8.png"/><Relationship Id="rId7" Type="http://schemas.openxmlformats.org/officeDocument/2006/relationships/diagramLayout" Target="../diagrams/layout8.xml"/><Relationship Id="rId12" Type="http://schemas.openxmlformats.org/officeDocument/2006/relationships/image" Target="../media/image3.png"/><Relationship Id="rId2" Type="http://schemas.openxmlformats.org/officeDocument/2006/relationships/notesSlide" Target="../notesSlides/notesSlide45.xml"/><Relationship Id="rId1" Type="http://schemas.openxmlformats.org/officeDocument/2006/relationships/slideLayout" Target="../slideLayouts/slideLayout8.xml"/><Relationship Id="rId6" Type="http://schemas.openxmlformats.org/officeDocument/2006/relationships/diagramData" Target="../diagrams/data8.xml"/><Relationship Id="rId11" Type="http://schemas.openxmlformats.org/officeDocument/2006/relationships/image" Target="../media/image2.png"/><Relationship Id="rId5" Type="http://schemas.openxmlformats.org/officeDocument/2006/relationships/image" Target="../media/image6.png"/><Relationship Id="rId10" Type="http://schemas.microsoft.com/office/2007/relationships/diagramDrawing" Target="../diagrams/drawing8.xml"/><Relationship Id="rId4" Type="http://schemas.openxmlformats.org/officeDocument/2006/relationships/image" Target="../media/image7.png"/><Relationship Id="rId9" Type="http://schemas.openxmlformats.org/officeDocument/2006/relationships/diagramColors" Target="../diagrams/colors8.xml"/></Relationships>
</file>

<file path=ppt/slides/_rels/slide46.xml.rels><?xml version="1.0" encoding="UTF-8" standalone="yes"?>
<Relationships xmlns="http://schemas.openxmlformats.org/package/2006/relationships"><Relationship Id="rId8" Type="http://schemas.openxmlformats.org/officeDocument/2006/relationships/diagramQuickStyle" Target="../diagrams/quickStyle9.xml"/><Relationship Id="rId3" Type="http://schemas.openxmlformats.org/officeDocument/2006/relationships/image" Target="../media/image8.png"/><Relationship Id="rId7" Type="http://schemas.openxmlformats.org/officeDocument/2006/relationships/diagramLayout" Target="../diagrams/layout9.xml"/><Relationship Id="rId12" Type="http://schemas.openxmlformats.org/officeDocument/2006/relationships/image" Target="../media/image3.png"/><Relationship Id="rId2" Type="http://schemas.openxmlformats.org/officeDocument/2006/relationships/notesSlide" Target="../notesSlides/notesSlide46.xml"/><Relationship Id="rId1" Type="http://schemas.openxmlformats.org/officeDocument/2006/relationships/slideLayout" Target="../slideLayouts/slideLayout8.xml"/><Relationship Id="rId6" Type="http://schemas.openxmlformats.org/officeDocument/2006/relationships/diagramData" Target="../diagrams/data9.xml"/><Relationship Id="rId11" Type="http://schemas.openxmlformats.org/officeDocument/2006/relationships/image" Target="../media/image2.png"/><Relationship Id="rId5" Type="http://schemas.openxmlformats.org/officeDocument/2006/relationships/image" Target="../media/image6.png"/><Relationship Id="rId10" Type="http://schemas.microsoft.com/office/2007/relationships/diagramDrawing" Target="../diagrams/drawing9.xml"/><Relationship Id="rId4" Type="http://schemas.openxmlformats.org/officeDocument/2006/relationships/image" Target="../media/image7.png"/><Relationship Id="rId9" Type="http://schemas.openxmlformats.org/officeDocument/2006/relationships/diagramColors" Target="../diagrams/colors9.xml"/></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47.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6.png"/></Relationships>
</file>

<file path=ppt/slides/_rels/slide4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48.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6.png"/></Relationships>
</file>

<file path=ppt/slides/_rels/slide49.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3.png"/><Relationship Id="rId3" Type="http://schemas.openxmlformats.org/officeDocument/2006/relationships/diagramData" Target="../diagrams/data10.xml"/><Relationship Id="rId7" Type="http://schemas.microsoft.com/office/2007/relationships/diagramDrawing" Target="../diagrams/drawing10.xml"/><Relationship Id="rId12" Type="http://schemas.openxmlformats.org/officeDocument/2006/relationships/image" Target="../media/image2.png"/><Relationship Id="rId2" Type="http://schemas.openxmlformats.org/officeDocument/2006/relationships/notesSlide" Target="../notesSlides/notesSlide49.xml"/><Relationship Id="rId1" Type="http://schemas.openxmlformats.org/officeDocument/2006/relationships/slideLayout" Target="../slideLayouts/slideLayout8.xml"/><Relationship Id="rId6" Type="http://schemas.openxmlformats.org/officeDocument/2006/relationships/diagramColors" Target="../diagrams/colors10.xml"/><Relationship Id="rId11" Type="http://schemas.openxmlformats.org/officeDocument/2006/relationships/image" Target="../media/image26.svg"/><Relationship Id="rId5" Type="http://schemas.openxmlformats.org/officeDocument/2006/relationships/diagramQuickStyle" Target="../diagrams/quickStyle10.xml"/><Relationship Id="rId10" Type="http://schemas.openxmlformats.org/officeDocument/2006/relationships/image" Target="../media/image25.png"/><Relationship Id="rId4" Type="http://schemas.openxmlformats.org/officeDocument/2006/relationships/diagramLayout" Target="../diagrams/layout10.xml"/><Relationship Id="rId9" Type="http://schemas.openxmlformats.org/officeDocument/2006/relationships/image" Target="../media/image24.sv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0.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1.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2.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3.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4.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5.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5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6.xml"/><Relationship Id="rId1" Type="http://schemas.openxmlformats.org/officeDocument/2006/relationships/slideLayout" Target="../slideLayouts/slideLayout11.xml"/><Relationship Id="rId4" Type="http://schemas.openxmlformats.org/officeDocument/2006/relationships/image" Target="../media/image3.png"/></Relationships>
</file>

<file path=ppt/slides/_rels/slide5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7.xml"/><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5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8.xml"/><Relationship Id="rId1" Type="http://schemas.openxmlformats.org/officeDocument/2006/relationships/slideLayout" Target="../slideLayouts/slideLayout8.xml"/><Relationship Id="rId6" Type="http://schemas.openxmlformats.org/officeDocument/2006/relationships/image" Target="../media/image22.svg"/><Relationship Id="rId5" Type="http://schemas.openxmlformats.org/officeDocument/2006/relationships/image" Target="../media/image21.png"/><Relationship Id="rId4" Type="http://schemas.openxmlformats.org/officeDocument/2006/relationships/image" Target="../media/image8.png"/></Relationships>
</file>

<file path=ppt/slides/_rels/slide59.xml.rels><?xml version="1.0" encoding="UTF-8" standalone="yes"?>
<Relationships xmlns="http://schemas.openxmlformats.org/package/2006/relationships"><Relationship Id="rId8" Type="http://schemas.openxmlformats.org/officeDocument/2006/relationships/hyperlink" Target="mailto:NIH-Reliance-sIRB@nih.gov" TargetMode="External"/><Relationship Id="rId3" Type="http://schemas.openxmlformats.org/officeDocument/2006/relationships/image" Target="../media/image6.png"/><Relationship Id="rId7" Type="http://schemas.openxmlformats.org/officeDocument/2006/relationships/hyperlink" Target="https://irbo.nih.gov/confluence/display/ohsrp/Multi-Site+Research" TargetMode="External"/><Relationship Id="rId2" Type="http://schemas.openxmlformats.org/officeDocument/2006/relationships/notesSlide" Target="../notesSlides/notesSlide59.xml"/><Relationship Id="rId1" Type="http://schemas.openxmlformats.org/officeDocument/2006/relationships/slideLayout" Target="../slideLayouts/slideLayout8.xml"/><Relationship Id="rId6" Type="http://schemas.openxmlformats.org/officeDocument/2006/relationships/hyperlink" Target="https://irbo.nih.gov/confluence/display/ohsrp/Reliance+and+Single+IRB+Resources" TargetMode="External"/><Relationship Id="rId5" Type="http://schemas.openxmlformats.org/officeDocument/2006/relationships/image" Target="../media/image8.png"/><Relationship Id="rId10" Type="http://schemas.openxmlformats.org/officeDocument/2006/relationships/image" Target="../media/image3.png"/><Relationship Id="rId4" Type="http://schemas.openxmlformats.org/officeDocument/2006/relationships/image" Target="../media/image7.png"/><Relationship Id="rId9"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8.png"/></Relationships>
</file>

<file path=ppt/slides/_rels/slide60.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3.png"/><Relationship Id="rId2" Type="http://schemas.openxmlformats.org/officeDocument/2006/relationships/notesSlide" Target="../notesSlides/notesSlide60.xml"/><Relationship Id="rId1" Type="http://schemas.openxmlformats.org/officeDocument/2006/relationships/slideLayout" Target="../slideLayouts/slideLayout8.xml"/><Relationship Id="rId6" Type="http://schemas.openxmlformats.org/officeDocument/2006/relationships/image" Target="../media/image2.png"/><Relationship Id="rId5" Type="http://schemas.openxmlformats.org/officeDocument/2006/relationships/image" Target="../media/image8.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7.png"/><Relationship Id="rId7"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irbo.nih.gov/confluence/display/ohsrp/Reliance+Agreemen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a:extLst>
              <a:ext uri="{FF2B5EF4-FFF2-40B4-BE49-F238E27FC236}">
                <a16:creationId xmlns:a16="http://schemas.microsoft.com/office/drawing/2014/main" id="{8D8CF34E-3AA7-48D8-9171-ADA97C44E19C}"/>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33" name="Picture 32">
            <a:extLst>
              <a:ext uri="{FF2B5EF4-FFF2-40B4-BE49-F238E27FC236}">
                <a16:creationId xmlns:a16="http://schemas.microsoft.com/office/drawing/2014/main" id="{CD35EE55-ED60-4D88-9C3B-D4FED4F7B766}"/>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2" name="Title 1">
            <a:extLst>
              <a:ext uri="{FF2B5EF4-FFF2-40B4-BE49-F238E27FC236}">
                <a16:creationId xmlns:a16="http://schemas.microsoft.com/office/drawing/2014/main" id="{9B4EDC6C-7F78-7DE9-F594-2A47228AFDC9}"/>
              </a:ext>
            </a:extLst>
          </p:cNvPr>
          <p:cNvSpPr>
            <a:spLocks noGrp="1"/>
          </p:cNvSpPr>
          <p:nvPr>
            <p:ph type="title"/>
          </p:nvPr>
        </p:nvSpPr>
        <p:spPr>
          <a:xfrm>
            <a:off x="691510" y="1274966"/>
            <a:ext cx="11425165" cy="778466"/>
          </a:xfrm>
        </p:spPr>
        <p:txBody>
          <a:bodyPr/>
          <a:lstStyle/>
          <a:p>
            <a:r>
              <a:rPr lang="en-US" sz="4800" b="1" dirty="0">
                <a:latin typeface="+mn-lt"/>
              </a:rPr>
              <a:t>Overview: NIH Multi-Site Protocol Processes</a:t>
            </a:r>
          </a:p>
        </p:txBody>
      </p:sp>
      <p:sp>
        <p:nvSpPr>
          <p:cNvPr id="13" name="TextBox 12">
            <a:extLst>
              <a:ext uri="{FF2B5EF4-FFF2-40B4-BE49-F238E27FC236}">
                <a16:creationId xmlns:a16="http://schemas.microsoft.com/office/drawing/2014/main" id="{21968315-478C-47F5-97A1-4DB386DD956D}"/>
              </a:ext>
            </a:extLst>
          </p:cNvPr>
          <p:cNvSpPr txBox="1"/>
          <p:nvPr/>
        </p:nvSpPr>
        <p:spPr>
          <a:xfrm>
            <a:off x="600315" y="3340516"/>
            <a:ext cx="6087933" cy="1735860"/>
          </a:xfrm>
          <a:prstGeom prst="rect">
            <a:avLst/>
          </a:prstGeom>
          <a:solidFill>
            <a:schemeClr val="bg1"/>
          </a:solidFill>
        </p:spPr>
        <p:txBody>
          <a:bodyPr wrap="square" tIns="73152" bIns="914400" rtlCol="0">
            <a:spAutoFit/>
          </a:bodyPr>
          <a:lstStyle/>
          <a:p>
            <a:r>
              <a:rPr lang="en-US" sz="2400" b="1" dirty="0"/>
              <a:t>Jeffrey Rollins BS, CCRP, CIP </a:t>
            </a:r>
          </a:p>
          <a:p>
            <a:r>
              <a:rPr lang="en-US" sz="2400" dirty="0"/>
              <a:t>sIRB Team Lead, Office of IRB Operations (IRBO) </a:t>
            </a:r>
          </a:p>
        </p:txBody>
      </p:sp>
      <p:sp>
        <p:nvSpPr>
          <p:cNvPr id="14" name="TextBox 13">
            <a:extLst>
              <a:ext uri="{FF2B5EF4-FFF2-40B4-BE49-F238E27FC236}">
                <a16:creationId xmlns:a16="http://schemas.microsoft.com/office/drawing/2014/main" id="{192B3095-83A4-4477-BBDA-765E8C705711}"/>
              </a:ext>
            </a:extLst>
          </p:cNvPr>
          <p:cNvSpPr txBox="1"/>
          <p:nvPr/>
        </p:nvSpPr>
        <p:spPr>
          <a:xfrm>
            <a:off x="588726" y="4247287"/>
            <a:ext cx="6657319" cy="886397"/>
          </a:xfrm>
          <a:prstGeom prst="rect">
            <a:avLst/>
          </a:prstGeom>
          <a:solidFill>
            <a:schemeClr val="bg1"/>
          </a:solidFill>
        </p:spPr>
        <p:txBody>
          <a:bodyPr wrap="square" tIns="73152" bIns="73152" rtlCol="0">
            <a:spAutoFit/>
          </a:bodyPr>
          <a:lstStyle/>
          <a:p>
            <a:r>
              <a:rPr lang="en-US" sz="2400" b="1" dirty="0"/>
              <a:t>Shirley Rojas MA (Oxf), MA (Lond), PgDL, LPC, CIP </a:t>
            </a:r>
          </a:p>
          <a:p>
            <a:r>
              <a:rPr lang="en-US" sz="2400" dirty="0"/>
              <a:t>Reliance Specialist, Office of IRB Operations (IRBO)</a:t>
            </a:r>
          </a:p>
        </p:txBody>
      </p:sp>
      <p:pic>
        <p:nvPicPr>
          <p:cNvPr id="27" name="Picture 26">
            <a:extLst>
              <a:ext uri="{FF2B5EF4-FFF2-40B4-BE49-F238E27FC236}">
                <a16:creationId xmlns:a16="http://schemas.microsoft.com/office/drawing/2014/main" id="{469A440D-1AAA-4434-BC13-E9BC31168325}"/>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34399" y="2110740"/>
            <a:ext cx="6096000" cy="5113020"/>
          </a:xfrm>
          <a:prstGeom prst="rect">
            <a:avLst/>
          </a:prstGeom>
        </p:spPr>
      </p:pic>
      <p:pic>
        <p:nvPicPr>
          <p:cNvPr id="21" name="Picture 20">
            <a:extLst>
              <a:ext uri="{FF2B5EF4-FFF2-40B4-BE49-F238E27FC236}">
                <a16:creationId xmlns:a16="http://schemas.microsoft.com/office/drawing/2014/main" id="{8E8082A3-19D4-4A5D-B163-FDB8C8B28CEA}"/>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303246" y="2346960"/>
            <a:ext cx="2122333" cy="4434840"/>
          </a:xfrm>
          <a:prstGeom prst="rect">
            <a:avLst/>
          </a:prstGeom>
        </p:spPr>
      </p:pic>
      <p:pic>
        <p:nvPicPr>
          <p:cNvPr id="31" name="Picture 30">
            <a:extLst>
              <a:ext uri="{FF2B5EF4-FFF2-40B4-BE49-F238E27FC236}">
                <a16:creationId xmlns:a16="http://schemas.microsoft.com/office/drawing/2014/main" id="{A245CA1B-CED2-44D8-BC9F-A427B24F3F41}"/>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pic>
        <p:nvPicPr>
          <p:cNvPr id="5" name="Picture 4">
            <a:extLst>
              <a:ext uri="{FF2B5EF4-FFF2-40B4-BE49-F238E27FC236}">
                <a16:creationId xmlns:a16="http://schemas.microsoft.com/office/drawing/2014/main" id="{E70A2206-0DFB-44BE-9934-CADAF13B62CD}"/>
              </a:ext>
              <a:ext uri="{C183D7F6-B498-43B3-948B-1728B52AA6E4}">
                <adec:decorative xmlns:adec="http://schemas.microsoft.com/office/drawing/2017/decorative" val="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1187024" y="2728502"/>
            <a:ext cx="2524418" cy="4069080"/>
          </a:xfrm>
          <a:prstGeom prst="rect">
            <a:avLst/>
          </a:prstGeom>
        </p:spPr>
      </p:pic>
      <p:sp>
        <p:nvSpPr>
          <p:cNvPr id="3" name="TextBox 2">
            <a:extLst>
              <a:ext uri="{FF2B5EF4-FFF2-40B4-BE49-F238E27FC236}">
                <a16:creationId xmlns:a16="http://schemas.microsoft.com/office/drawing/2014/main" id="{3ACCD493-533D-8FB6-B371-37EDC8E7F403}"/>
              </a:ext>
            </a:extLst>
          </p:cNvPr>
          <p:cNvSpPr txBox="1"/>
          <p:nvPr/>
        </p:nvSpPr>
        <p:spPr>
          <a:xfrm>
            <a:off x="7381504" y="3113187"/>
            <a:ext cx="6095491" cy="2018501"/>
          </a:xfrm>
          <a:prstGeom prst="rect">
            <a:avLst/>
          </a:prstGeom>
          <a:noFill/>
        </p:spPr>
        <p:txBody>
          <a:bodyPr wrap="square" rtlCol="0">
            <a:spAutoFit/>
          </a:bodyPr>
          <a:lstStyle/>
          <a:p>
            <a:pPr>
              <a:spcAft>
                <a:spcPts val="3500"/>
              </a:spcAft>
            </a:pPr>
            <a:r>
              <a:rPr lang="en-US" sz="3200" b="1" dirty="0">
                <a:latin typeface="Public Sans" pitchFamily="2" charset="0"/>
              </a:rPr>
              <a:t>ORSC Protocol Navigator Procedures Workgroup </a:t>
            </a:r>
          </a:p>
          <a:p>
            <a:r>
              <a:rPr lang="en-US" sz="3200" b="1" dirty="0">
                <a:latin typeface="Public Sans" pitchFamily="2" charset="0"/>
              </a:rPr>
              <a:t>July 14th, 2022</a:t>
            </a:r>
          </a:p>
        </p:txBody>
      </p:sp>
      <p:pic>
        <p:nvPicPr>
          <p:cNvPr id="6" name="Picture 5">
            <a:extLst>
              <a:ext uri="{FF2B5EF4-FFF2-40B4-BE49-F238E27FC236}">
                <a16:creationId xmlns:a16="http://schemas.microsoft.com/office/drawing/2014/main" id="{A164CB91-2D61-45D2-AEDB-09F7DB66C89C}"/>
              </a:ext>
              <a:ext uri="{C183D7F6-B498-43B3-948B-1728B52AA6E4}">
                <adec:decorative xmlns:adec="http://schemas.microsoft.com/office/drawing/2017/decorative" val="1"/>
              </a:ext>
            </a:extLst>
          </p:cNvPr>
          <p:cNvPicPr>
            <a:picLocks noChangeAspect="1"/>
          </p:cNvPicPr>
          <p:nvPr/>
        </p:nvPicPr>
        <p:blipFill>
          <a:blip r:embed="rId9"/>
          <a:stretch>
            <a:fillRect/>
          </a:stretch>
        </p:blipFill>
        <p:spPr>
          <a:xfrm>
            <a:off x="0" y="6781800"/>
            <a:ext cx="14630400" cy="1447800"/>
          </a:xfrm>
          <a:prstGeom prst="rect">
            <a:avLst/>
          </a:prstGeom>
        </p:spPr>
      </p:pic>
      <p:pic>
        <p:nvPicPr>
          <p:cNvPr id="16" name="Picture 15" descr="NIH / Office of Intramural Research; Office of Human Subjects Research Protections logo">
            <a:extLst>
              <a:ext uri="{FF2B5EF4-FFF2-40B4-BE49-F238E27FC236}">
                <a16:creationId xmlns:a16="http://schemas.microsoft.com/office/drawing/2014/main" id="{9871A73C-A4AF-4053-B4D0-D02D9C5A139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25417" y="7223760"/>
            <a:ext cx="3916680" cy="563880"/>
          </a:xfrm>
          <a:prstGeom prst="rect">
            <a:avLst/>
          </a:prstGeom>
        </p:spPr>
      </p:pic>
    </p:spTree>
    <p:extLst>
      <p:ext uri="{BB962C8B-B14F-4D97-AF65-F5344CB8AC3E}">
        <p14:creationId xmlns:p14="http://schemas.microsoft.com/office/powerpoint/2010/main" val="3276970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590A88-FF69-E7F4-9EB6-2E9ED1F0C1B3}"/>
              </a:ext>
            </a:extLst>
          </p:cNvPr>
          <p:cNvSpPr>
            <a:spLocks noGrp="1"/>
          </p:cNvSpPr>
          <p:nvPr>
            <p:ph type="title" idx="4294967295"/>
          </p:nvPr>
        </p:nvSpPr>
        <p:spPr>
          <a:xfrm>
            <a:off x="491724" y="353501"/>
            <a:ext cx="5457713" cy="757130"/>
          </a:xfrm>
        </p:spPr>
        <p:txBody>
          <a:bodyPr/>
          <a:lstStyle/>
          <a:p>
            <a:r>
              <a:rPr lang="en-US" sz="4800" b="1" dirty="0"/>
              <a:t>Reliance Agreement</a:t>
            </a:r>
          </a:p>
        </p:txBody>
      </p:sp>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2" name="Rectangle 11">
            <a:extLst>
              <a:ext uri="{FF2B5EF4-FFF2-40B4-BE49-F238E27FC236}">
                <a16:creationId xmlns:a16="http://schemas.microsoft.com/office/drawing/2014/main" id="{CF6EEF6B-8589-456B-80A6-E7DBC1FDA6CB}"/>
              </a:ext>
              <a:ext uri="{C183D7F6-B498-43B3-948B-1728B52AA6E4}">
                <adec:decorative xmlns:adec="http://schemas.microsoft.com/office/drawing/2017/decorative" val="1"/>
              </a:ext>
            </a:extLst>
          </p:cNvPr>
          <p:cNvSpPr/>
          <p:nvPr/>
        </p:nvSpPr>
        <p:spPr>
          <a:xfrm>
            <a:off x="549956" y="1119445"/>
            <a:ext cx="5686721" cy="45719"/>
          </a:xfrm>
          <a:prstGeom prst="rect">
            <a:avLst/>
          </a:prstGeom>
          <a:solidFill>
            <a:srgbClr val="E3C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15" name="Picture 14" descr="Screenshot of the Request a Reliance Agreement section with an arrow pointing to a button labeled 'Reliance Agreement Request Form'">
            <a:extLst>
              <a:ext uri="{FF2B5EF4-FFF2-40B4-BE49-F238E27FC236}">
                <a16:creationId xmlns:a16="http://schemas.microsoft.com/office/drawing/2014/main" id="{669E2417-243B-48A3-B3C7-BC660634E831}"/>
              </a:ext>
            </a:extLst>
          </p:cNvPr>
          <p:cNvPicPr>
            <a:picLocks noChangeAspect="1"/>
          </p:cNvPicPr>
          <p:nvPr/>
        </p:nvPicPr>
        <p:blipFill rotWithShape="1">
          <a:blip r:embed="rId6">
            <a:extLst>
              <a:ext uri="{28A0092B-C50C-407E-A947-70E740481C1C}">
                <a14:useLocalDpi xmlns:a14="http://schemas.microsoft.com/office/drawing/2010/main" val="0"/>
              </a:ext>
            </a:extLst>
          </a:blip>
          <a:srcRect l="6605" t="12460" r="5346"/>
          <a:stretch/>
        </p:blipFill>
        <p:spPr>
          <a:xfrm rot="21299172">
            <a:off x="794905" y="1337306"/>
            <a:ext cx="8768741" cy="427689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6" name="Arrow: Right 15">
            <a:extLst>
              <a:ext uri="{FF2B5EF4-FFF2-40B4-BE49-F238E27FC236}">
                <a16:creationId xmlns:a16="http://schemas.microsoft.com/office/drawing/2014/main" id="{95B2F45F-4014-4DF6-8CD2-603ABFA4B1B1}"/>
              </a:ext>
              <a:ext uri="{C183D7F6-B498-43B3-948B-1728B52AA6E4}">
                <adec:decorative xmlns:adec="http://schemas.microsoft.com/office/drawing/2017/decorative" val="1"/>
              </a:ext>
            </a:extLst>
          </p:cNvPr>
          <p:cNvSpPr/>
          <p:nvPr/>
        </p:nvSpPr>
        <p:spPr>
          <a:xfrm>
            <a:off x="3040082" y="2332742"/>
            <a:ext cx="1080655" cy="368135"/>
          </a:xfrm>
          <a:prstGeom prst="rightArrow">
            <a:avLst/>
          </a:prstGeom>
          <a:solidFill>
            <a:srgbClr val="E3CCF2"/>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Screenshot of the NIH IRB Reliance Request Form">
            <a:extLst>
              <a:ext uri="{FF2B5EF4-FFF2-40B4-BE49-F238E27FC236}">
                <a16:creationId xmlns:a16="http://schemas.microsoft.com/office/drawing/2014/main" id="{ED51AF90-38B2-4DF4-936B-18FD0FDC0945}"/>
              </a:ext>
            </a:extLst>
          </p:cNvPr>
          <p:cNvPicPr>
            <a:picLocks noChangeAspect="1"/>
          </p:cNvPicPr>
          <p:nvPr/>
        </p:nvPicPr>
        <p:blipFill rotWithShape="1">
          <a:blip r:embed="rId7">
            <a:extLst>
              <a:ext uri="{28A0092B-C50C-407E-A947-70E740481C1C}">
                <a14:useLocalDpi xmlns:a14="http://schemas.microsoft.com/office/drawing/2010/main" val="0"/>
              </a:ext>
            </a:extLst>
          </a:blip>
          <a:srcRect r="3112" b="6727"/>
          <a:stretch/>
        </p:blipFill>
        <p:spPr>
          <a:xfrm rot="21303832">
            <a:off x="7041484" y="2031988"/>
            <a:ext cx="7058869" cy="542233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18941538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684EE-69E4-B330-685A-CA139EECF9EF}"/>
              </a:ext>
            </a:extLst>
          </p:cNvPr>
          <p:cNvSpPr>
            <a:spLocks noGrp="1"/>
          </p:cNvSpPr>
          <p:nvPr>
            <p:ph type="title" idx="4294967295"/>
          </p:nvPr>
        </p:nvSpPr>
        <p:spPr>
          <a:xfrm>
            <a:off x="481860" y="334030"/>
            <a:ext cx="8439683" cy="757130"/>
          </a:xfrm>
        </p:spPr>
        <p:txBody>
          <a:bodyPr/>
          <a:lstStyle/>
          <a:p>
            <a:r>
              <a:rPr lang="en-US" sz="4800" b="1" dirty="0"/>
              <a:t>SMART IRB Reliance</a:t>
            </a:r>
            <a:r>
              <a:rPr lang="en-US" sz="4800" b="1" baseline="0" dirty="0"/>
              <a:t> Agreement</a:t>
            </a:r>
            <a:endParaRPr lang="en-US" sz="4800" b="1" dirty="0"/>
          </a:p>
        </p:txBody>
      </p:sp>
      <p:sp>
        <p:nvSpPr>
          <p:cNvPr id="7" name="TextBox 6">
            <a:extLst>
              <a:ext uri="{FF2B5EF4-FFF2-40B4-BE49-F238E27FC236}">
                <a16:creationId xmlns:a16="http://schemas.microsoft.com/office/drawing/2014/main" id="{74904CBC-CBAA-401A-83D2-0436F2C5C030}"/>
              </a:ext>
            </a:extLst>
          </p:cNvPr>
          <p:cNvSpPr txBox="1"/>
          <p:nvPr/>
        </p:nvSpPr>
        <p:spPr>
          <a:xfrm>
            <a:off x="549956" y="1253280"/>
            <a:ext cx="13451052" cy="5709255"/>
          </a:xfrm>
          <a:prstGeom prst="rect">
            <a:avLst/>
          </a:prstGeom>
          <a:noFill/>
        </p:spPr>
        <p:txBody>
          <a:bodyPr wrap="square" rtlCol="0">
            <a:spAutoFit/>
          </a:bodyPr>
          <a:lstStyle/>
          <a:p>
            <a:pPr marL="457200" indent="-457200">
              <a:spcAft>
                <a:spcPts val="600"/>
              </a:spcAft>
              <a:buFont typeface="Arial" panose="020B0604020202020204" pitchFamily="34" charset="0"/>
              <a:buChar char="•"/>
              <a:defRPr/>
            </a:pPr>
            <a:r>
              <a:rPr lang="en-US" sz="3200" dirty="0">
                <a:latin typeface="Public Sans"/>
              </a:rPr>
              <a:t>SMART IRB is a “Master” reliance agreement </a:t>
            </a:r>
            <a:r>
              <a:rPr lang="en-US" sz="3200" u="sng" dirty="0">
                <a:latin typeface="Public Sans"/>
              </a:rPr>
              <a:t>not</a:t>
            </a:r>
            <a:r>
              <a:rPr lang="en-US" sz="3200" dirty="0">
                <a:latin typeface="Public Sans"/>
              </a:rPr>
              <a:t> an IRB</a:t>
            </a:r>
          </a:p>
          <a:p>
            <a:pPr marL="457200" indent="-457200">
              <a:spcAft>
                <a:spcPts val="600"/>
              </a:spcAft>
              <a:buFont typeface="Arial" panose="020B0604020202020204" pitchFamily="34" charset="0"/>
              <a:buChar char="•"/>
              <a:defRPr/>
            </a:pPr>
            <a:r>
              <a:rPr lang="en-US" sz="3200" dirty="0">
                <a:latin typeface="Public Sans"/>
              </a:rPr>
              <a:t>Signed by 993 institutions and counting</a:t>
            </a:r>
          </a:p>
          <a:p>
            <a:pPr marL="457200" indent="-457200">
              <a:spcAft>
                <a:spcPts val="600"/>
              </a:spcAft>
              <a:buFont typeface="Arial" panose="020B0604020202020204" pitchFamily="34" charset="0"/>
              <a:buChar char="•"/>
              <a:defRPr/>
            </a:pPr>
            <a:r>
              <a:rPr lang="en-US" sz="3200" dirty="0">
                <a:latin typeface="Public Sans"/>
              </a:rPr>
              <a:t>No additional agreements are required to put the reliance in place</a:t>
            </a:r>
          </a:p>
          <a:p>
            <a:pPr marL="457200" indent="-457200">
              <a:spcAft>
                <a:spcPts val="600"/>
              </a:spcAft>
              <a:buFont typeface="Arial" panose="020B0604020202020204" pitchFamily="34" charset="0"/>
              <a:buChar char="•"/>
              <a:defRPr/>
            </a:pPr>
            <a:r>
              <a:rPr lang="en-US" sz="3200" dirty="0">
                <a:latin typeface="Public Sans"/>
              </a:rPr>
              <a:t>Reliance arrangements still need to be documented on a study-by-study basis </a:t>
            </a:r>
          </a:p>
          <a:p>
            <a:pPr marL="1428750" lvl="2" indent="-514350">
              <a:spcAft>
                <a:spcPts val="600"/>
              </a:spcAft>
              <a:buFont typeface="+mj-lt"/>
              <a:buAutoNum type="arabicPeriod"/>
              <a:defRPr/>
            </a:pPr>
            <a:r>
              <a:rPr lang="en-US" sz="3200" dirty="0">
                <a:latin typeface="Public Sans"/>
                <a:hlinkClick r:id="rId3"/>
              </a:rPr>
              <a:t>SMART IRB online reliance platform</a:t>
            </a:r>
            <a:endParaRPr lang="en-US" sz="3200" dirty="0">
              <a:latin typeface="Public Sans"/>
            </a:endParaRPr>
          </a:p>
          <a:p>
            <a:pPr marL="1428750" lvl="2" indent="-514350">
              <a:spcAft>
                <a:spcPts val="600"/>
              </a:spcAft>
              <a:buFont typeface="+mj-lt"/>
              <a:buAutoNum type="arabicPeriod"/>
              <a:defRPr/>
            </a:pPr>
            <a:r>
              <a:rPr lang="en-US" sz="3200" dirty="0">
                <a:latin typeface="Public Sans"/>
              </a:rPr>
              <a:t>SMART Letter of Authorization </a:t>
            </a:r>
          </a:p>
          <a:p>
            <a:pPr marL="457200" indent="-457200">
              <a:spcAft>
                <a:spcPts val="600"/>
              </a:spcAft>
              <a:buFont typeface="Arial" panose="020B0604020202020204" pitchFamily="34" charset="0"/>
              <a:buChar char="•"/>
              <a:defRPr/>
            </a:pPr>
            <a:r>
              <a:rPr lang="en-US" sz="3200" dirty="0">
                <a:latin typeface="Public Sans"/>
              </a:rPr>
              <a:t>Two versions exist, NIH has signed version 2 </a:t>
            </a:r>
          </a:p>
          <a:p>
            <a:pPr marL="457200" indent="-457200">
              <a:spcAft>
                <a:spcPts val="600"/>
              </a:spcAft>
              <a:buFont typeface="Arial" panose="020B0604020202020204" pitchFamily="34" charset="0"/>
              <a:buChar char="•"/>
              <a:defRPr/>
            </a:pPr>
            <a:r>
              <a:rPr lang="en-US" sz="3200" dirty="0">
                <a:latin typeface="Public Sans"/>
              </a:rPr>
              <a:t>NIH is only permitted to rely on, or be relied upon by another </a:t>
            </a:r>
            <a:r>
              <a:rPr lang="en-US" sz="3200" b="1" dirty="0">
                <a:latin typeface="Public Sans"/>
              </a:rPr>
              <a:t>v2 signatory</a:t>
            </a:r>
          </a:p>
          <a:p>
            <a:pPr marL="457200" indent="-457200">
              <a:spcAft>
                <a:spcPts val="600"/>
              </a:spcAft>
              <a:buFont typeface="Arial" panose="020B0604020202020204" pitchFamily="34" charset="0"/>
              <a:buChar char="•"/>
              <a:defRPr/>
            </a:pPr>
            <a:r>
              <a:rPr lang="en-US" sz="3200" dirty="0">
                <a:latin typeface="Public Sans"/>
              </a:rPr>
              <a:t>SMART SOPs are followed and, where applicable, NIH IRB SOPs</a:t>
            </a:r>
          </a:p>
          <a:p>
            <a:pPr marL="457200" indent="-457200">
              <a:spcAft>
                <a:spcPts val="600"/>
              </a:spcAft>
              <a:buFont typeface="Arial" panose="020B0604020202020204" pitchFamily="34" charset="0"/>
              <a:buChar char="•"/>
              <a:defRPr/>
            </a:pPr>
            <a:r>
              <a:rPr lang="en-US" sz="3200" dirty="0">
                <a:latin typeface="Public Sans"/>
              </a:rPr>
              <a:t>NIH study teams are advised by IRBO if/ when the online platform is needed</a:t>
            </a:r>
          </a:p>
        </p:txBody>
      </p:sp>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2" name="Rectangle 11">
            <a:extLst>
              <a:ext uri="{FF2B5EF4-FFF2-40B4-BE49-F238E27FC236}">
                <a16:creationId xmlns:a16="http://schemas.microsoft.com/office/drawing/2014/main" id="{CF6EEF6B-8589-456B-80A6-E7DBC1FDA6CB}"/>
              </a:ext>
              <a:ext uri="{C183D7F6-B498-43B3-948B-1728B52AA6E4}">
                <adec:decorative xmlns:adec="http://schemas.microsoft.com/office/drawing/2017/decorative" val="1"/>
              </a:ext>
            </a:extLst>
          </p:cNvPr>
          <p:cNvSpPr/>
          <p:nvPr/>
        </p:nvSpPr>
        <p:spPr>
          <a:xfrm>
            <a:off x="549956" y="1119445"/>
            <a:ext cx="5686721" cy="45719"/>
          </a:xfrm>
          <a:prstGeom prst="rect">
            <a:avLst/>
          </a:prstGeom>
          <a:solidFill>
            <a:srgbClr val="E3C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693814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65309" y="104009"/>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2" name="Title 1">
            <a:extLst>
              <a:ext uri="{FF2B5EF4-FFF2-40B4-BE49-F238E27FC236}">
                <a16:creationId xmlns:a16="http://schemas.microsoft.com/office/drawing/2014/main" id="{465B94C4-DAD5-D8DC-FF8B-1683B5081BC7}"/>
              </a:ext>
            </a:extLst>
          </p:cNvPr>
          <p:cNvSpPr>
            <a:spLocks noGrp="1"/>
          </p:cNvSpPr>
          <p:nvPr>
            <p:ph type="title" idx="4294967295"/>
          </p:nvPr>
        </p:nvSpPr>
        <p:spPr>
          <a:xfrm>
            <a:off x="482257" y="340268"/>
            <a:ext cx="8582505" cy="757130"/>
          </a:xfrm>
        </p:spPr>
        <p:txBody>
          <a:bodyPr/>
          <a:lstStyle/>
          <a:p>
            <a:r>
              <a:rPr lang="en-US" sz="4800" b="1" dirty="0"/>
              <a:t>SMART IRB Reliance Agreement</a:t>
            </a:r>
          </a:p>
        </p:txBody>
      </p:sp>
      <p:sp>
        <p:nvSpPr>
          <p:cNvPr id="12" name="Rectangle 11">
            <a:extLst>
              <a:ext uri="{FF2B5EF4-FFF2-40B4-BE49-F238E27FC236}">
                <a16:creationId xmlns:a16="http://schemas.microsoft.com/office/drawing/2014/main" id="{CF6EEF6B-8589-456B-80A6-E7DBC1FDA6CB}"/>
              </a:ext>
              <a:ext uri="{C183D7F6-B498-43B3-948B-1728B52AA6E4}">
                <adec:decorative xmlns:adec="http://schemas.microsoft.com/office/drawing/2017/decorative" val="1"/>
              </a:ext>
            </a:extLst>
          </p:cNvPr>
          <p:cNvSpPr/>
          <p:nvPr/>
        </p:nvSpPr>
        <p:spPr>
          <a:xfrm>
            <a:off x="549956" y="1119445"/>
            <a:ext cx="5686721" cy="45719"/>
          </a:xfrm>
          <a:prstGeom prst="rect">
            <a:avLst/>
          </a:prstGeom>
          <a:solidFill>
            <a:srgbClr val="E3C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sp>
        <p:nvSpPr>
          <p:cNvPr id="16" name="TextBox 15">
            <a:extLst>
              <a:ext uri="{FF2B5EF4-FFF2-40B4-BE49-F238E27FC236}">
                <a16:creationId xmlns:a16="http://schemas.microsoft.com/office/drawing/2014/main" id="{89D86F93-14A5-41E4-94DB-723E81688BEC}"/>
              </a:ext>
            </a:extLst>
          </p:cNvPr>
          <p:cNvSpPr txBox="1"/>
          <p:nvPr/>
        </p:nvSpPr>
        <p:spPr>
          <a:xfrm>
            <a:off x="9535338" y="1077265"/>
            <a:ext cx="4482262" cy="400110"/>
          </a:xfrm>
          <a:prstGeom prst="rect">
            <a:avLst/>
          </a:prstGeom>
          <a:noFill/>
        </p:spPr>
        <p:txBody>
          <a:bodyPr wrap="square" rtlCol="0">
            <a:spAutoFit/>
          </a:bodyPr>
          <a:lstStyle/>
          <a:p>
            <a:pPr>
              <a:defRPr/>
            </a:pPr>
            <a:r>
              <a:rPr lang="en-US" sz="2000" b="1" dirty="0">
                <a:latin typeface="Public Sans"/>
              </a:rPr>
              <a:t>SMART resources: </a:t>
            </a:r>
            <a:r>
              <a:rPr lang="en-US" sz="2000" b="1" dirty="0">
                <a:latin typeface="Public Sans"/>
                <a:hlinkClick r:id="rId5"/>
              </a:rPr>
              <a:t>https://smartirb.org/</a:t>
            </a:r>
            <a:r>
              <a:rPr lang="en-US" sz="2000" b="1" dirty="0">
                <a:latin typeface="Public Sans"/>
              </a:rPr>
              <a:t> </a:t>
            </a:r>
          </a:p>
        </p:txBody>
      </p:sp>
      <p:sp>
        <p:nvSpPr>
          <p:cNvPr id="8" name="Rectangle 7">
            <a:extLst>
              <a:ext uri="{FF2B5EF4-FFF2-40B4-BE49-F238E27FC236}">
                <a16:creationId xmlns:a16="http://schemas.microsoft.com/office/drawing/2014/main" id="{C3EE145F-0E9F-4377-8129-D9CC6EC7A8DD}"/>
              </a:ext>
              <a:ext uri="{C183D7F6-B498-43B3-948B-1728B52AA6E4}">
                <adec:decorative xmlns:adec="http://schemas.microsoft.com/office/drawing/2017/decorative" val="1"/>
              </a:ext>
            </a:extLst>
          </p:cNvPr>
          <p:cNvSpPr/>
          <p:nvPr/>
        </p:nvSpPr>
        <p:spPr>
          <a:xfrm>
            <a:off x="179890" y="1100190"/>
            <a:ext cx="535723" cy="923330"/>
          </a:xfrm>
          <a:prstGeom prst="rect">
            <a:avLst/>
          </a:prstGeom>
          <a:noFill/>
        </p:spPr>
        <p:txBody>
          <a:bodyPr wrap="none" lIns="91440" tIns="45720" rIns="91440" bIns="45720">
            <a:spAutoFit/>
          </a:bodyPr>
          <a:lstStyle/>
          <a:p>
            <a:pPr algn="ctr"/>
            <a:r>
              <a:rPr lang="en-US" sz="5400" b="0" cap="none" spc="0" dirty="0">
                <a:ln w="0"/>
                <a:solidFill>
                  <a:srgbClr val="C00000"/>
                </a:solidFill>
                <a:effectLst>
                  <a:outerShdw blurRad="38100" dist="19050" dir="2700000" algn="tl" rotWithShape="0">
                    <a:schemeClr val="dk1">
                      <a:alpha val="40000"/>
                    </a:schemeClr>
                  </a:outerShdw>
                </a:effectLst>
              </a:rPr>
              <a:t>1</a:t>
            </a:r>
          </a:p>
        </p:txBody>
      </p:sp>
      <p:pic>
        <p:nvPicPr>
          <p:cNvPr id="6" name="Picture 5" descr="1. Screenshot of SMART IRB page titled Participating Institutions. ">
            <a:extLst>
              <a:ext uri="{FF2B5EF4-FFF2-40B4-BE49-F238E27FC236}">
                <a16:creationId xmlns:a16="http://schemas.microsoft.com/office/drawing/2014/main" id="{407355E5-01C4-43A2-BC1D-5388A00EAEF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0623" y="1329614"/>
            <a:ext cx="6877817" cy="3938954"/>
          </a:xfrm>
          <a:prstGeom prst="rect">
            <a:avLst/>
          </a:prstGeom>
          <a:solidFill>
            <a:srgbClr val="FFFFFF">
              <a:shade val="85000"/>
            </a:srgbClr>
          </a:solidFill>
          <a:ln w="88900" cap="sq">
            <a:solidFill>
              <a:srgbClr val="9DDCE7"/>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12" descr="2. Screenshot of information for the National Institutes of Health and SMART IRB Point of Contact (POC).">
            <a:extLst>
              <a:ext uri="{FF2B5EF4-FFF2-40B4-BE49-F238E27FC236}">
                <a16:creationId xmlns:a16="http://schemas.microsoft.com/office/drawing/2014/main" id="{0916E281-318F-4BE5-8890-273A9993897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15200" y="1782743"/>
            <a:ext cx="6599587" cy="4245206"/>
          </a:xfrm>
          <a:prstGeom prst="rect">
            <a:avLst/>
          </a:prstGeom>
          <a:solidFill>
            <a:srgbClr val="FFFFFF">
              <a:shade val="85000"/>
            </a:srgbClr>
          </a:solidFill>
          <a:ln w="88900" cap="sq">
            <a:solidFill>
              <a:srgbClr val="9DDCE7"/>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9" name="Rectangle 18">
            <a:extLst>
              <a:ext uri="{FF2B5EF4-FFF2-40B4-BE49-F238E27FC236}">
                <a16:creationId xmlns:a16="http://schemas.microsoft.com/office/drawing/2014/main" id="{A703FDB2-936B-4945-A7B7-DF08DDC32EB0}"/>
              </a:ext>
              <a:ext uri="{C183D7F6-B498-43B3-948B-1728B52AA6E4}">
                <adec:decorative xmlns:adec="http://schemas.microsoft.com/office/drawing/2017/decorative" val="1"/>
              </a:ext>
            </a:extLst>
          </p:cNvPr>
          <p:cNvSpPr/>
          <p:nvPr/>
        </p:nvSpPr>
        <p:spPr>
          <a:xfrm>
            <a:off x="13152374" y="1844603"/>
            <a:ext cx="535724" cy="923330"/>
          </a:xfrm>
          <a:prstGeom prst="rect">
            <a:avLst/>
          </a:prstGeom>
          <a:noFill/>
        </p:spPr>
        <p:txBody>
          <a:bodyPr wrap="none" lIns="91440" tIns="45720" rIns="91440" bIns="45720">
            <a:spAutoFit/>
          </a:bodyPr>
          <a:lstStyle/>
          <a:p>
            <a:pPr algn="ctr"/>
            <a:r>
              <a:rPr lang="en-US" sz="5400" b="0" cap="none" spc="0" dirty="0">
                <a:ln w="0"/>
                <a:solidFill>
                  <a:srgbClr val="C00000"/>
                </a:solidFill>
                <a:effectLst>
                  <a:outerShdw blurRad="38100" dist="19050" dir="2700000" algn="tl" rotWithShape="0">
                    <a:schemeClr val="dk1">
                      <a:alpha val="40000"/>
                    </a:schemeClr>
                  </a:outerShdw>
                </a:effectLst>
              </a:rPr>
              <a:t>2</a:t>
            </a:r>
          </a:p>
        </p:txBody>
      </p:sp>
      <p:sp>
        <p:nvSpPr>
          <p:cNvPr id="20" name="Rectangle 19">
            <a:extLst>
              <a:ext uri="{FF2B5EF4-FFF2-40B4-BE49-F238E27FC236}">
                <a16:creationId xmlns:a16="http://schemas.microsoft.com/office/drawing/2014/main" id="{BA5E72BA-5F35-4907-B2CA-B93F6E1C0FDF}"/>
              </a:ext>
              <a:ext uri="{C183D7F6-B498-43B3-948B-1728B52AA6E4}">
                <adec:decorative xmlns:adec="http://schemas.microsoft.com/office/drawing/2017/decorative" val="1"/>
              </a:ext>
            </a:extLst>
          </p:cNvPr>
          <p:cNvSpPr/>
          <p:nvPr/>
        </p:nvSpPr>
        <p:spPr>
          <a:xfrm>
            <a:off x="2033546" y="6414701"/>
            <a:ext cx="535723" cy="923330"/>
          </a:xfrm>
          <a:prstGeom prst="rect">
            <a:avLst/>
          </a:prstGeom>
          <a:noFill/>
        </p:spPr>
        <p:txBody>
          <a:bodyPr wrap="none" lIns="91440" tIns="45720" rIns="91440" bIns="45720">
            <a:spAutoFit/>
          </a:bodyPr>
          <a:lstStyle/>
          <a:p>
            <a:pPr algn="ctr"/>
            <a:r>
              <a:rPr lang="en-US" sz="5400" b="0" cap="none" spc="0" dirty="0">
                <a:ln w="0"/>
                <a:solidFill>
                  <a:srgbClr val="C00000"/>
                </a:solidFill>
                <a:effectLst>
                  <a:outerShdw blurRad="38100" dist="19050" dir="2700000" algn="tl" rotWithShape="0">
                    <a:schemeClr val="dk1">
                      <a:alpha val="40000"/>
                    </a:schemeClr>
                  </a:outerShdw>
                </a:effectLst>
              </a:rPr>
              <a:t>3</a:t>
            </a:r>
          </a:p>
        </p:txBody>
      </p:sp>
      <p:pic>
        <p:nvPicPr>
          <p:cNvPr id="15" name="Picture 14" descr="3. Screenshot of the Reliance Request Form Site Details section.">
            <a:extLst>
              <a:ext uri="{FF2B5EF4-FFF2-40B4-BE49-F238E27FC236}">
                <a16:creationId xmlns:a16="http://schemas.microsoft.com/office/drawing/2014/main" id="{D520C0B2-9038-4CBD-A57F-1288B13E900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569269" y="3156790"/>
            <a:ext cx="7019076" cy="4003437"/>
          </a:xfrm>
          <a:prstGeom prst="rect">
            <a:avLst/>
          </a:prstGeom>
          <a:solidFill>
            <a:srgbClr val="FFFFFF">
              <a:shade val="85000"/>
            </a:srgbClr>
          </a:solidFill>
          <a:ln w="88900" cap="sq">
            <a:solidFill>
              <a:srgbClr val="9DDCE7"/>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9"/>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
        <p:nvSpPr>
          <p:cNvPr id="21" name="Rectangle 20">
            <a:extLst>
              <a:ext uri="{FF2B5EF4-FFF2-40B4-BE49-F238E27FC236}">
                <a16:creationId xmlns:a16="http://schemas.microsoft.com/office/drawing/2014/main" id="{9B348512-B2F1-4162-9054-667ABAF84086}"/>
              </a:ext>
              <a:ext uri="{C183D7F6-B498-43B3-948B-1728B52AA6E4}">
                <adec:decorative xmlns:adec="http://schemas.microsoft.com/office/drawing/2017/decorative" val="1"/>
              </a:ext>
            </a:extLst>
          </p:cNvPr>
          <p:cNvSpPr/>
          <p:nvPr/>
        </p:nvSpPr>
        <p:spPr>
          <a:xfrm>
            <a:off x="6386037" y="7102243"/>
            <a:ext cx="535723" cy="923330"/>
          </a:xfrm>
          <a:prstGeom prst="rect">
            <a:avLst/>
          </a:prstGeom>
          <a:noFill/>
        </p:spPr>
        <p:txBody>
          <a:bodyPr wrap="none" lIns="91440" tIns="45720" rIns="91440" bIns="45720">
            <a:spAutoFit/>
          </a:bodyPr>
          <a:lstStyle/>
          <a:p>
            <a:pPr algn="ctr"/>
            <a:r>
              <a:rPr lang="en-US" sz="5400" b="0" cap="none" spc="0" dirty="0">
                <a:ln w="0"/>
                <a:solidFill>
                  <a:srgbClr val="C00000"/>
                </a:solidFill>
                <a:effectLst>
                  <a:outerShdw blurRad="38100" dist="19050" dir="2700000" algn="tl" rotWithShape="0">
                    <a:schemeClr val="dk1">
                      <a:alpha val="40000"/>
                    </a:schemeClr>
                  </a:outerShdw>
                </a:effectLst>
              </a:rPr>
              <a:t>4</a:t>
            </a:r>
          </a:p>
        </p:txBody>
      </p:sp>
      <p:pic>
        <p:nvPicPr>
          <p:cNvPr id="17" name="Picture 16" descr="4. Screenshot of an email regarding the issuance of a site specific determination letter regarding the user's research.">
            <a:extLst>
              <a:ext uri="{FF2B5EF4-FFF2-40B4-BE49-F238E27FC236}">
                <a16:creationId xmlns:a16="http://schemas.microsoft.com/office/drawing/2014/main" id="{A61931A7-C966-4C16-9C30-9644CD7D4419}"/>
              </a:ext>
            </a:extLst>
          </p:cNvPr>
          <p:cNvPicPr>
            <a:picLocks noChangeAspect="1"/>
          </p:cNvPicPr>
          <p:nvPr/>
        </p:nvPicPr>
        <p:blipFill rotWithShape="1">
          <a:blip r:embed="rId11">
            <a:extLst>
              <a:ext uri="{28A0092B-C50C-407E-A947-70E740481C1C}">
                <a14:useLocalDpi xmlns:a14="http://schemas.microsoft.com/office/drawing/2010/main" val="0"/>
              </a:ext>
            </a:extLst>
          </a:blip>
          <a:srcRect l="-252" t="-67" b="45995"/>
          <a:stretch/>
        </p:blipFill>
        <p:spPr>
          <a:xfrm>
            <a:off x="6928645" y="4465426"/>
            <a:ext cx="6547085" cy="3300050"/>
          </a:xfrm>
          <a:prstGeom prst="rect">
            <a:avLst/>
          </a:prstGeom>
          <a:solidFill>
            <a:srgbClr val="FFFFFF">
              <a:shade val="85000"/>
            </a:srgbClr>
          </a:solidFill>
          <a:ln w="88900" cap="sq">
            <a:solidFill>
              <a:srgbClr val="9DDCE7"/>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7615228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sp>
        <p:nvSpPr>
          <p:cNvPr id="6" name="Title 5">
            <a:extLst>
              <a:ext uri="{FF2B5EF4-FFF2-40B4-BE49-F238E27FC236}">
                <a16:creationId xmlns:a16="http://schemas.microsoft.com/office/drawing/2014/main" id="{E33490D8-D0A8-7542-3C8B-8DB24E639A02}"/>
              </a:ext>
            </a:extLst>
          </p:cNvPr>
          <p:cNvSpPr>
            <a:spLocks noGrp="1"/>
          </p:cNvSpPr>
          <p:nvPr>
            <p:ph type="title" idx="4294967295"/>
          </p:nvPr>
        </p:nvSpPr>
        <p:spPr>
          <a:xfrm>
            <a:off x="494222" y="342847"/>
            <a:ext cx="10864107" cy="757130"/>
          </a:xfrm>
        </p:spPr>
        <p:txBody>
          <a:bodyPr/>
          <a:lstStyle/>
          <a:p>
            <a:r>
              <a:rPr lang="en-US" sz="4800" b="1" dirty="0"/>
              <a:t>Reliance: Reviewing IRB responsibilities</a:t>
            </a:r>
          </a:p>
        </p:txBody>
      </p:sp>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2" name="Rectangle 11">
            <a:extLst>
              <a:ext uri="{FF2B5EF4-FFF2-40B4-BE49-F238E27FC236}">
                <a16:creationId xmlns:a16="http://schemas.microsoft.com/office/drawing/2014/main" id="{CF6EEF6B-8589-456B-80A6-E7DBC1FDA6CB}"/>
              </a:ext>
              <a:ext uri="{C183D7F6-B498-43B3-948B-1728B52AA6E4}">
                <adec:decorative xmlns:adec="http://schemas.microsoft.com/office/drawing/2017/decorative" val="1"/>
              </a:ext>
            </a:extLst>
          </p:cNvPr>
          <p:cNvSpPr/>
          <p:nvPr/>
        </p:nvSpPr>
        <p:spPr>
          <a:xfrm>
            <a:off x="549956" y="1119445"/>
            <a:ext cx="5686721" cy="45719"/>
          </a:xfrm>
          <a:prstGeom prst="rect">
            <a:avLst/>
          </a:prstGeom>
          <a:solidFill>
            <a:srgbClr val="E3C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graphicFrame>
        <p:nvGraphicFramePr>
          <p:cNvPr id="2" name="Diagram 1" descr="IRB Responsibilities include but are not limited to:&#10;- Initial Reviews, Amendments, &amp; Continuing Reviews.&#10;- Reviews Local Context &amp; Considerations including: Reviews Conflicts of Interest Management Plan Summary (if applicable), Reviews and approves pSITE PI, Reviews and approves pSITE materials.&#10;- Reviews Reportable Events.&#10;- IRB-initiated audits/investigations.&#10;- Reports to federal agencies and sponsors.">
            <a:extLst>
              <a:ext uri="{FF2B5EF4-FFF2-40B4-BE49-F238E27FC236}">
                <a16:creationId xmlns:a16="http://schemas.microsoft.com/office/drawing/2014/main" id="{BB84C42F-4EBB-4A09-B3B8-1FEFB35D645B}"/>
              </a:ext>
            </a:extLst>
          </p:cNvPr>
          <p:cNvGraphicFramePr/>
          <p:nvPr>
            <p:extLst>
              <p:ext uri="{D42A27DB-BD31-4B8C-83A1-F6EECF244321}">
                <p14:modId xmlns:p14="http://schemas.microsoft.com/office/powerpoint/2010/main" val="2560791366"/>
              </p:ext>
            </p:extLst>
          </p:nvPr>
        </p:nvGraphicFramePr>
        <p:xfrm>
          <a:off x="1745650" y="1206132"/>
          <a:ext cx="11139100" cy="624380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8" name="Speech Bubble: Rectangle with Corners Rounded 7">
            <a:extLst>
              <a:ext uri="{FF2B5EF4-FFF2-40B4-BE49-F238E27FC236}">
                <a16:creationId xmlns:a16="http://schemas.microsoft.com/office/drawing/2014/main" id="{93AF5C8F-6158-494F-B98A-478357AAE7BB}"/>
              </a:ext>
            </a:extLst>
          </p:cNvPr>
          <p:cNvSpPr/>
          <p:nvPr/>
        </p:nvSpPr>
        <p:spPr>
          <a:xfrm>
            <a:off x="9032882" y="5238909"/>
            <a:ext cx="5111261" cy="1325553"/>
          </a:xfrm>
          <a:prstGeom prst="wedgeRoundRectCallout">
            <a:avLst>
              <a:gd name="adj1" fmla="val 31002"/>
              <a:gd name="adj2" fmla="val 66359"/>
              <a:gd name="adj3" fmla="val 16667"/>
            </a:avLst>
          </a:prstGeom>
          <a:noFill/>
          <a:ln w="571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This slide is </a:t>
            </a:r>
            <a:r>
              <a:rPr lang="en-US" u="sng" dirty="0">
                <a:solidFill>
                  <a:schemeClr val="tx1"/>
                </a:solidFill>
              </a:rPr>
              <a:t>not</a:t>
            </a:r>
            <a:r>
              <a:rPr lang="en-US" dirty="0">
                <a:solidFill>
                  <a:schemeClr val="tx1"/>
                </a:solidFill>
              </a:rPr>
              <a:t> an exhaustive list of all the clauses in a reliance agreement that relate to the Reviewing IRB. They are focused on what relates most directly to onboarding a </a:t>
            </a:r>
            <a:r>
              <a:rPr lang="en-US" dirty="0" err="1">
                <a:solidFill>
                  <a:schemeClr val="tx1"/>
                </a:solidFill>
              </a:rPr>
              <a:t>pSITE</a:t>
            </a:r>
            <a:r>
              <a:rPr lang="en-US" dirty="0">
                <a:solidFill>
                  <a:schemeClr val="tx1"/>
                </a:solidFill>
              </a:rPr>
              <a:t>. </a:t>
            </a: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11"/>
          <a:stretch>
            <a:fillRect/>
          </a:stretch>
        </p:blipFill>
        <p:spPr>
          <a:xfrm>
            <a:off x="982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11598418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
        <p:nvSpPr>
          <p:cNvPr id="6" name="Title 5">
            <a:extLst>
              <a:ext uri="{FF2B5EF4-FFF2-40B4-BE49-F238E27FC236}">
                <a16:creationId xmlns:a16="http://schemas.microsoft.com/office/drawing/2014/main" id="{1A97C7B7-AC59-6CBA-8A15-30F44621AD33}"/>
              </a:ext>
            </a:extLst>
          </p:cNvPr>
          <p:cNvSpPr>
            <a:spLocks noGrp="1"/>
          </p:cNvSpPr>
          <p:nvPr>
            <p:ph type="title" idx="4294967295"/>
          </p:nvPr>
        </p:nvSpPr>
        <p:spPr>
          <a:xfrm>
            <a:off x="473667" y="348557"/>
            <a:ext cx="8109646" cy="757130"/>
          </a:xfrm>
        </p:spPr>
        <p:txBody>
          <a:bodyPr/>
          <a:lstStyle/>
          <a:p>
            <a:r>
              <a:rPr lang="en-US" sz="4800" b="1" dirty="0"/>
              <a:t>Reliance: </a:t>
            </a:r>
            <a:r>
              <a:rPr lang="en-US" sz="4800" b="1" dirty="0" err="1"/>
              <a:t>pSITE</a:t>
            </a:r>
            <a:r>
              <a:rPr lang="en-US" sz="4800" b="1" dirty="0"/>
              <a:t> responsibilities</a:t>
            </a:r>
          </a:p>
        </p:txBody>
      </p:sp>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01333" y="0"/>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679630" y="352483"/>
            <a:ext cx="693421" cy="655320"/>
          </a:xfrm>
          <a:prstGeom prst="rect">
            <a:avLst/>
          </a:prstGeom>
        </p:spPr>
      </p:pic>
      <p:sp>
        <p:nvSpPr>
          <p:cNvPr id="12" name="Rectangle 11">
            <a:extLst>
              <a:ext uri="{FF2B5EF4-FFF2-40B4-BE49-F238E27FC236}">
                <a16:creationId xmlns:a16="http://schemas.microsoft.com/office/drawing/2014/main" id="{CF6EEF6B-8589-456B-80A6-E7DBC1FDA6CB}"/>
              </a:ext>
              <a:ext uri="{C183D7F6-B498-43B3-948B-1728B52AA6E4}">
                <adec:decorative xmlns:adec="http://schemas.microsoft.com/office/drawing/2017/decorative" val="1"/>
              </a:ext>
            </a:extLst>
          </p:cNvPr>
          <p:cNvSpPr/>
          <p:nvPr/>
        </p:nvSpPr>
        <p:spPr>
          <a:xfrm>
            <a:off x="549956" y="1119445"/>
            <a:ext cx="5686721" cy="45719"/>
          </a:xfrm>
          <a:prstGeom prst="rect">
            <a:avLst/>
          </a:prstGeom>
          <a:solidFill>
            <a:srgbClr val="E3C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graphicFrame>
        <p:nvGraphicFramePr>
          <p:cNvPr id="2" name="Diagram 1" descr="pSITE responsibilities include but are not limited to:&#10;- Providing pSITE-specific protocol and consent documents, recruitment materials etc. including communicate findings from ancillary reviews that impact risk/benefit, providing the Reviewing IRB with information about local study conduct that differs from approved protocol.&#10;- Notifying Reviewing IRB of reportable events according to NIH IRB policies.&#10;- Providing Local Context: State/local laws and regulations, institutional requirements, local factors, including reviewing and approving study personnel, providing conflicts of interest management plan summary, if applicable.&#10;- Providing Documentation Assurances: pSITE study team appropriate qualifications and training, local HRPP confirms local context accurate.">
            <a:extLst>
              <a:ext uri="{FF2B5EF4-FFF2-40B4-BE49-F238E27FC236}">
                <a16:creationId xmlns:a16="http://schemas.microsoft.com/office/drawing/2014/main" id="{BB84C42F-4EBB-4A09-B3B8-1FEFB35D645B}"/>
              </a:ext>
            </a:extLst>
          </p:cNvPr>
          <p:cNvGraphicFramePr/>
          <p:nvPr>
            <p:extLst>
              <p:ext uri="{D42A27DB-BD31-4B8C-83A1-F6EECF244321}">
                <p14:modId xmlns:p14="http://schemas.microsoft.com/office/powerpoint/2010/main" val="2238353362"/>
              </p:ext>
            </p:extLst>
          </p:nvPr>
        </p:nvGraphicFramePr>
        <p:xfrm>
          <a:off x="1192463" y="507904"/>
          <a:ext cx="12887981" cy="637209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14" name="Speech Bubble: Rectangle with Corners Rounded 13">
            <a:extLst>
              <a:ext uri="{FF2B5EF4-FFF2-40B4-BE49-F238E27FC236}">
                <a16:creationId xmlns:a16="http://schemas.microsoft.com/office/drawing/2014/main" id="{E2F6EA41-F41A-40DE-B366-85F8F681FC37}"/>
              </a:ext>
            </a:extLst>
          </p:cNvPr>
          <p:cNvSpPr/>
          <p:nvPr/>
        </p:nvSpPr>
        <p:spPr>
          <a:xfrm>
            <a:off x="9115486" y="6338245"/>
            <a:ext cx="5111261" cy="1240326"/>
          </a:xfrm>
          <a:prstGeom prst="wedgeRoundRectCallout">
            <a:avLst>
              <a:gd name="adj1" fmla="val 31002"/>
              <a:gd name="adj2" fmla="val 66359"/>
              <a:gd name="adj3" fmla="val 16667"/>
            </a:avLst>
          </a:prstGeom>
          <a:noFill/>
          <a:ln w="57150">
            <a:solidFill>
              <a:srgbClr val="9DDC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This slide is </a:t>
            </a:r>
            <a:r>
              <a:rPr lang="en-US" u="sng" dirty="0">
                <a:solidFill>
                  <a:schemeClr val="tx1"/>
                </a:solidFill>
              </a:rPr>
              <a:t>not</a:t>
            </a:r>
            <a:r>
              <a:rPr lang="en-US" dirty="0">
                <a:solidFill>
                  <a:schemeClr val="tx1"/>
                </a:solidFill>
              </a:rPr>
              <a:t> an exhaustive list of all the clauses in a reliance agreement that relate to the </a:t>
            </a:r>
            <a:r>
              <a:rPr lang="en-US" dirty="0" err="1">
                <a:solidFill>
                  <a:schemeClr val="tx1"/>
                </a:solidFill>
              </a:rPr>
              <a:t>pSITE</a:t>
            </a:r>
            <a:r>
              <a:rPr lang="en-US" dirty="0">
                <a:solidFill>
                  <a:schemeClr val="tx1"/>
                </a:solidFill>
              </a:rPr>
              <a:t>. They focus on what relates most directly to onboarding a </a:t>
            </a:r>
            <a:r>
              <a:rPr lang="en-US" dirty="0" err="1">
                <a:solidFill>
                  <a:schemeClr val="tx1"/>
                </a:solidFill>
              </a:rPr>
              <a:t>pSITE</a:t>
            </a:r>
            <a:r>
              <a:rPr lang="en-US" dirty="0">
                <a:solidFill>
                  <a:schemeClr val="tx1"/>
                </a:solidFill>
              </a:rPr>
              <a:t>. </a:t>
            </a:r>
          </a:p>
        </p:txBody>
      </p:sp>
    </p:spTree>
    <p:extLst>
      <p:ext uri="{BB962C8B-B14F-4D97-AF65-F5344CB8AC3E}">
        <p14:creationId xmlns:p14="http://schemas.microsoft.com/office/powerpoint/2010/main" val="2537861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1DEDF-55E6-5116-AC5E-02E546BAE427}"/>
              </a:ext>
            </a:extLst>
          </p:cNvPr>
          <p:cNvSpPr>
            <a:spLocks noGrp="1"/>
          </p:cNvSpPr>
          <p:nvPr>
            <p:ph type="title" idx="4294967295"/>
          </p:nvPr>
        </p:nvSpPr>
        <p:spPr>
          <a:xfrm>
            <a:off x="1870809" y="983646"/>
            <a:ext cx="10439042" cy="5170646"/>
          </a:xfrm>
          <a:ln w="76200">
            <a:solidFill>
              <a:schemeClr val="accent5">
                <a:lumMod val="75000"/>
              </a:schemeClr>
            </a:solidFill>
          </a:ln>
        </p:spPr>
        <p:txBody>
          <a:bodyPr/>
          <a:lstStyle/>
          <a:p>
            <a:pPr algn="ctr">
              <a:lnSpc>
                <a:spcPct val="100000"/>
              </a:lnSpc>
            </a:pPr>
            <a:r>
              <a:rPr lang="en-US" sz="6600" b="1" dirty="0">
                <a:solidFill>
                  <a:schemeClr val="accent5">
                    <a:lumMod val="75000"/>
                  </a:schemeClr>
                </a:solidFill>
                <a:latin typeface="+mn-lt"/>
              </a:rPr>
              <a:t>PART 1:</a:t>
            </a:r>
            <a:br>
              <a:rPr lang="en-US" sz="6600" b="1" dirty="0">
                <a:latin typeface="+mn-lt"/>
              </a:rPr>
            </a:br>
            <a:r>
              <a:rPr lang="en-US" sz="6600" b="1" dirty="0">
                <a:latin typeface="+mn-lt"/>
              </a:rPr>
              <a:t>Workflow to add a Participating Site when NIH is the CORE Study Team </a:t>
            </a:r>
            <a:r>
              <a:rPr lang="en-US" sz="6600" b="1" u="sng" dirty="0">
                <a:latin typeface="+mn-lt"/>
              </a:rPr>
              <a:t>and</a:t>
            </a:r>
            <a:r>
              <a:rPr lang="en-US" sz="6600" b="1" dirty="0">
                <a:latin typeface="+mn-lt"/>
              </a:rPr>
              <a:t> Reviewing IRB</a:t>
            </a:r>
          </a:p>
        </p:txBody>
      </p:sp>
      <p:pic>
        <p:nvPicPr>
          <p:cNvPr id="7" name="Picture 6">
            <a:extLst>
              <a:ext uri="{FF2B5EF4-FFF2-40B4-BE49-F238E27FC236}">
                <a16:creationId xmlns:a16="http://schemas.microsoft.com/office/drawing/2014/main" id="{F708F9DE-059A-458D-80D6-F8DC7E241CC3}"/>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0" name="Picture 9">
            <a:extLst>
              <a:ext uri="{FF2B5EF4-FFF2-40B4-BE49-F238E27FC236}">
                <a16:creationId xmlns:a16="http://schemas.microsoft.com/office/drawing/2014/main" id="{60AE3FB7-BE3F-4C1F-A6C0-266D6E499CE2}"/>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Tree>
    <p:extLst>
      <p:ext uri="{BB962C8B-B14F-4D97-AF65-F5344CB8AC3E}">
        <p14:creationId xmlns:p14="http://schemas.microsoft.com/office/powerpoint/2010/main" val="28902315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284F79-ECAD-90F0-1A30-28166D86E71D}"/>
              </a:ext>
            </a:extLst>
          </p:cNvPr>
          <p:cNvSpPr>
            <a:spLocks noGrp="1"/>
          </p:cNvSpPr>
          <p:nvPr>
            <p:ph type="title" idx="4294967295"/>
          </p:nvPr>
        </p:nvSpPr>
        <p:spPr>
          <a:xfrm>
            <a:off x="379821" y="321317"/>
            <a:ext cx="7061201" cy="757130"/>
          </a:xfrm>
        </p:spPr>
        <p:txBody>
          <a:bodyPr/>
          <a:lstStyle/>
          <a:p>
            <a:r>
              <a:rPr lang="en-US" sz="4800" b="1" dirty="0"/>
              <a:t>Part 1: Session Objectives</a:t>
            </a:r>
          </a:p>
        </p:txBody>
      </p:sp>
      <p:sp>
        <p:nvSpPr>
          <p:cNvPr id="9" name="TextBox 8">
            <a:extLst>
              <a:ext uri="{FF2B5EF4-FFF2-40B4-BE49-F238E27FC236}">
                <a16:creationId xmlns:a16="http://schemas.microsoft.com/office/drawing/2014/main" id="{71C60002-A5DF-47B0-89F4-4BDF4875891C}"/>
              </a:ext>
            </a:extLst>
          </p:cNvPr>
          <p:cNvSpPr txBox="1"/>
          <p:nvPr/>
        </p:nvSpPr>
        <p:spPr>
          <a:xfrm>
            <a:off x="486257" y="1119445"/>
            <a:ext cx="13657886" cy="4878900"/>
          </a:xfrm>
          <a:prstGeom prst="rect">
            <a:avLst/>
          </a:prstGeom>
          <a:noFill/>
        </p:spPr>
        <p:txBody>
          <a:bodyPr wrap="square" rtlCol="0">
            <a:spAutoFit/>
          </a:bodyPr>
          <a:lstStyle/>
          <a:p>
            <a:pPr marL="914400" lvl="1" indent="-457200">
              <a:lnSpc>
                <a:spcPct val="200000"/>
              </a:lnSpc>
              <a:buFont typeface="Arial" panose="020B0604020202020204" pitchFamily="34" charset="0"/>
              <a:buChar char="•"/>
              <a:defRPr/>
            </a:pPr>
            <a:r>
              <a:rPr lang="en-US" sz="3200" dirty="0">
                <a:latin typeface="Public Sans" pitchFamily="2" charset="0"/>
              </a:rPr>
              <a:t>Reliance Agreement process </a:t>
            </a:r>
          </a:p>
          <a:p>
            <a:pPr marL="914400" lvl="1" indent="-457200">
              <a:lnSpc>
                <a:spcPct val="200000"/>
              </a:lnSpc>
              <a:buFont typeface="Arial" panose="020B0604020202020204" pitchFamily="34" charset="0"/>
              <a:buChar char="•"/>
              <a:defRPr/>
            </a:pPr>
            <a:r>
              <a:rPr lang="en-US" sz="3200" dirty="0">
                <a:latin typeface="Public Sans" pitchFamily="2" charset="0"/>
              </a:rPr>
              <a:t>Adding a Participating Site (</a:t>
            </a:r>
            <a:r>
              <a:rPr lang="en-US" sz="3200" dirty="0" err="1">
                <a:latin typeface="Public Sans" pitchFamily="2" charset="0"/>
              </a:rPr>
              <a:t>pSITE</a:t>
            </a:r>
            <a:r>
              <a:rPr lang="en-US" sz="3200" dirty="0">
                <a:latin typeface="Public Sans" pitchFamily="2" charset="0"/>
              </a:rPr>
              <a:t>) to an NIH protocol</a:t>
            </a:r>
          </a:p>
          <a:p>
            <a:pPr marL="914400" lvl="1" indent="-457200">
              <a:lnSpc>
                <a:spcPct val="200000"/>
              </a:lnSpc>
              <a:buFont typeface="Arial" panose="020B0604020202020204" pitchFamily="34" charset="0"/>
              <a:buChar char="•"/>
              <a:defRPr/>
            </a:pPr>
            <a:r>
              <a:rPr lang="en-US" sz="3200" dirty="0">
                <a:latin typeface="Public Sans" pitchFamily="2" charset="0"/>
              </a:rPr>
              <a:t>Review NIH study team (CORE) role and responsibilities </a:t>
            </a:r>
          </a:p>
          <a:p>
            <a:pPr marL="914400" lvl="1" indent="-457200">
              <a:lnSpc>
                <a:spcPct val="200000"/>
              </a:lnSpc>
              <a:buFont typeface="Arial" panose="020B0604020202020204" pitchFamily="34" charset="0"/>
              <a:buChar char="•"/>
              <a:defRPr/>
            </a:pPr>
            <a:r>
              <a:rPr lang="en-US" sz="3200" dirty="0">
                <a:latin typeface="Public Sans" pitchFamily="2" charset="0"/>
              </a:rPr>
              <a:t>Review </a:t>
            </a:r>
            <a:r>
              <a:rPr lang="en-US" sz="3200" dirty="0" err="1">
                <a:latin typeface="Public Sans" pitchFamily="2" charset="0"/>
              </a:rPr>
              <a:t>pSITE</a:t>
            </a:r>
            <a:r>
              <a:rPr lang="en-US" sz="3200" dirty="0">
                <a:latin typeface="Public Sans" pitchFamily="2" charset="0"/>
              </a:rPr>
              <a:t> study team role and responsibilities </a:t>
            </a:r>
          </a:p>
          <a:p>
            <a:pPr>
              <a:lnSpc>
                <a:spcPct val="200000"/>
              </a:lnSpc>
              <a:defRPr/>
            </a:pPr>
            <a:endParaRPr lang="en-US" sz="3200" dirty="0">
              <a:latin typeface="Public Sans" pitchFamily="2" charset="0"/>
            </a:endParaRPr>
          </a:p>
        </p:txBody>
      </p:sp>
      <p:pic>
        <p:nvPicPr>
          <p:cNvPr id="7" name="Picture 6">
            <a:extLst>
              <a:ext uri="{FF2B5EF4-FFF2-40B4-BE49-F238E27FC236}">
                <a16:creationId xmlns:a16="http://schemas.microsoft.com/office/drawing/2014/main" id="{F708F9DE-059A-458D-80D6-F8DC7E241CC3}"/>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3" name="Graphic 2" descr="Checkmark indicating that the first session objective (reliance agreement process) is complete.">
            <a:extLst>
              <a:ext uri="{FF2B5EF4-FFF2-40B4-BE49-F238E27FC236}">
                <a16:creationId xmlns:a16="http://schemas.microsoft.com/office/drawing/2014/main" id="{1149298D-8616-4B7D-849E-5F4E704E699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0856210" y="1119445"/>
            <a:ext cx="1140031" cy="1140031"/>
          </a:xfrm>
          <a:prstGeom prst="rect">
            <a:avLst/>
          </a:prstGeom>
        </p:spPr>
      </p:pic>
      <p:pic>
        <p:nvPicPr>
          <p:cNvPr id="10" name="Picture 9">
            <a:extLst>
              <a:ext uri="{FF2B5EF4-FFF2-40B4-BE49-F238E27FC236}">
                <a16:creationId xmlns:a16="http://schemas.microsoft.com/office/drawing/2014/main" id="{60AE3FB7-BE3F-4C1F-A6C0-266D6E499CE2}"/>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8" name="Rectangle 7">
            <a:extLst>
              <a:ext uri="{FF2B5EF4-FFF2-40B4-BE49-F238E27FC236}">
                <a16:creationId xmlns:a16="http://schemas.microsoft.com/office/drawing/2014/main" id="{CED42283-C2FB-465E-9B00-6485AE856480}"/>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spTree>
    <p:extLst>
      <p:ext uri="{BB962C8B-B14F-4D97-AF65-F5344CB8AC3E}">
        <p14:creationId xmlns:p14="http://schemas.microsoft.com/office/powerpoint/2010/main" val="33235834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sp>
        <p:nvSpPr>
          <p:cNvPr id="7" name="Title 6">
            <a:extLst>
              <a:ext uri="{FF2B5EF4-FFF2-40B4-BE49-F238E27FC236}">
                <a16:creationId xmlns:a16="http://schemas.microsoft.com/office/drawing/2014/main" id="{FEB1BA06-D33D-C6E6-98B6-6398B86DE043}"/>
              </a:ext>
            </a:extLst>
          </p:cNvPr>
          <p:cNvSpPr>
            <a:spLocks noGrp="1"/>
          </p:cNvSpPr>
          <p:nvPr>
            <p:ph type="title" idx="4294967295"/>
          </p:nvPr>
        </p:nvSpPr>
        <p:spPr>
          <a:xfrm>
            <a:off x="497007" y="372139"/>
            <a:ext cx="11890280" cy="757130"/>
          </a:xfrm>
        </p:spPr>
        <p:txBody>
          <a:bodyPr/>
          <a:lstStyle/>
          <a:p>
            <a:r>
              <a:rPr lang="en-US" sz="4800" b="1" dirty="0"/>
              <a:t>Workflow for adding a </a:t>
            </a:r>
            <a:r>
              <a:rPr lang="en-US" sz="4800" b="1" dirty="0" err="1"/>
              <a:t>pSITE</a:t>
            </a:r>
            <a:r>
              <a:rPr lang="en-US" sz="4800" b="1" dirty="0"/>
              <a:t> at Initial Review</a:t>
            </a:r>
          </a:p>
        </p:txBody>
      </p:sp>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20023" y="79235"/>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21" name="Rectangle 20">
            <a:extLst>
              <a:ext uri="{FF2B5EF4-FFF2-40B4-BE49-F238E27FC236}">
                <a16:creationId xmlns:a16="http://schemas.microsoft.com/office/drawing/2014/main" id="{91000DA9-05A3-44D6-A3D0-8DA9C98CE736}"/>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sp>
        <p:nvSpPr>
          <p:cNvPr id="15" name="TextBox 14">
            <a:extLst>
              <a:ext uri="{FF2B5EF4-FFF2-40B4-BE49-F238E27FC236}">
                <a16:creationId xmlns:a16="http://schemas.microsoft.com/office/drawing/2014/main" id="{77D3AC26-BBBA-4648-934C-DDE52D616C7C}"/>
              </a:ext>
            </a:extLst>
          </p:cNvPr>
          <p:cNvSpPr txBox="1"/>
          <p:nvPr/>
        </p:nvSpPr>
        <p:spPr>
          <a:xfrm>
            <a:off x="496919" y="1278140"/>
            <a:ext cx="9822737" cy="830997"/>
          </a:xfrm>
          <a:prstGeom prst="rect">
            <a:avLst/>
          </a:prstGeom>
          <a:noFill/>
        </p:spPr>
        <p:txBody>
          <a:bodyPr wrap="square">
            <a:spAutoFit/>
          </a:bodyPr>
          <a:lstStyle/>
          <a:p>
            <a:r>
              <a:rPr lang="en-US" sz="2400" dirty="0"/>
              <a:t>This diagram illustrates the initial review process for </a:t>
            </a:r>
            <a:r>
              <a:rPr lang="en-US" sz="2400" b="1" dirty="0">
                <a:highlight>
                  <a:srgbClr val="E3CCF2"/>
                </a:highlight>
              </a:rPr>
              <a:t>NEW</a:t>
            </a:r>
            <a:r>
              <a:rPr lang="en-US" sz="2400" dirty="0"/>
              <a:t> multi-site protocols submitting to the NIH IRB with a plan to add new sites.</a:t>
            </a:r>
          </a:p>
        </p:txBody>
      </p:sp>
      <p:grpSp>
        <p:nvGrpSpPr>
          <p:cNvPr id="6" name="Group 5" descr="Workflow for adding a pSITE at Initial review. Starred items indicate expected interaction points pSITEs will have with the eIRB system. All steps are part of the pSITE Approval Process unless otherwise stated.&#10;1. Pre-IRB Submission (starred): NIH team consults with IRBO, protocol/model consent development, eIRB account creation, etc.).&#10;2a. Submit Reliance Request Form (Reliance Process).&#10;2b. Submit Protocol to NIH IRB.&#10;3. NIH IRB Review and Approval.&#10;4a. NIH and pSITE Execute Reliance (reliance process).&#10;4b. pSITE Pre-IRB submission (starred).&#10;5. pSITE submission to NIH IRB (direct or Amendment via NIH team) (starred).&#10;6. NIH IRB Reviews and Approves pSITE.&#10;7. pSITE opens with NIH IRB approval and local pSITE requirements are met.">
            <a:extLst>
              <a:ext uri="{FF2B5EF4-FFF2-40B4-BE49-F238E27FC236}">
                <a16:creationId xmlns:a16="http://schemas.microsoft.com/office/drawing/2014/main" id="{031834B8-67F8-0732-A23A-AB08F28C301E}"/>
              </a:ext>
            </a:extLst>
          </p:cNvPr>
          <p:cNvGrpSpPr/>
          <p:nvPr/>
        </p:nvGrpSpPr>
        <p:grpSpPr>
          <a:xfrm>
            <a:off x="1014412" y="1071615"/>
            <a:ext cx="13185304" cy="6343390"/>
            <a:chOff x="1014412" y="1071615"/>
            <a:chExt cx="13185304" cy="6343390"/>
          </a:xfrm>
        </p:grpSpPr>
        <p:graphicFrame>
          <p:nvGraphicFramePr>
            <p:cNvPr id="13" name="Diagram 12">
              <a:extLst>
                <a:ext uri="{FF2B5EF4-FFF2-40B4-BE49-F238E27FC236}">
                  <a16:creationId xmlns:a16="http://schemas.microsoft.com/office/drawing/2014/main" id="{B5D92BFE-2B5F-4CED-A2EC-E6FEBC8B9036}"/>
                </a:ext>
              </a:extLst>
            </p:cNvPr>
            <p:cNvGraphicFramePr/>
            <p:nvPr>
              <p:extLst>
                <p:ext uri="{D42A27DB-BD31-4B8C-83A1-F6EECF244321}">
                  <p14:modId xmlns:p14="http://schemas.microsoft.com/office/powerpoint/2010/main" val="1431279307"/>
                </p:ext>
              </p:extLst>
            </p:nvPr>
          </p:nvGraphicFramePr>
          <p:xfrm>
            <a:off x="1014412" y="1293251"/>
            <a:ext cx="13066031" cy="612175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4" name="Rectangle: Rounded Corners 13">
              <a:extLst>
                <a:ext uri="{FF2B5EF4-FFF2-40B4-BE49-F238E27FC236}">
                  <a16:creationId xmlns:a16="http://schemas.microsoft.com/office/drawing/2014/main" id="{ACE82DBE-E92C-44D1-8AD6-C2EA96D5B87E}"/>
                </a:ext>
              </a:extLst>
            </p:cNvPr>
            <p:cNvSpPr/>
            <p:nvPr/>
          </p:nvSpPr>
          <p:spPr>
            <a:xfrm>
              <a:off x="2891372" y="2997085"/>
              <a:ext cx="1301261" cy="1330643"/>
            </a:xfrm>
            <a:prstGeom prst="roundRect">
              <a:avLst/>
            </a:prstGeom>
            <a:solidFill>
              <a:srgbClr val="E3CCF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2000" b="1" dirty="0">
                  <a:solidFill>
                    <a:schemeClr val="tx1"/>
                  </a:solidFill>
                  <a:effectLst/>
                  <a:ea typeface="Calibri" panose="020F0502020204030204" pitchFamily="34" charset="0"/>
                  <a:cs typeface="Times New Roman" panose="02020603050405020304" pitchFamily="18" charset="0"/>
                </a:rPr>
                <a:t>Submit Reliance Request Form</a:t>
              </a:r>
            </a:p>
          </p:txBody>
        </p:sp>
        <p:sp>
          <p:nvSpPr>
            <p:cNvPr id="16" name="Star: 5 Points 15">
              <a:extLst>
                <a:ext uri="{FF2B5EF4-FFF2-40B4-BE49-F238E27FC236}">
                  <a16:creationId xmlns:a16="http://schemas.microsoft.com/office/drawing/2014/main" id="{1BE13C4D-AE63-4129-971F-0E11870C625B}"/>
                </a:ext>
              </a:extLst>
            </p:cNvPr>
            <p:cNvSpPr/>
            <p:nvPr/>
          </p:nvSpPr>
          <p:spPr>
            <a:xfrm>
              <a:off x="6986954" y="4500041"/>
              <a:ext cx="328246" cy="351692"/>
            </a:xfrm>
            <a:prstGeom prst="star5">
              <a:avLst>
                <a:gd name="adj" fmla="val 22113"/>
                <a:gd name="hf" fmla="val 105146"/>
                <a:gd name="vf" fmla="val 110557"/>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tar: 5 Points 16">
              <a:extLst>
                <a:ext uri="{FF2B5EF4-FFF2-40B4-BE49-F238E27FC236}">
                  <a16:creationId xmlns:a16="http://schemas.microsoft.com/office/drawing/2014/main" id="{CE074D2F-12F9-454F-8AE7-6EB8E8D0B2C4}"/>
                </a:ext>
              </a:extLst>
            </p:cNvPr>
            <p:cNvSpPr/>
            <p:nvPr/>
          </p:nvSpPr>
          <p:spPr>
            <a:xfrm>
              <a:off x="8644169" y="3156790"/>
              <a:ext cx="328246" cy="351692"/>
            </a:xfrm>
            <a:prstGeom prst="star5">
              <a:avLst>
                <a:gd name="adj" fmla="val 22113"/>
                <a:gd name="hf" fmla="val 105146"/>
                <a:gd name="vf" fmla="val 110557"/>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tar: 5 Points 17">
              <a:extLst>
                <a:ext uri="{FF2B5EF4-FFF2-40B4-BE49-F238E27FC236}">
                  <a16:creationId xmlns:a16="http://schemas.microsoft.com/office/drawing/2014/main" id="{F8B2AB0A-9B7D-46BD-ACBB-0722A2B19747}"/>
                </a:ext>
              </a:extLst>
            </p:cNvPr>
            <p:cNvSpPr/>
            <p:nvPr/>
          </p:nvSpPr>
          <p:spPr>
            <a:xfrm>
              <a:off x="1196404" y="6988117"/>
              <a:ext cx="434576" cy="369331"/>
            </a:xfrm>
            <a:prstGeom prst="star5">
              <a:avLst>
                <a:gd name="adj" fmla="val 22113"/>
                <a:gd name="hf" fmla="val 105146"/>
                <a:gd name="vf" fmla="val 110557"/>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89B8A497-7B3F-40AC-8F91-539632B1F369}"/>
                </a:ext>
              </a:extLst>
            </p:cNvPr>
            <p:cNvSpPr txBox="1"/>
            <p:nvPr/>
          </p:nvSpPr>
          <p:spPr>
            <a:xfrm>
              <a:off x="1630979" y="7020988"/>
              <a:ext cx="6965359" cy="369332"/>
            </a:xfrm>
            <a:prstGeom prst="rect">
              <a:avLst/>
            </a:prstGeom>
            <a:noFill/>
          </p:spPr>
          <p:txBody>
            <a:bodyPr wrap="square" rtlCol="0">
              <a:spAutoFit/>
            </a:bodyPr>
            <a:lstStyle/>
            <a:p>
              <a:r>
                <a:rPr lang="en-US" b="1" dirty="0"/>
                <a:t>Expected interaction points pSITEs will have with the </a:t>
              </a:r>
              <a:r>
                <a:rPr lang="en-US" b="1" dirty="0" err="1"/>
                <a:t>eIRB</a:t>
              </a:r>
              <a:r>
                <a:rPr lang="en-US" b="1" dirty="0"/>
                <a:t> system</a:t>
              </a:r>
            </a:p>
          </p:txBody>
        </p:sp>
        <p:sp>
          <p:nvSpPr>
            <p:cNvPr id="22" name="Rectangle: Rounded Corners 21">
              <a:extLst>
                <a:ext uri="{FF2B5EF4-FFF2-40B4-BE49-F238E27FC236}">
                  <a16:creationId xmlns:a16="http://schemas.microsoft.com/office/drawing/2014/main" id="{5F6166EC-D323-48B2-958C-78AE32216B45}"/>
                </a:ext>
              </a:extLst>
            </p:cNvPr>
            <p:cNvSpPr/>
            <p:nvPr/>
          </p:nvSpPr>
          <p:spPr>
            <a:xfrm>
              <a:off x="12387287" y="1561418"/>
              <a:ext cx="1812429" cy="646390"/>
            </a:xfrm>
            <a:prstGeom prst="roundRect">
              <a:avLst/>
            </a:prstGeom>
            <a:solidFill>
              <a:srgbClr val="E3CCF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Reliance Process</a:t>
              </a:r>
            </a:p>
          </p:txBody>
        </p:sp>
        <p:sp>
          <p:nvSpPr>
            <p:cNvPr id="23" name="Rectangle: Rounded Corners 22">
              <a:extLst>
                <a:ext uri="{FF2B5EF4-FFF2-40B4-BE49-F238E27FC236}">
                  <a16:creationId xmlns:a16="http://schemas.microsoft.com/office/drawing/2014/main" id="{313C8679-EB18-433C-AD10-2C18F9186C1C}"/>
                </a:ext>
              </a:extLst>
            </p:cNvPr>
            <p:cNvSpPr/>
            <p:nvPr/>
          </p:nvSpPr>
          <p:spPr>
            <a:xfrm>
              <a:off x="12387287" y="2213896"/>
              <a:ext cx="1812429" cy="655320"/>
            </a:xfrm>
            <a:prstGeom prst="roundRect">
              <a:avLst/>
            </a:prstGeom>
            <a:solidFill>
              <a:srgbClr val="A8E2E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chemeClr val="tx1"/>
                  </a:solidFill>
                </a:rPr>
                <a:t>pSITE</a:t>
              </a:r>
              <a:r>
                <a:rPr lang="en-US" b="1" dirty="0">
                  <a:solidFill>
                    <a:schemeClr val="tx1"/>
                  </a:solidFill>
                </a:rPr>
                <a:t> Approval Process</a:t>
              </a:r>
            </a:p>
          </p:txBody>
        </p:sp>
        <p:sp>
          <p:nvSpPr>
            <p:cNvPr id="24" name="Rectangle: Rounded Corners 23">
              <a:extLst>
                <a:ext uri="{FF2B5EF4-FFF2-40B4-BE49-F238E27FC236}">
                  <a16:creationId xmlns:a16="http://schemas.microsoft.com/office/drawing/2014/main" id="{B552D60A-2C61-4F27-B87E-EACF10E5D1D4}"/>
                </a:ext>
              </a:extLst>
            </p:cNvPr>
            <p:cNvSpPr/>
            <p:nvPr/>
          </p:nvSpPr>
          <p:spPr>
            <a:xfrm>
              <a:off x="12896120" y="1071615"/>
              <a:ext cx="798532" cy="64639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1"/>
                  </a:solidFill>
                </a:rPr>
                <a:t>KEY</a:t>
              </a:r>
            </a:p>
          </p:txBody>
        </p:sp>
        <p:sp>
          <p:nvSpPr>
            <p:cNvPr id="20" name="Star: 5 Points 19">
              <a:extLst>
                <a:ext uri="{FF2B5EF4-FFF2-40B4-BE49-F238E27FC236}">
                  <a16:creationId xmlns:a16="http://schemas.microsoft.com/office/drawing/2014/main" id="{ED9AA62B-6589-4B97-83C4-26AC5FCC0FD3}"/>
                </a:ext>
              </a:extLst>
            </p:cNvPr>
            <p:cNvSpPr/>
            <p:nvPr/>
          </p:nvSpPr>
          <p:spPr>
            <a:xfrm>
              <a:off x="2305868" y="2787459"/>
              <a:ext cx="434576" cy="369331"/>
            </a:xfrm>
            <a:prstGeom prst="star5">
              <a:avLst>
                <a:gd name="adj" fmla="val 22113"/>
                <a:gd name="hf" fmla="val 105146"/>
                <a:gd name="vf" fmla="val 110557"/>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11"/>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953937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sp>
        <p:nvSpPr>
          <p:cNvPr id="12" name="Title 11">
            <a:extLst>
              <a:ext uri="{FF2B5EF4-FFF2-40B4-BE49-F238E27FC236}">
                <a16:creationId xmlns:a16="http://schemas.microsoft.com/office/drawing/2014/main" id="{43C6E0B8-5FEE-FEA9-28D7-F6B1EF1C378B}"/>
              </a:ext>
            </a:extLst>
          </p:cNvPr>
          <p:cNvSpPr>
            <a:spLocks noGrp="1"/>
          </p:cNvSpPr>
          <p:nvPr>
            <p:ph type="title" idx="4294967295"/>
          </p:nvPr>
        </p:nvSpPr>
        <p:spPr>
          <a:xfrm>
            <a:off x="477685" y="39897"/>
            <a:ext cx="13138303" cy="1421928"/>
          </a:xfrm>
        </p:spPr>
        <p:txBody>
          <a:bodyPr/>
          <a:lstStyle/>
          <a:p>
            <a:r>
              <a:rPr lang="en-US" sz="4800" b="1" dirty="0"/>
              <a:t>Workflow for adding a </a:t>
            </a:r>
            <a:r>
              <a:rPr lang="en-US" sz="4800" b="1" dirty="0" err="1"/>
              <a:t>pSITE</a:t>
            </a:r>
            <a:r>
              <a:rPr lang="en-US" sz="4800" b="1" dirty="0"/>
              <a:t> for an on-going study</a:t>
            </a:r>
          </a:p>
        </p:txBody>
      </p:sp>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20023" y="79235"/>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5" name="TextBox 14">
            <a:extLst>
              <a:ext uri="{FF2B5EF4-FFF2-40B4-BE49-F238E27FC236}">
                <a16:creationId xmlns:a16="http://schemas.microsoft.com/office/drawing/2014/main" id="{77D3AC26-BBBA-4648-934C-DDE52D616C7C}"/>
              </a:ext>
            </a:extLst>
          </p:cNvPr>
          <p:cNvSpPr txBox="1"/>
          <p:nvPr/>
        </p:nvSpPr>
        <p:spPr>
          <a:xfrm>
            <a:off x="486257" y="1204994"/>
            <a:ext cx="10072119" cy="1200329"/>
          </a:xfrm>
          <a:prstGeom prst="rect">
            <a:avLst/>
          </a:prstGeom>
          <a:noFill/>
        </p:spPr>
        <p:txBody>
          <a:bodyPr wrap="square">
            <a:spAutoFit/>
          </a:bodyPr>
          <a:lstStyle/>
          <a:p>
            <a:pPr marL="342900" indent="-342900">
              <a:buFont typeface="Arial" panose="020B0604020202020204" pitchFamily="34" charset="0"/>
              <a:buChar char="•"/>
            </a:pPr>
            <a:r>
              <a:rPr lang="en-US" sz="2400" dirty="0"/>
              <a:t>This diagram illustrates the process for an </a:t>
            </a:r>
            <a:r>
              <a:rPr lang="en-US" sz="2400" b="1" dirty="0">
                <a:highlight>
                  <a:srgbClr val="E3CCF2"/>
                </a:highlight>
              </a:rPr>
              <a:t>ACTIVE/ OPEN </a:t>
            </a:r>
            <a:r>
              <a:rPr lang="en-US" sz="2400" dirty="0"/>
              <a:t>study needing to become multi-site or add new sites to an existing multi-site study.  </a:t>
            </a:r>
          </a:p>
          <a:p>
            <a:pPr marL="342900" indent="-342900">
              <a:buFont typeface="Arial" panose="020B0604020202020204" pitchFamily="34" charset="0"/>
              <a:buChar char="•"/>
            </a:pPr>
            <a:r>
              <a:rPr lang="en-US" sz="2400" dirty="0"/>
              <a:t>Existing studies function under one of two scenarios:</a:t>
            </a:r>
          </a:p>
        </p:txBody>
      </p:sp>
      <p:sp>
        <p:nvSpPr>
          <p:cNvPr id="8" name="TextBox 7">
            <a:extLst>
              <a:ext uri="{FF2B5EF4-FFF2-40B4-BE49-F238E27FC236}">
                <a16:creationId xmlns:a16="http://schemas.microsoft.com/office/drawing/2014/main" id="{C2D1B87A-71FB-4B95-B57F-4D9CAA2CD655}"/>
              </a:ext>
            </a:extLst>
          </p:cNvPr>
          <p:cNvSpPr txBox="1"/>
          <p:nvPr/>
        </p:nvSpPr>
        <p:spPr>
          <a:xfrm>
            <a:off x="7383304" y="1968995"/>
            <a:ext cx="4915697" cy="830997"/>
          </a:xfrm>
          <a:prstGeom prst="rect">
            <a:avLst/>
          </a:prstGeom>
          <a:noFill/>
        </p:spPr>
        <p:txBody>
          <a:bodyPr wrap="square" rtlCol="0">
            <a:spAutoFit/>
          </a:bodyPr>
          <a:lstStyle/>
          <a:p>
            <a:pPr marL="342900" indent="-342900">
              <a:buAutoNum type="arabicParenR"/>
            </a:pPr>
            <a:r>
              <a:rPr lang="en-US" sz="2400" b="1" dirty="0"/>
              <a:t>Legacy approach </a:t>
            </a:r>
          </a:p>
          <a:p>
            <a:pPr marL="342900" indent="-342900">
              <a:buAutoNum type="arabicParenR"/>
            </a:pPr>
            <a:r>
              <a:rPr lang="en-US" sz="2400" b="1" dirty="0"/>
              <a:t>Converted to the MS module</a:t>
            </a:r>
          </a:p>
        </p:txBody>
      </p:sp>
      <p:grpSp>
        <p:nvGrpSpPr>
          <p:cNvPr id="7" name="Group 6" descr="Workflow for adding a pSITE for an on-going study. Starred items indicate expected interaction points pSITEs will have with the eIRB system. Dashed lines indicate this step is not always required; its need is determined by the protocol and planned collaboration. All steps are part of the pSITE Approval Process unless otherwise stated.&#10;1. Pre-IRB Submission (starred).&#10;2a. Submit Reliance Request Form (reliance process).&#10;2b. Submit Amendment to NIH IRB (dashed).&#10;3. NIH IRB Review and Approval (dashed).&#10;4a. NIH and pSITE execute Reliance (Reliance process).&#10;4b. pSITE Pre-IRB submission (starred; dashed).&#10;5. pSITE submission to NIH IRB (direct or amendment  via NIH team)(starred).&#10;6. NIH IRB Reviews and Approves pSITE.&#10;7. pSITE opens with NIH IRB approval and local pSITE requirements are met.">
            <a:extLst>
              <a:ext uri="{FF2B5EF4-FFF2-40B4-BE49-F238E27FC236}">
                <a16:creationId xmlns:a16="http://schemas.microsoft.com/office/drawing/2014/main" id="{F48FB843-E1BE-5DA2-991C-B18F51D2D558}"/>
              </a:ext>
            </a:extLst>
          </p:cNvPr>
          <p:cNvGrpSpPr/>
          <p:nvPr/>
        </p:nvGrpSpPr>
        <p:grpSpPr>
          <a:xfrm>
            <a:off x="914400" y="1071615"/>
            <a:ext cx="13285316" cy="6343390"/>
            <a:chOff x="914400" y="1071615"/>
            <a:chExt cx="13285316" cy="6343390"/>
          </a:xfrm>
        </p:grpSpPr>
        <p:graphicFrame>
          <p:nvGraphicFramePr>
            <p:cNvPr id="13" name="Diagram 12">
              <a:extLst>
                <a:ext uri="{FF2B5EF4-FFF2-40B4-BE49-F238E27FC236}">
                  <a16:creationId xmlns:a16="http://schemas.microsoft.com/office/drawing/2014/main" id="{B5D92BFE-2B5F-4CED-A2EC-E6FEBC8B9036}"/>
                </a:ext>
              </a:extLst>
            </p:cNvPr>
            <p:cNvGraphicFramePr/>
            <p:nvPr>
              <p:extLst>
                <p:ext uri="{D42A27DB-BD31-4B8C-83A1-F6EECF244321}">
                  <p14:modId xmlns:p14="http://schemas.microsoft.com/office/powerpoint/2010/main" val="366437142"/>
                </p:ext>
              </p:extLst>
            </p:nvPr>
          </p:nvGraphicFramePr>
          <p:xfrm>
            <a:off x="1014412" y="1293251"/>
            <a:ext cx="13066031" cy="612175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4" name="Rectangle: Rounded Corners 13">
              <a:extLst>
                <a:ext uri="{FF2B5EF4-FFF2-40B4-BE49-F238E27FC236}">
                  <a16:creationId xmlns:a16="http://schemas.microsoft.com/office/drawing/2014/main" id="{ACE82DBE-E92C-44D1-8AD6-C2EA96D5B87E}"/>
                </a:ext>
              </a:extLst>
            </p:cNvPr>
            <p:cNvSpPr/>
            <p:nvPr/>
          </p:nvSpPr>
          <p:spPr>
            <a:xfrm>
              <a:off x="3003249" y="2928646"/>
              <a:ext cx="1301261" cy="1330643"/>
            </a:xfrm>
            <a:prstGeom prst="roundRect">
              <a:avLst/>
            </a:prstGeom>
            <a:solidFill>
              <a:srgbClr val="E3CCF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2000" b="1" dirty="0">
                  <a:solidFill>
                    <a:schemeClr val="tx1"/>
                  </a:solidFill>
                  <a:effectLst/>
                  <a:ea typeface="Calibri" panose="020F0502020204030204" pitchFamily="34" charset="0"/>
                  <a:cs typeface="Times New Roman" panose="02020603050405020304" pitchFamily="18" charset="0"/>
                </a:rPr>
                <a:t>Submit Reliance Request Form</a:t>
              </a:r>
            </a:p>
          </p:txBody>
        </p:sp>
        <p:sp>
          <p:nvSpPr>
            <p:cNvPr id="17" name="Star: 5 Points 16">
              <a:extLst>
                <a:ext uri="{FF2B5EF4-FFF2-40B4-BE49-F238E27FC236}">
                  <a16:creationId xmlns:a16="http://schemas.microsoft.com/office/drawing/2014/main" id="{CE074D2F-12F9-454F-8AE7-6EB8E8D0B2C4}"/>
                </a:ext>
              </a:extLst>
            </p:cNvPr>
            <p:cNvSpPr/>
            <p:nvPr/>
          </p:nvSpPr>
          <p:spPr>
            <a:xfrm>
              <a:off x="7383304" y="4406897"/>
              <a:ext cx="328246" cy="351692"/>
            </a:xfrm>
            <a:prstGeom prst="star5">
              <a:avLst>
                <a:gd name="adj" fmla="val 22113"/>
                <a:gd name="hf" fmla="val 105146"/>
                <a:gd name="vf" fmla="val 110557"/>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tar: 5 Points 17">
              <a:extLst>
                <a:ext uri="{FF2B5EF4-FFF2-40B4-BE49-F238E27FC236}">
                  <a16:creationId xmlns:a16="http://schemas.microsoft.com/office/drawing/2014/main" id="{F8B2AB0A-9B7D-46BD-ACBB-0722A2B19747}"/>
                </a:ext>
              </a:extLst>
            </p:cNvPr>
            <p:cNvSpPr/>
            <p:nvPr/>
          </p:nvSpPr>
          <p:spPr>
            <a:xfrm>
              <a:off x="1025677" y="6464370"/>
              <a:ext cx="434576" cy="369331"/>
            </a:xfrm>
            <a:prstGeom prst="star5">
              <a:avLst>
                <a:gd name="adj" fmla="val 22113"/>
                <a:gd name="hf" fmla="val 105146"/>
                <a:gd name="vf" fmla="val 110557"/>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89B8A497-7B3F-40AC-8F91-539632B1F369}"/>
                </a:ext>
              </a:extLst>
            </p:cNvPr>
            <p:cNvSpPr txBox="1"/>
            <p:nvPr/>
          </p:nvSpPr>
          <p:spPr>
            <a:xfrm>
              <a:off x="1472285" y="6497241"/>
              <a:ext cx="7549114" cy="369332"/>
            </a:xfrm>
            <a:prstGeom prst="rect">
              <a:avLst/>
            </a:prstGeom>
            <a:noFill/>
          </p:spPr>
          <p:txBody>
            <a:bodyPr wrap="square" rtlCol="0">
              <a:spAutoFit/>
            </a:bodyPr>
            <a:lstStyle/>
            <a:p>
              <a:r>
                <a:rPr lang="en-US" b="1" dirty="0"/>
                <a:t>Expected interaction points pSITEs will have with the </a:t>
              </a:r>
              <a:r>
                <a:rPr lang="en-US" b="1" dirty="0" err="1"/>
                <a:t>eIRB</a:t>
              </a:r>
              <a:r>
                <a:rPr lang="en-US" b="1" dirty="0"/>
                <a:t> system</a:t>
              </a:r>
            </a:p>
          </p:txBody>
        </p:sp>
        <p:sp>
          <p:nvSpPr>
            <p:cNvPr id="22" name="Rectangle: Rounded Corners 21">
              <a:extLst>
                <a:ext uri="{FF2B5EF4-FFF2-40B4-BE49-F238E27FC236}">
                  <a16:creationId xmlns:a16="http://schemas.microsoft.com/office/drawing/2014/main" id="{5F6166EC-D323-48B2-958C-78AE32216B45}"/>
                </a:ext>
              </a:extLst>
            </p:cNvPr>
            <p:cNvSpPr/>
            <p:nvPr/>
          </p:nvSpPr>
          <p:spPr>
            <a:xfrm>
              <a:off x="12387287" y="1561418"/>
              <a:ext cx="1812429" cy="646390"/>
            </a:xfrm>
            <a:prstGeom prst="roundRect">
              <a:avLst/>
            </a:prstGeom>
            <a:solidFill>
              <a:srgbClr val="E3CCF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Reliance Process</a:t>
              </a:r>
            </a:p>
          </p:txBody>
        </p:sp>
        <p:sp>
          <p:nvSpPr>
            <p:cNvPr id="23" name="Rectangle: Rounded Corners 22">
              <a:extLst>
                <a:ext uri="{FF2B5EF4-FFF2-40B4-BE49-F238E27FC236}">
                  <a16:creationId xmlns:a16="http://schemas.microsoft.com/office/drawing/2014/main" id="{313C8679-EB18-433C-AD10-2C18F9186C1C}"/>
                </a:ext>
              </a:extLst>
            </p:cNvPr>
            <p:cNvSpPr/>
            <p:nvPr/>
          </p:nvSpPr>
          <p:spPr>
            <a:xfrm>
              <a:off x="12387287" y="2213896"/>
              <a:ext cx="1812429" cy="655320"/>
            </a:xfrm>
            <a:prstGeom prst="roundRect">
              <a:avLst/>
            </a:prstGeom>
            <a:solidFill>
              <a:srgbClr val="A8E2E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chemeClr val="tx1"/>
                  </a:solidFill>
                </a:rPr>
                <a:t>pSITE</a:t>
              </a:r>
              <a:r>
                <a:rPr lang="en-US" b="1" dirty="0">
                  <a:solidFill>
                    <a:schemeClr val="tx1"/>
                  </a:solidFill>
                </a:rPr>
                <a:t> Approval Process</a:t>
              </a:r>
            </a:p>
          </p:txBody>
        </p:sp>
        <p:sp>
          <p:nvSpPr>
            <p:cNvPr id="24" name="Rectangle: Rounded Corners 23">
              <a:extLst>
                <a:ext uri="{FF2B5EF4-FFF2-40B4-BE49-F238E27FC236}">
                  <a16:creationId xmlns:a16="http://schemas.microsoft.com/office/drawing/2014/main" id="{B552D60A-2C61-4F27-B87E-EACF10E5D1D4}"/>
                </a:ext>
              </a:extLst>
            </p:cNvPr>
            <p:cNvSpPr/>
            <p:nvPr/>
          </p:nvSpPr>
          <p:spPr>
            <a:xfrm>
              <a:off x="12896120" y="1071615"/>
              <a:ext cx="798532" cy="64639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1"/>
                  </a:solidFill>
                </a:rPr>
                <a:t>KEY</a:t>
              </a:r>
            </a:p>
          </p:txBody>
        </p:sp>
        <p:sp>
          <p:nvSpPr>
            <p:cNvPr id="20" name="Star: 5 Points 19">
              <a:extLst>
                <a:ext uri="{FF2B5EF4-FFF2-40B4-BE49-F238E27FC236}">
                  <a16:creationId xmlns:a16="http://schemas.microsoft.com/office/drawing/2014/main" id="{ED9AA62B-6589-4B97-83C4-26AC5FCC0FD3}"/>
                </a:ext>
              </a:extLst>
            </p:cNvPr>
            <p:cNvSpPr/>
            <p:nvPr/>
          </p:nvSpPr>
          <p:spPr>
            <a:xfrm>
              <a:off x="2331399" y="2812910"/>
              <a:ext cx="434576" cy="369331"/>
            </a:xfrm>
            <a:prstGeom prst="star5">
              <a:avLst>
                <a:gd name="adj" fmla="val 22113"/>
                <a:gd name="hf" fmla="val 105146"/>
                <a:gd name="vf" fmla="val 110557"/>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tar: 5 Points 20">
              <a:extLst>
                <a:ext uri="{FF2B5EF4-FFF2-40B4-BE49-F238E27FC236}">
                  <a16:creationId xmlns:a16="http://schemas.microsoft.com/office/drawing/2014/main" id="{F3791CC5-F6A9-4C89-A96E-5DFA8CC23C30}"/>
                </a:ext>
              </a:extLst>
            </p:cNvPr>
            <p:cNvSpPr/>
            <p:nvPr/>
          </p:nvSpPr>
          <p:spPr>
            <a:xfrm>
              <a:off x="9028003" y="3133685"/>
              <a:ext cx="328246" cy="351692"/>
            </a:xfrm>
            <a:prstGeom prst="star5">
              <a:avLst>
                <a:gd name="adj" fmla="val 22113"/>
                <a:gd name="hf" fmla="val 105146"/>
                <a:gd name="vf" fmla="val 110557"/>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5149C8C-709B-4C8C-8122-E78D37FCE89E}"/>
                </a:ext>
              </a:extLst>
            </p:cNvPr>
            <p:cNvSpPr txBox="1"/>
            <p:nvPr/>
          </p:nvSpPr>
          <p:spPr>
            <a:xfrm>
              <a:off x="914400" y="6653087"/>
              <a:ext cx="11893352" cy="707886"/>
            </a:xfrm>
            <a:prstGeom prst="rect">
              <a:avLst/>
            </a:prstGeom>
            <a:noFill/>
          </p:spPr>
          <p:txBody>
            <a:bodyPr wrap="square" rtlCol="0">
              <a:spAutoFit/>
            </a:bodyPr>
            <a:lstStyle/>
            <a:p>
              <a:r>
                <a:rPr lang="en-US" sz="4000" b="1" dirty="0">
                  <a:solidFill>
                    <a:schemeClr val="tx1"/>
                  </a:solidFill>
                </a:rPr>
                <a:t>- - </a:t>
              </a:r>
              <a:r>
                <a:rPr lang="en-US" b="1" dirty="0">
                  <a:solidFill>
                    <a:schemeClr val="tx1"/>
                  </a:solidFill>
                </a:rPr>
                <a:t>Dashed line means this step is not always required. Its need is determined by the protocol and planned collaboration. </a:t>
              </a:r>
            </a:p>
          </p:txBody>
        </p:sp>
      </p:grpSp>
      <p:sp>
        <p:nvSpPr>
          <p:cNvPr id="25" name="Rectangle 24">
            <a:extLst>
              <a:ext uri="{FF2B5EF4-FFF2-40B4-BE49-F238E27FC236}">
                <a16:creationId xmlns:a16="http://schemas.microsoft.com/office/drawing/2014/main" id="{4438AB24-0C6E-4842-98E4-36B1835B8922}"/>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11"/>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36729215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sp>
        <p:nvSpPr>
          <p:cNvPr id="8" name="Title 7">
            <a:extLst>
              <a:ext uri="{FF2B5EF4-FFF2-40B4-BE49-F238E27FC236}">
                <a16:creationId xmlns:a16="http://schemas.microsoft.com/office/drawing/2014/main" id="{11CD9E18-6708-A3CA-9D41-46691F566612}"/>
              </a:ext>
            </a:extLst>
          </p:cNvPr>
          <p:cNvSpPr>
            <a:spLocks noGrp="1"/>
          </p:cNvSpPr>
          <p:nvPr>
            <p:ph type="title" idx="4294967295"/>
          </p:nvPr>
        </p:nvSpPr>
        <p:spPr>
          <a:xfrm>
            <a:off x="495164" y="355837"/>
            <a:ext cx="11995391" cy="757130"/>
          </a:xfrm>
        </p:spPr>
        <p:txBody>
          <a:bodyPr/>
          <a:lstStyle/>
          <a:p>
            <a:r>
              <a:rPr lang="en-US" sz="4800" b="1" dirty="0"/>
              <a:t>Workflow for adding a </a:t>
            </a:r>
            <a:r>
              <a:rPr lang="en-US" sz="4800" b="1" dirty="0" err="1"/>
              <a:t>pSITE</a:t>
            </a:r>
            <a:r>
              <a:rPr lang="en-US" sz="4800" b="1" baseline="0" dirty="0"/>
              <a:t> at Initial Review</a:t>
            </a:r>
            <a:endParaRPr lang="en-US" sz="4800" b="1" dirty="0"/>
          </a:p>
        </p:txBody>
      </p:sp>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20023" y="79235"/>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21" name="Rectangle 20">
            <a:extLst>
              <a:ext uri="{FF2B5EF4-FFF2-40B4-BE49-F238E27FC236}">
                <a16:creationId xmlns:a16="http://schemas.microsoft.com/office/drawing/2014/main" id="{91000DA9-05A3-44D6-A3D0-8DA9C98CE736}"/>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sp>
        <p:nvSpPr>
          <p:cNvPr id="27" name="TextBox 26">
            <a:extLst>
              <a:ext uri="{FF2B5EF4-FFF2-40B4-BE49-F238E27FC236}">
                <a16:creationId xmlns:a16="http://schemas.microsoft.com/office/drawing/2014/main" id="{ED398FBC-515B-45EB-A260-3A8CE2ADCD28}"/>
              </a:ext>
            </a:extLst>
          </p:cNvPr>
          <p:cNvSpPr txBox="1"/>
          <p:nvPr/>
        </p:nvSpPr>
        <p:spPr>
          <a:xfrm>
            <a:off x="1147454" y="1570683"/>
            <a:ext cx="7388352" cy="707886"/>
          </a:xfrm>
          <a:prstGeom prst="rect">
            <a:avLst/>
          </a:prstGeom>
          <a:noFill/>
        </p:spPr>
        <p:txBody>
          <a:bodyPr wrap="square">
            <a:spAutoFit/>
          </a:bodyPr>
          <a:lstStyle/>
          <a:p>
            <a:r>
              <a:rPr lang="en-US" sz="4000" b="1" dirty="0">
                <a:solidFill>
                  <a:srgbClr val="548234"/>
                </a:solidFill>
              </a:rPr>
              <a:t>Considerations for the NIH Team </a:t>
            </a:r>
          </a:p>
        </p:txBody>
      </p:sp>
      <p:grpSp>
        <p:nvGrpSpPr>
          <p:cNvPr id="7" name="Group 6" descr="Workflow for adding a pSITE at Initial Review indicating that during the following steps NIH Team and pSITE work together to prepare submission to NIH IRB:&#10;3. NIH IRB Review and Approval.&#10;4a. NIH and pSITE execute Reliance.&#10;4b. pSITE Pre-IRB submission.&#10;5. pSITE submission to NIH IRB (direct or Amendment via NIH team).">
            <a:extLst>
              <a:ext uri="{FF2B5EF4-FFF2-40B4-BE49-F238E27FC236}">
                <a16:creationId xmlns:a16="http://schemas.microsoft.com/office/drawing/2014/main" id="{68DE1DE0-534A-499B-6F5D-707859D5ED92}"/>
              </a:ext>
            </a:extLst>
          </p:cNvPr>
          <p:cNvGrpSpPr/>
          <p:nvPr/>
        </p:nvGrpSpPr>
        <p:grpSpPr>
          <a:xfrm>
            <a:off x="1014412" y="1071615"/>
            <a:ext cx="13185304" cy="6343390"/>
            <a:chOff x="1014412" y="1071615"/>
            <a:chExt cx="13185304" cy="6343390"/>
          </a:xfrm>
        </p:grpSpPr>
        <p:graphicFrame>
          <p:nvGraphicFramePr>
            <p:cNvPr id="13" name="Diagram 12">
              <a:extLst>
                <a:ext uri="{FF2B5EF4-FFF2-40B4-BE49-F238E27FC236}">
                  <a16:creationId xmlns:a16="http://schemas.microsoft.com/office/drawing/2014/main" id="{B5D92BFE-2B5F-4CED-A2EC-E6FEBC8B9036}"/>
                </a:ext>
              </a:extLst>
            </p:cNvPr>
            <p:cNvGraphicFramePr/>
            <p:nvPr>
              <p:extLst>
                <p:ext uri="{D42A27DB-BD31-4B8C-83A1-F6EECF244321}">
                  <p14:modId xmlns:p14="http://schemas.microsoft.com/office/powerpoint/2010/main" val="3048691660"/>
                </p:ext>
              </p:extLst>
            </p:nvPr>
          </p:nvGraphicFramePr>
          <p:xfrm>
            <a:off x="1014412" y="1293251"/>
            <a:ext cx="13066031" cy="612175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4" name="Rectangle: Rounded Corners 13">
              <a:extLst>
                <a:ext uri="{FF2B5EF4-FFF2-40B4-BE49-F238E27FC236}">
                  <a16:creationId xmlns:a16="http://schemas.microsoft.com/office/drawing/2014/main" id="{ACE82DBE-E92C-44D1-8AD6-C2EA96D5B87E}"/>
                </a:ext>
              </a:extLst>
            </p:cNvPr>
            <p:cNvSpPr/>
            <p:nvPr/>
          </p:nvSpPr>
          <p:spPr>
            <a:xfrm>
              <a:off x="2891372" y="2997085"/>
              <a:ext cx="1301261" cy="1330643"/>
            </a:xfrm>
            <a:prstGeom prst="roundRect">
              <a:avLst/>
            </a:prstGeom>
            <a:solidFill>
              <a:srgbClr val="E3CCF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2000" b="1" dirty="0">
                  <a:solidFill>
                    <a:schemeClr val="tx1"/>
                  </a:solidFill>
                  <a:effectLst/>
                  <a:ea typeface="Calibri" panose="020F0502020204030204" pitchFamily="34" charset="0"/>
                  <a:cs typeface="Times New Roman" panose="02020603050405020304" pitchFamily="18" charset="0"/>
                </a:rPr>
                <a:t>Submit Reliance Request Form</a:t>
              </a:r>
            </a:p>
          </p:txBody>
        </p:sp>
        <p:sp>
          <p:nvSpPr>
            <p:cNvPr id="16" name="Star: 5 Points 15">
              <a:extLst>
                <a:ext uri="{FF2B5EF4-FFF2-40B4-BE49-F238E27FC236}">
                  <a16:creationId xmlns:a16="http://schemas.microsoft.com/office/drawing/2014/main" id="{1BE13C4D-AE63-4129-971F-0E11870C625B}"/>
                </a:ext>
              </a:extLst>
            </p:cNvPr>
            <p:cNvSpPr/>
            <p:nvPr/>
          </p:nvSpPr>
          <p:spPr>
            <a:xfrm>
              <a:off x="7133258" y="4500041"/>
              <a:ext cx="328246" cy="351692"/>
            </a:xfrm>
            <a:prstGeom prst="star5">
              <a:avLst>
                <a:gd name="adj" fmla="val 22113"/>
                <a:gd name="hf" fmla="val 105146"/>
                <a:gd name="vf" fmla="val 110557"/>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tar: 5 Points 16">
              <a:extLst>
                <a:ext uri="{FF2B5EF4-FFF2-40B4-BE49-F238E27FC236}">
                  <a16:creationId xmlns:a16="http://schemas.microsoft.com/office/drawing/2014/main" id="{CE074D2F-12F9-454F-8AE7-6EB8E8D0B2C4}"/>
                </a:ext>
              </a:extLst>
            </p:cNvPr>
            <p:cNvSpPr/>
            <p:nvPr/>
          </p:nvSpPr>
          <p:spPr>
            <a:xfrm>
              <a:off x="8596339" y="3232184"/>
              <a:ext cx="328246" cy="351692"/>
            </a:xfrm>
            <a:prstGeom prst="star5">
              <a:avLst>
                <a:gd name="adj" fmla="val 22113"/>
                <a:gd name="hf" fmla="val 105146"/>
                <a:gd name="vf" fmla="val 110557"/>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tar: 5 Points 17">
              <a:extLst>
                <a:ext uri="{FF2B5EF4-FFF2-40B4-BE49-F238E27FC236}">
                  <a16:creationId xmlns:a16="http://schemas.microsoft.com/office/drawing/2014/main" id="{F8B2AB0A-9B7D-46BD-ACBB-0722A2B19747}"/>
                </a:ext>
              </a:extLst>
            </p:cNvPr>
            <p:cNvSpPr/>
            <p:nvPr/>
          </p:nvSpPr>
          <p:spPr>
            <a:xfrm>
              <a:off x="1196404" y="6988117"/>
              <a:ext cx="434576" cy="369331"/>
            </a:xfrm>
            <a:prstGeom prst="star5">
              <a:avLst>
                <a:gd name="adj" fmla="val 22113"/>
                <a:gd name="hf" fmla="val 105146"/>
                <a:gd name="vf" fmla="val 110557"/>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89B8A497-7B3F-40AC-8F91-539632B1F369}"/>
                </a:ext>
              </a:extLst>
            </p:cNvPr>
            <p:cNvSpPr txBox="1"/>
            <p:nvPr/>
          </p:nvSpPr>
          <p:spPr>
            <a:xfrm>
              <a:off x="1630979" y="7020988"/>
              <a:ext cx="7388351" cy="369332"/>
            </a:xfrm>
            <a:prstGeom prst="rect">
              <a:avLst/>
            </a:prstGeom>
            <a:noFill/>
          </p:spPr>
          <p:txBody>
            <a:bodyPr wrap="square" rtlCol="0">
              <a:spAutoFit/>
            </a:bodyPr>
            <a:lstStyle/>
            <a:p>
              <a:r>
                <a:rPr lang="en-US" b="1" dirty="0"/>
                <a:t>Expected interaction points pSITEs will have with the </a:t>
              </a:r>
              <a:r>
                <a:rPr lang="en-US" b="1" dirty="0" err="1"/>
                <a:t>eIRB</a:t>
              </a:r>
              <a:r>
                <a:rPr lang="en-US" b="1" dirty="0"/>
                <a:t> system</a:t>
              </a:r>
            </a:p>
          </p:txBody>
        </p:sp>
        <p:sp>
          <p:nvSpPr>
            <p:cNvPr id="22" name="Rectangle: Rounded Corners 21">
              <a:extLst>
                <a:ext uri="{FF2B5EF4-FFF2-40B4-BE49-F238E27FC236}">
                  <a16:creationId xmlns:a16="http://schemas.microsoft.com/office/drawing/2014/main" id="{5F6166EC-D323-48B2-958C-78AE32216B45}"/>
                </a:ext>
              </a:extLst>
            </p:cNvPr>
            <p:cNvSpPr/>
            <p:nvPr/>
          </p:nvSpPr>
          <p:spPr>
            <a:xfrm>
              <a:off x="12387287" y="1561418"/>
              <a:ext cx="1812429" cy="646390"/>
            </a:xfrm>
            <a:prstGeom prst="roundRect">
              <a:avLst/>
            </a:prstGeom>
            <a:solidFill>
              <a:srgbClr val="E3CCF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Reliance Process</a:t>
              </a:r>
            </a:p>
          </p:txBody>
        </p:sp>
        <p:sp>
          <p:nvSpPr>
            <p:cNvPr id="23" name="Rectangle: Rounded Corners 22">
              <a:extLst>
                <a:ext uri="{FF2B5EF4-FFF2-40B4-BE49-F238E27FC236}">
                  <a16:creationId xmlns:a16="http://schemas.microsoft.com/office/drawing/2014/main" id="{313C8679-EB18-433C-AD10-2C18F9186C1C}"/>
                </a:ext>
              </a:extLst>
            </p:cNvPr>
            <p:cNvSpPr/>
            <p:nvPr/>
          </p:nvSpPr>
          <p:spPr>
            <a:xfrm>
              <a:off x="12387287" y="2213896"/>
              <a:ext cx="1812429" cy="655320"/>
            </a:xfrm>
            <a:prstGeom prst="roundRect">
              <a:avLst/>
            </a:prstGeom>
            <a:solidFill>
              <a:srgbClr val="A8E2E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chemeClr val="tx1"/>
                  </a:solidFill>
                </a:rPr>
                <a:t>pSITE</a:t>
              </a:r>
              <a:r>
                <a:rPr lang="en-US" b="1" dirty="0">
                  <a:solidFill>
                    <a:schemeClr val="tx1"/>
                  </a:solidFill>
                </a:rPr>
                <a:t> Approval Process</a:t>
              </a:r>
            </a:p>
          </p:txBody>
        </p:sp>
        <p:sp>
          <p:nvSpPr>
            <p:cNvPr id="24" name="Rectangle: Rounded Corners 23">
              <a:extLst>
                <a:ext uri="{FF2B5EF4-FFF2-40B4-BE49-F238E27FC236}">
                  <a16:creationId xmlns:a16="http://schemas.microsoft.com/office/drawing/2014/main" id="{B552D60A-2C61-4F27-B87E-EACF10E5D1D4}"/>
                </a:ext>
              </a:extLst>
            </p:cNvPr>
            <p:cNvSpPr/>
            <p:nvPr/>
          </p:nvSpPr>
          <p:spPr>
            <a:xfrm>
              <a:off x="12896120" y="1071615"/>
              <a:ext cx="798532" cy="64639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1"/>
                  </a:solidFill>
                </a:rPr>
                <a:t>KEY</a:t>
              </a:r>
            </a:p>
          </p:txBody>
        </p:sp>
        <p:sp>
          <p:nvSpPr>
            <p:cNvPr id="20" name="Star: 5 Points 19">
              <a:extLst>
                <a:ext uri="{FF2B5EF4-FFF2-40B4-BE49-F238E27FC236}">
                  <a16:creationId xmlns:a16="http://schemas.microsoft.com/office/drawing/2014/main" id="{ED9AA62B-6589-4B97-83C4-26AC5FCC0FD3}"/>
                </a:ext>
              </a:extLst>
            </p:cNvPr>
            <p:cNvSpPr/>
            <p:nvPr/>
          </p:nvSpPr>
          <p:spPr>
            <a:xfrm>
              <a:off x="2370150" y="2910816"/>
              <a:ext cx="434576" cy="369331"/>
            </a:xfrm>
            <a:prstGeom prst="star5">
              <a:avLst>
                <a:gd name="adj" fmla="val 22113"/>
                <a:gd name="hf" fmla="val 105146"/>
                <a:gd name="vf" fmla="val 110557"/>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Rounded Corners 25">
              <a:extLst>
                <a:ext uri="{FF2B5EF4-FFF2-40B4-BE49-F238E27FC236}">
                  <a16:creationId xmlns:a16="http://schemas.microsoft.com/office/drawing/2014/main" id="{B3E43CA8-7E17-41F9-AD62-DBFE550BB63E}"/>
                </a:ext>
              </a:extLst>
            </p:cNvPr>
            <p:cNvSpPr/>
            <p:nvPr/>
          </p:nvSpPr>
          <p:spPr>
            <a:xfrm>
              <a:off x="4192633" y="6234985"/>
              <a:ext cx="5307993" cy="699100"/>
            </a:xfrm>
            <a:prstGeom prst="roundRect">
              <a:avLst/>
            </a:prstGeom>
            <a:solidFill>
              <a:schemeClr val="accent6">
                <a:lumMod val="60000"/>
                <a:lumOff val="40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NIH Team and </a:t>
              </a:r>
              <a:r>
                <a:rPr lang="en-US" sz="2000" b="1" dirty="0" err="1">
                  <a:solidFill>
                    <a:schemeClr val="tx1"/>
                  </a:solidFill>
                </a:rPr>
                <a:t>pSITE</a:t>
              </a:r>
              <a:r>
                <a:rPr lang="en-US" sz="2000" b="1" dirty="0">
                  <a:solidFill>
                    <a:schemeClr val="tx1"/>
                  </a:solidFill>
                </a:rPr>
                <a:t> work together to prepare submission to NIH IRB </a:t>
              </a:r>
            </a:p>
          </p:txBody>
        </p:sp>
        <p:sp>
          <p:nvSpPr>
            <p:cNvPr id="6" name="Right Brace 5">
              <a:extLst>
                <a:ext uri="{FF2B5EF4-FFF2-40B4-BE49-F238E27FC236}">
                  <a16:creationId xmlns:a16="http://schemas.microsoft.com/office/drawing/2014/main" id="{BD6F17AE-65C9-431E-B656-C82399DFE8C0}"/>
                </a:ext>
              </a:extLst>
            </p:cNvPr>
            <p:cNvSpPr/>
            <p:nvPr/>
          </p:nvSpPr>
          <p:spPr>
            <a:xfrm rot="5400000">
              <a:off x="6555045" y="4285134"/>
              <a:ext cx="290328" cy="3329826"/>
            </a:xfrm>
            <a:prstGeom prst="rightBrace">
              <a:avLst/>
            </a:prstGeom>
            <a:ln w="381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11"/>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39074599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2407A7-501D-BDB2-B453-F6BBBB4D3986}"/>
              </a:ext>
            </a:extLst>
          </p:cNvPr>
          <p:cNvSpPr>
            <a:spLocks noGrp="1"/>
          </p:cNvSpPr>
          <p:nvPr>
            <p:ph type="title" idx="4294967295"/>
          </p:nvPr>
        </p:nvSpPr>
        <p:spPr>
          <a:xfrm>
            <a:off x="383375" y="292287"/>
            <a:ext cx="10622280" cy="757130"/>
          </a:xfrm>
        </p:spPr>
        <p:txBody>
          <a:bodyPr/>
          <a:lstStyle/>
          <a:p>
            <a:r>
              <a:rPr lang="en-US" sz="4800" b="1" dirty="0">
                <a:latin typeface="+mn-lt"/>
              </a:rPr>
              <a:t>Fundamentals of single</a:t>
            </a:r>
            <a:r>
              <a:rPr lang="en-US" sz="4800" b="1" baseline="0" dirty="0">
                <a:latin typeface="+mn-lt"/>
              </a:rPr>
              <a:t> IRB review (</a:t>
            </a:r>
            <a:r>
              <a:rPr lang="en-US" sz="4800" b="1" baseline="0" dirty="0" err="1">
                <a:latin typeface="+mn-lt"/>
              </a:rPr>
              <a:t>sIRB</a:t>
            </a:r>
            <a:r>
              <a:rPr lang="en-US" sz="4800" b="1" baseline="0" dirty="0">
                <a:latin typeface="+mn-lt"/>
              </a:rPr>
              <a:t>)</a:t>
            </a:r>
            <a:endParaRPr lang="en-US" sz="4800" b="1" dirty="0">
              <a:latin typeface="+mn-lt"/>
            </a:endParaRPr>
          </a:p>
        </p:txBody>
      </p:sp>
      <p:sp>
        <p:nvSpPr>
          <p:cNvPr id="9" name="TextBox 8">
            <a:extLst>
              <a:ext uri="{FF2B5EF4-FFF2-40B4-BE49-F238E27FC236}">
                <a16:creationId xmlns:a16="http://schemas.microsoft.com/office/drawing/2014/main" id="{71C60002-A5DF-47B0-89F4-4BDF4875891C}"/>
              </a:ext>
            </a:extLst>
          </p:cNvPr>
          <p:cNvSpPr txBox="1"/>
          <p:nvPr/>
        </p:nvSpPr>
        <p:spPr>
          <a:xfrm>
            <a:off x="486257" y="1119445"/>
            <a:ext cx="12505348" cy="3955570"/>
          </a:xfrm>
          <a:prstGeom prst="rect">
            <a:avLst/>
          </a:prstGeom>
          <a:noFill/>
        </p:spPr>
        <p:txBody>
          <a:bodyPr wrap="square" rtlCol="0">
            <a:spAutoFit/>
          </a:bodyPr>
          <a:lstStyle/>
          <a:p>
            <a:pPr>
              <a:lnSpc>
                <a:spcPct val="200000"/>
              </a:lnSpc>
              <a:defRPr/>
            </a:pPr>
            <a:r>
              <a:rPr lang="en-US" sz="3200" b="1" u="sng" dirty="0">
                <a:latin typeface="Public Sans" pitchFamily="2" charset="0"/>
              </a:rPr>
              <a:t>Previous OHSRP Education Sessions</a:t>
            </a:r>
          </a:p>
          <a:p>
            <a:pPr marL="514350" indent="-514350">
              <a:lnSpc>
                <a:spcPct val="150000"/>
              </a:lnSpc>
              <a:buFont typeface="Arial" panose="020B0604020202020204" pitchFamily="34" charset="0"/>
              <a:buChar char="•"/>
              <a:defRPr/>
            </a:pPr>
            <a:r>
              <a:rPr lang="en-US" sz="3200" dirty="0">
                <a:latin typeface="Public Sans" pitchFamily="2" charset="0"/>
                <a:hlinkClick r:id="rId3"/>
              </a:rPr>
              <a:t>What You Need to Know About Single IRB Review: Principles and Practice (Part 1) </a:t>
            </a:r>
            <a:r>
              <a:rPr lang="en-US" sz="3200" dirty="0">
                <a:latin typeface="Public Sans" pitchFamily="2" charset="0"/>
              </a:rPr>
              <a:t>– July 7, 2020</a:t>
            </a:r>
          </a:p>
          <a:p>
            <a:pPr marL="514350" indent="-514350">
              <a:lnSpc>
                <a:spcPct val="150000"/>
              </a:lnSpc>
              <a:buFont typeface="Arial" panose="020B0604020202020204" pitchFamily="34" charset="0"/>
              <a:buChar char="•"/>
              <a:defRPr/>
            </a:pPr>
            <a:r>
              <a:rPr lang="en-US" sz="3200" dirty="0">
                <a:latin typeface="Public Sans" pitchFamily="2" charset="0"/>
                <a:hlinkClick r:id="rId4"/>
              </a:rPr>
              <a:t>What You Need to Know About Single IRB Review: Principles and Practice (Part 2) </a:t>
            </a:r>
            <a:r>
              <a:rPr lang="en-US" sz="3200" dirty="0">
                <a:latin typeface="Public Sans" pitchFamily="2" charset="0"/>
              </a:rPr>
              <a:t>– August 4, 2020</a:t>
            </a:r>
          </a:p>
        </p:txBody>
      </p:sp>
      <p:pic>
        <p:nvPicPr>
          <p:cNvPr id="7" name="Picture 6">
            <a:extLst>
              <a:ext uri="{FF2B5EF4-FFF2-40B4-BE49-F238E27FC236}">
                <a16:creationId xmlns:a16="http://schemas.microsoft.com/office/drawing/2014/main" id="{F708F9DE-059A-458D-80D6-F8DC7E241CC3}"/>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0" name="Picture 9">
            <a:extLst>
              <a:ext uri="{FF2B5EF4-FFF2-40B4-BE49-F238E27FC236}">
                <a16:creationId xmlns:a16="http://schemas.microsoft.com/office/drawing/2014/main" id="{60AE3FB7-BE3F-4C1F-A6C0-266D6E499CE2}"/>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3" name="Rectangle 12">
            <a:extLst>
              <a:ext uri="{FF2B5EF4-FFF2-40B4-BE49-F238E27FC236}">
                <a16:creationId xmlns:a16="http://schemas.microsoft.com/office/drawing/2014/main" id="{6438F080-A66D-4278-9431-1DC3EB9E77DC}"/>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rgbClr val="E3C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spTree>
    <p:extLst>
      <p:ext uri="{BB962C8B-B14F-4D97-AF65-F5344CB8AC3E}">
        <p14:creationId xmlns:p14="http://schemas.microsoft.com/office/powerpoint/2010/main" val="30514836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sp>
        <p:nvSpPr>
          <p:cNvPr id="2" name="Title 1">
            <a:extLst>
              <a:ext uri="{FF2B5EF4-FFF2-40B4-BE49-F238E27FC236}">
                <a16:creationId xmlns:a16="http://schemas.microsoft.com/office/drawing/2014/main" id="{8B9AF25C-B6C9-CC51-3AE9-45C4B28C2192}"/>
              </a:ext>
            </a:extLst>
          </p:cNvPr>
          <p:cNvSpPr>
            <a:spLocks noGrp="1"/>
          </p:cNvSpPr>
          <p:nvPr>
            <p:ph type="title" idx="4294967295"/>
          </p:nvPr>
        </p:nvSpPr>
        <p:spPr>
          <a:xfrm>
            <a:off x="484466" y="352741"/>
            <a:ext cx="9143913" cy="757130"/>
          </a:xfrm>
        </p:spPr>
        <p:txBody>
          <a:bodyPr/>
          <a:lstStyle/>
          <a:p>
            <a:r>
              <a:rPr lang="en-US" sz="4800" b="1" dirty="0"/>
              <a:t>Role of NIH PI and NIH Study Team</a:t>
            </a:r>
          </a:p>
        </p:txBody>
      </p:sp>
      <p:sp>
        <p:nvSpPr>
          <p:cNvPr id="7" name="TextBox 6">
            <a:extLst>
              <a:ext uri="{FF2B5EF4-FFF2-40B4-BE49-F238E27FC236}">
                <a16:creationId xmlns:a16="http://schemas.microsoft.com/office/drawing/2014/main" id="{74904CBC-CBAA-401A-83D2-0436F2C5C030}"/>
              </a:ext>
            </a:extLst>
          </p:cNvPr>
          <p:cNvSpPr txBox="1"/>
          <p:nvPr/>
        </p:nvSpPr>
        <p:spPr>
          <a:xfrm>
            <a:off x="549956" y="1060509"/>
            <a:ext cx="12900766" cy="6555641"/>
          </a:xfrm>
          <a:prstGeom prst="rect">
            <a:avLst/>
          </a:prstGeom>
          <a:noFill/>
        </p:spPr>
        <p:txBody>
          <a:bodyPr wrap="square" rtlCol="0">
            <a:spAutoFit/>
          </a:bodyPr>
          <a:lstStyle/>
          <a:p>
            <a:pPr marL="457200" indent="-457200">
              <a:buFont typeface="Arial" panose="020B0604020202020204" pitchFamily="34" charset="0"/>
              <a:buChar char="•"/>
              <a:defRPr/>
            </a:pPr>
            <a:r>
              <a:rPr lang="en-US" sz="2800" dirty="0">
                <a:latin typeface="Public Sans"/>
              </a:rPr>
              <a:t>NIH PI assumes leadership and has ultimate responsibility for conduct of the research study</a:t>
            </a:r>
          </a:p>
          <a:p>
            <a:pPr marL="457200" indent="-457200">
              <a:buFont typeface="Arial" panose="020B0604020202020204" pitchFamily="34" charset="0"/>
              <a:buChar char="•"/>
              <a:defRPr/>
            </a:pPr>
            <a:r>
              <a:rPr kumimoji="0" lang="en-US" sz="2800" b="0" i="0" u="none" strike="noStrike" kern="1200" cap="none" spc="0" normalizeH="0" baseline="0" noProof="0" dirty="0">
                <a:ln>
                  <a:noFill/>
                </a:ln>
                <a:solidFill>
                  <a:prstClr val="black"/>
                </a:solidFill>
                <a:effectLst/>
                <a:uLnTx/>
                <a:uFillTx/>
                <a:latin typeface="Public Sans"/>
                <a:ea typeface="Times New Roman" panose="02020603050405020304" pitchFamily="18" charset="0"/>
                <a:cs typeface="+mn-cs"/>
              </a:rPr>
              <a:t>Leads the d</a:t>
            </a:r>
            <a:r>
              <a:rPr kumimoji="0" lang="en-US" sz="2800" b="0" i="0" u="none" strike="noStrike" kern="1200" cap="none" spc="0" normalizeH="0" baseline="0" noProof="0" dirty="0">
                <a:ln>
                  <a:noFill/>
                </a:ln>
                <a:solidFill>
                  <a:prstClr val="black"/>
                </a:solidFill>
                <a:effectLst/>
                <a:uLnTx/>
                <a:uFillTx/>
                <a:latin typeface="Public Sans" pitchFamily="2" charset="0"/>
                <a:ea typeface="Times New Roman" panose="02020603050405020304" pitchFamily="18" charset="0"/>
                <a:cs typeface="+mn-cs"/>
              </a:rPr>
              <a:t>evelopment of the protocol, model consent documents, model recruitment materials, study instruments</a:t>
            </a:r>
            <a:endParaRPr lang="en-US" sz="2800" dirty="0">
              <a:latin typeface="Public Sans"/>
            </a:endParaRPr>
          </a:p>
          <a:p>
            <a:pPr marL="457200" indent="-457200">
              <a:buFont typeface="Arial" panose="020B0604020202020204" pitchFamily="34" charset="0"/>
              <a:buChar char="•"/>
              <a:defRPr/>
            </a:pPr>
            <a:r>
              <a:rPr lang="en-US" sz="2800" dirty="0">
                <a:latin typeface="Public Sans"/>
              </a:rPr>
              <a:t>Ensures study coordination, communication, and routing of IRB submissions (in collaboration with Reviewing IRB)</a:t>
            </a:r>
          </a:p>
          <a:p>
            <a:pPr marL="457200" indent="-457200">
              <a:buFont typeface="Arial" panose="020B0604020202020204" pitchFamily="34" charset="0"/>
              <a:buChar char="•"/>
              <a:defRPr/>
            </a:pPr>
            <a:r>
              <a:rPr lang="en-US" sz="2800" dirty="0">
                <a:latin typeface="Public Sans"/>
              </a:rPr>
              <a:t>Verifies that </a:t>
            </a:r>
            <a:r>
              <a:rPr lang="en-US" sz="2800" dirty="0" err="1">
                <a:latin typeface="Public Sans"/>
              </a:rPr>
              <a:t>pSITES</a:t>
            </a:r>
            <a:r>
              <a:rPr lang="en-US" sz="2800" dirty="0">
                <a:latin typeface="Public Sans"/>
              </a:rPr>
              <a:t> have approved protocol and model study materials (consent/ recruitment template) and ensure they understand what sections can be revised during the development of their documents </a:t>
            </a:r>
          </a:p>
          <a:p>
            <a:pPr marL="457200" indent="-457200">
              <a:buFont typeface="Arial" panose="020B0604020202020204" pitchFamily="34" charset="0"/>
              <a:buChar char="•"/>
              <a:defRPr/>
            </a:pPr>
            <a:r>
              <a:rPr lang="en-US" sz="2800" dirty="0">
                <a:latin typeface="Public Sans"/>
              </a:rPr>
              <a:t>Ensures study teams are aware of NIH IRB policies and procedures</a:t>
            </a:r>
          </a:p>
          <a:p>
            <a:pPr marL="457200" indent="-457200">
              <a:buFont typeface="Arial" panose="020B0604020202020204" pitchFamily="34" charset="0"/>
              <a:buChar char="•"/>
              <a:defRPr/>
            </a:pPr>
            <a:r>
              <a:rPr lang="en-US" sz="2800" dirty="0">
                <a:latin typeface="Public Sans"/>
              </a:rPr>
              <a:t>Facilitates submissions to the NIH IRB for all </a:t>
            </a:r>
            <a:r>
              <a:rPr lang="en-US" sz="2800" dirty="0" err="1">
                <a:latin typeface="Public Sans"/>
              </a:rPr>
              <a:t>pSITES</a:t>
            </a:r>
            <a:r>
              <a:rPr lang="en-US" sz="2800" dirty="0">
                <a:latin typeface="Public Sans"/>
              </a:rPr>
              <a:t> </a:t>
            </a:r>
          </a:p>
          <a:p>
            <a:pPr marL="457200" indent="-457200">
              <a:buFont typeface="Arial" panose="020B0604020202020204" pitchFamily="34" charset="0"/>
              <a:buChar char="•"/>
              <a:defRPr/>
            </a:pPr>
            <a:r>
              <a:rPr lang="en-US" sz="2800" dirty="0"/>
              <a:t>Provides information to the NIH IRB at the time of continuing review about the study’s progress and conduct</a:t>
            </a:r>
            <a:endParaRPr lang="en-US" sz="2800" dirty="0">
              <a:latin typeface="Public Sans"/>
            </a:endParaRPr>
          </a:p>
          <a:p>
            <a:pPr marL="457200" indent="-457200">
              <a:buFont typeface="Arial" panose="020B0604020202020204" pitchFamily="34" charset="0"/>
              <a:buChar char="•"/>
              <a:defRPr/>
            </a:pPr>
            <a:r>
              <a:rPr lang="en-US" sz="2800" dirty="0">
                <a:latin typeface="Public Sans"/>
              </a:rPr>
              <a:t>Ensures IRB-approved materials/determinations are provided to all pSITE study teams</a:t>
            </a:r>
          </a:p>
        </p:txBody>
      </p:sp>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3" name="Rectangle 12">
            <a:extLst>
              <a:ext uri="{FF2B5EF4-FFF2-40B4-BE49-F238E27FC236}">
                <a16:creationId xmlns:a16="http://schemas.microsoft.com/office/drawing/2014/main" id="{71FFCB54-7215-4F19-99E9-92A24A1C9169}"/>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8232782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sp>
        <p:nvSpPr>
          <p:cNvPr id="2" name="Title 1">
            <a:extLst>
              <a:ext uri="{FF2B5EF4-FFF2-40B4-BE49-F238E27FC236}">
                <a16:creationId xmlns:a16="http://schemas.microsoft.com/office/drawing/2014/main" id="{7F7BB149-E93F-27E5-DCF9-F24A072D6ADA}"/>
              </a:ext>
            </a:extLst>
          </p:cNvPr>
          <p:cNvSpPr>
            <a:spLocks noGrp="1"/>
          </p:cNvSpPr>
          <p:nvPr>
            <p:ph type="title" idx="4294967295"/>
          </p:nvPr>
        </p:nvSpPr>
        <p:spPr>
          <a:xfrm>
            <a:off x="140158" y="-34506"/>
            <a:ext cx="13934494" cy="1421928"/>
          </a:xfrm>
        </p:spPr>
        <p:txBody>
          <a:bodyPr/>
          <a:lstStyle/>
          <a:p>
            <a:r>
              <a:rPr lang="en-US" sz="4800" b="1" dirty="0"/>
              <a:t>NIH Study Team, </a:t>
            </a:r>
            <a:r>
              <a:rPr lang="en-US" sz="4800" b="1" dirty="0" err="1"/>
              <a:t>pSITEs</a:t>
            </a:r>
            <a:r>
              <a:rPr lang="en-US" sz="4800" b="1" dirty="0"/>
              <a:t>,</a:t>
            </a:r>
            <a:r>
              <a:rPr lang="en-US" sz="4800" b="1" baseline="0" dirty="0"/>
              <a:t> and NIH IRB Communication</a:t>
            </a:r>
            <a:endParaRPr lang="en-US" sz="4800" b="1" dirty="0"/>
          </a:p>
        </p:txBody>
      </p:sp>
      <p:sp>
        <p:nvSpPr>
          <p:cNvPr id="7" name="TextBox 6">
            <a:extLst>
              <a:ext uri="{FF2B5EF4-FFF2-40B4-BE49-F238E27FC236}">
                <a16:creationId xmlns:a16="http://schemas.microsoft.com/office/drawing/2014/main" id="{74904CBC-CBAA-401A-83D2-0436F2C5C030}"/>
              </a:ext>
            </a:extLst>
          </p:cNvPr>
          <p:cNvSpPr txBox="1"/>
          <p:nvPr/>
        </p:nvSpPr>
        <p:spPr>
          <a:xfrm>
            <a:off x="549956" y="1175534"/>
            <a:ext cx="13152396" cy="6217087"/>
          </a:xfrm>
          <a:prstGeom prst="rect">
            <a:avLst/>
          </a:prstGeom>
          <a:noFill/>
        </p:spPr>
        <p:txBody>
          <a:bodyPr wrap="square" rtlCol="0">
            <a:spAutoFit/>
          </a:bodyPr>
          <a:lstStyle/>
          <a:p>
            <a:pPr>
              <a:spcAft>
                <a:spcPts val="1200"/>
              </a:spcAft>
              <a:defRPr/>
            </a:pPr>
            <a:r>
              <a:rPr lang="en-US" sz="3200" b="1" dirty="0">
                <a:solidFill>
                  <a:srgbClr val="4F7C83"/>
                </a:solidFill>
                <a:latin typeface="Public Sans"/>
              </a:rPr>
              <a:t>Legacy approach</a:t>
            </a:r>
          </a:p>
          <a:p>
            <a:pPr marL="457200" indent="-457200">
              <a:spcAft>
                <a:spcPts val="1200"/>
              </a:spcAft>
              <a:buFont typeface="Arial" panose="020B0604020202020204" pitchFamily="34" charset="0"/>
              <a:buChar char="•"/>
              <a:defRPr/>
            </a:pPr>
            <a:r>
              <a:rPr lang="en-US" sz="3200" dirty="0">
                <a:latin typeface="Public Sans"/>
              </a:rPr>
              <a:t>All study information flows to the NIH IRB through the NIH study team; pSITE PIs send information to NIH PI/ designee for processing</a:t>
            </a:r>
          </a:p>
          <a:p>
            <a:pPr marL="457200" indent="-457200">
              <a:spcAft>
                <a:spcPts val="1200"/>
              </a:spcAft>
              <a:buFont typeface="Arial" panose="020B0604020202020204" pitchFamily="34" charset="0"/>
              <a:buChar char="•"/>
              <a:defRPr/>
            </a:pPr>
            <a:r>
              <a:rPr lang="en-US" sz="3200" dirty="0">
                <a:latin typeface="Public Sans"/>
              </a:rPr>
              <a:t>No direct communication between pSITE team and NIH IRB </a:t>
            </a:r>
          </a:p>
          <a:p>
            <a:pPr>
              <a:spcAft>
                <a:spcPts val="1200"/>
              </a:spcAft>
              <a:defRPr/>
            </a:pPr>
            <a:r>
              <a:rPr lang="en-US" sz="3200" b="1" dirty="0" err="1">
                <a:solidFill>
                  <a:srgbClr val="4F7C83"/>
                </a:solidFill>
                <a:latin typeface="Public Sans"/>
              </a:rPr>
              <a:t>eIRB</a:t>
            </a:r>
            <a:r>
              <a:rPr lang="en-US" sz="3200" b="1" dirty="0">
                <a:solidFill>
                  <a:srgbClr val="4F7C83"/>
                </a:solidFill>
                <a:latin typeface="Public Sans"/>
              </a:rPr>
              <a:t> model utilizing multi-site functionality </a:t>
            </a:r>
          </a:p>
          <a:p>
            <a:pPr marL="457200" indent="-457200">
              <a:spcAft>
                <a:spcPts val="1200"/>
              </a:spcAft>
              <a:buFont typeface="Arial" panose="020B0604020202020204" pitchFamily="34" charset="0"/>
              <a:buChar char="•"/>
              <a:defRPr/>
            </a:pPr>
            <a:r>
              <a:rPr lang="en-US" sz="2800" dirty="0">
                <a:latin typeface="Public Sans"/>
              </a:rPr>
              <a:t>Study-wide information can more easily flow between the NIH IRB, the NIH study team, and pSITE team(s)</a:t>
            </a:r>
          </a:p>
          <a:p>
            <a:pPr marL="457200" indent="-457200">
              <a:spcAft>
                <a:spcPts val="1200"/>
              </a:spcAft>
              <a:buFont typeface="Arial" panose="020B0604020202020204" pitchFamily="34" charset="0"/>
              <a:buChar char="•"/>
              <a:defRPr/>
            </a:pPr>
            <a:r>
              <a:rPr lang="en-US" sz="2800" dirty="0">
                <a:latin typeface="Public Sans"/>
              </a:rPr>
              <a:t>pSITE study information submitted directly to the NIH IRB via the pSITE study team;   NIH PI/ designee serves as a gatekeeper (current </a:t>
            </a:r>
            <a:r>
              <a:rPr lang="en-US" sz="2800" dirty="0" err="1">
                <a:latin typeface="Public Sans"/>
              </a:rPr>
              <a:t>eIRB</a:t>
            </a:r>
            <a:r>
              <a:rPr lang="en-US" sz="2800" dirty="0">
                <a:latin typeface="Public Sans"/>
              </a:rPr>
              <a:t> model) – </a:t>
            </a:r>
          </a:p>
          <a:p>
            <a:pPr marL="914400" lvl="1" indent="-457200">
              <a:spcAft>
                <a:spcPts val="1200"/>
              </a:spcAft>
              <a:buSzPct val="75000"/>
              <a:buFont typeface="Wingdings" panose="05000000000000000000" pitchFamily="2" charset="2"/>
              <a:buChar char="§"/>
              <a:defRPr/>
            </a:pPr>
            <a:r>
              <a:rPr lang="en-US" sz="2800" dirty="0"/>
              <a:t>Opportunity for the NIH study team to vet submission before it reaches NIH IRB</a:t>
            </a:r>
          </a:p>
          <a:p>
            <a:pPr marL="457200" indent="-457200">
              <a:spcAft>
                <a:spcPts val="1200"/>
              </a:spcAft>
              <a:buFont typeface="Arial" panose="020B0604020202020204" pitchFamily="34" charset="0"/>
              <a:buChar char="•"/>
              <a:defRPr/>
            </a:pPr>
            <a:r>
              <a:rPr lang="en-US" sz="2800" dirty="0">
                <a:latin typeface="Public Sans"/>
              </a:rPr>
              <a:t>Still need to maintain good communication between NIH study team and </a:t>
            </a:r>
            <a:r>
              <a:rPr lang="en-US" sz="2800" dirty="0" err="1">
                <a:latin typeface="Public Sans"/>
              </a:rPr>
              <a:t>pSITEs</a:t>
            </a:r>
            <a:endParaRPr lang="en-US" sz="2800" dirty="0">
              <a:latin typeface="Public Sans"/>
            </a:endParaRPr>
          </a:p>
        </p:txBody>
      </p:sp>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3" name="Rectangle 12">
            <a:extLst>
              <a:ext uri="{FF2B5EF4-FFF2-40B4-BE49-F238E27FC236}">
                <a16:creationId xmlns:a16="http://schemas.microsoft.com/office/drawing/2014/main" id="{D726471D-C570-4DB8-AF8D-662E52F1511E}"/>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12390756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1391FAC-E368-4A80-BFA9-CDE08C78EAAC}"/>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pic>
        <p:nvPicPr>
          <p:cNvPr id="11" name="Picture 10">
            <a:extLst>
              <a:ext uri="{FF2B5EF4-FFF2-40B4-BE49-F238E27FC236}">
                <a16:creationId xmlns:a16="http://schemas.microsoft.com/office/drawing/2014/main" id="{DF04382E-E7EA-4766-AF31-D2DA99AB9D41}"/>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3" name="Picture 12">
            <a:extLst>
              <a:ext uri="{FF2B5EF4-FFF2-40B4-BE49-F238E27FC236}">
                <a16:creationId xmlns:a16="http://schemas.microsoft.com/office/drawing/2014/main" id="{0E22092E-E4DE-48E0-A5C0-2888FC9C8F37}"/>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2" name="Title 1">
            <a:extLst>
              <a:ext uri="{FF2B5EF4-FFF2-40B4-BE49-F238E27FC236}">
                <a16:creationId xmlns:a16="http://schemas.microsoft.com/office/drawing/2014/main" id="{22E87384-3F69-9CF2-8151-D766315A8F55}"/>
              </a:ext>
            </a:extLst>
          </p:cNvPr>
          <p:cNvSpPr>
            <a:spLocks noGrp="1"/>
          </p:cNvSpPr>
          <p:nvPr>
            <p:ph type="title" idx="4294967295"/>
          </p:nvPr>
        </p:nvSpPr>
        <p:spPr>
          <a:xfrm>
            <a:off x="146304" y="362315"/>
            <a:ext cx="6188590" cy="757130"/>
          </a:xfrm>
        </p:spPr>
        <p:txBody>
          <a:bodyPr/>
          <a:lstStyle/>
          <a:p>
            <a:r>
              <a:rPr lang="en-US" sz="4800" b="1" dirty="0"/>
              <a:t>Communication</a:t>
            </a:r>
            <a:r>
              <a:rPr lang="en-US" sz="4800" b="1" baseline="0" dirty="0"/>
              <a:t> Plan</a:t>
            </a:r>
            <a:endParaRPr lang="en-US" sz="4800" b="1" dirty="0"/>
          </a:p>
        </p:txBody>
      </p:sp>
      <p:sp>
        <p:nvSpPr>
          <p:cNvPr id="17" name="TextBox 16">
            <a:extLst>
              <a:ext uri="{FF2B5EF4-FFF2-40B4-BE49-F238E27FC236}">
                <a16:creationId xmlns:a16="http://schemas.microsoft.com/office/drawing/2014/main" id="{34D57C4B-BF6C-4F98-8BAC-A2E0EC6024FD}"/>
              </a:ext>
            </a:extLst>
          </p:cNvPr>
          <p:cNvSpPr txBox="1"/>
          <p:nvPr/>
        </p:nvSpPr>
        <p:spPr>
          <a:xfrm>
            <a:off x="395680" y="1165164"/>
            <a:ext cx="13891819" cy="5940088"/>
          </a:xfrm>
          <a:prstGeom prst="rect">
            <a:avLst/>
          </a:prstGeom>
          <a:noFill/>
        </p:spPr>
        <p:txBody>
          <a:bodyPr wrap="square">
            <a:spAutoFit/>
          </a:bodyPr>
          <a:lstStyle/>
          <a:p>
            <a:pPr marL="274320" indent="-274320">
              <a:spcAft>
                <a:spcPts val="1200"/>
              </a:spcAft>
              <a:buFont typeface="Arial" panose="020B0604020202020204" pitchFamily="34" charset="0"/>
              <a:buChar char="•"/>
            </a:pPr>
            <a:r>
              <a:rPr lang="en-US" sz="3200" dirty="0">
                <a:latin typeface="Public Sans" pitchFamily="2" charset="0"/>
                <a:ea typeface="Times New Roman" panose="02020603050405020304" pitchFamily="18" charset="0"/>
              </a:rPr>
              <a:t>Keep in mind that the way NIH PI/ Lead Site and pSITEs communicate differs when using an </a:t>
            </a:r>
            <a:r>
              <a:rPr lang="en-US" sz="3200" dirty="0" err="1">
                <a:latin typeface="Public Sans" pitchFamily="2" charset="0"/>
                <a:ea typeface="Times New Roman" panose="02020603050405020304" pitchFamily="18" charset="0"/>
              </a:rPr>
              <a:t>eIRB</a:t>
            </a:r>
            <a:r>
              <a:rPr lang="en-US" sz="3200" dirty="0">
                <a:latin typeface="Public Sans" pitchFamily="2" charset="0"/>
                <a:ea typeface="Times New Roman" panose="02020603050405020304" pitchFamily="18" charset="0"/>
              </a:rPr>
              <a:t> multi-site system vs the Legacy Module</a:t>
            </a:r>
          </a:p>
          <a:p>
            <a:pPr marL="731520" lvl="1" indent="-274320">
              <a:spcAft>
                <a:spcPts val="1200"/>
              </a:spcAft>
              <a:buSzPct val="80000"/>
              <a:buFont typeface="Wingdings" panose="05000000000000000000" pitchFamily="2" charset="2"/>
              <a:buChar char="§"/>
            </a:pPr>
            <a:r>
              <a:rPr lang="en-US" sz="3200" dirty="0">
                <a:latin typeface="Public Sans" pitchFamily="2" charset="0"/>
                <a:ea typeface="Times New Roman" panose="02020603050405020304" pitchFamily="18" charset="0"/>
              </a:rPr>
              <a:t>Presents different challenges</a:t>
            </a:r>
          </a:p>
          <a:p>
            <a:pPr marL="731520" lvl="1" indent="-274320">
              <a:spcAft>
                <a:spcPts val="1200"/>
              </a:spcAft>
              <a:buSzPct val="80000"/>
              <a:buFont typeface="Wingdings" panose="05000000000000000000" pitchFamily="2" charset="2"/>
              <a:buChar char="§"/>
            </a:pPr>
            <a:r>
              <a:rPr lang="en-US" sz="3200" dirty="0">
                <a:latin typeface="Public Sans" pitchFamily="2" charset="0"/>
                <a:ea typeface="Times New Roman" panose="02020603050405020304" pitchFamily="18" charset="0"/>
              </a:rPr>
              <a:t>Consider differences when developing/ executing a communication plan </a:t>
            </a:r>
          </a:p>
          <a:p>
            <a:pPr marL="731520" lvl="1" indent="-274320">
              <a:spcAft>
                <a:spcPts val="1200"/>
              </a:spcAft>
              <a:buSzPct val="80000"/>
              <a:buFont typeface="Wingdings" panose="05000000000000000000" pitchFamily="2" charset="2"/>
              <a:buChar char="§"/>
            </a:pPr>
            <a:r>
              <a:rPr lang="en-US" sz="3200" dirty="0">
                <a:latin typeface="Public Sans" pitchFamily="2" charset="0"/>
                <a:ea typeface="Times New Roman" panose="02020603050405020304" pitchFamily="18" charset="0"/>
              </a:rPr>
              <a:t>Do not rely solely on the </a:t>
            </a:r>
            <a:r>
              <a:rPr lang="en-US" sz="3200" dirty="0" err="1">
                <a:latin typeface="Public Sans" pitchFamily="2" charset="0"/>
                <a:ea typeface="Times New Roman" panose="02020603050405020304" pitchFamily="18" charset="0"/>
              </a:rPr>
              <a:t>eIRB</a:t>
            </a:r>
            <a:r>
              <a:rPr lang="en-US" sz="3200" dirty="0">
                <a:latin typeface="Public Sans" pitchFamily="2" charset="0"/>
                <a:ea typeface="Times New Roman" panose="02020603050405020304" pitchFamily="18" charset="0"/>
              </a:rPr>
              <a:t> system to facilitate communication across sites</a:t>
            </a:r>
          </a:p>
          <a:p>
            <a:pPr marL="731520" lvl="1" indent="-274320">
              <a:spcAft>
                <a:spcPts val="1200"/>
              </a:spcAft>
              <a:buSzPct val="80000"/>
              <a:buFont typeface="Wingdings" panose="05000000000000000000" pitchFamily="2" charset="2"/>
              <a:buChar char="§"/>
            </a:pPr>
            <a:r>
              <a:rPr lang="en-US" sz="3200" dirty="0">
                <a:latin typeface="Public Sans" pitchFamily="2" charset="0"/>
                <a:ea typeface="Times New Roman" panose="02020603050405020304" pitchFamily="18" charset="0"/>
              </a:rPr>
              <a:t>Suggest NIH Study team have regular communication with the pSITEs</a:t>
            </a:r>
          </a:p>
          <a:p>
            <a:pPr marL="1188720" lvl="2" indent="-274320">
              <a:spcAft>
                <a:spcPts val="1200"/>
              </a:spcAft>
              <a:buSzPct val="70000"/>
              <a:buFont typeface="Courier New" panose="02070309020205020404" pitchFamily="49" charset="0"/>
              <a:buChar char="o"/>
            </a:pPr>
            <a:r>
              <a:rPr lang="en-US" sz="3200" dirty="0">
                <a:latin typeface="Public Sans" pitchFamily="2" charset="0"/>
                <a:ea typeface="Times New Roman" panose="02020603050405020304" pitchFamily="18" charset="0"/>
              </a:rPr>
              <a:t>Site initiation meetings; regular conference calls; newsletter; email blasts; training materials</a:t>
            </a:r>
          </a:p>
          <a:p>
            <a:pPr marL="274320" indent="-274320">
              <a:spcAft>
                <a:spcPts val="1200"/>
              </a:spcAft>
              <a:buFont typeface="Arial" panose="020B0604020202020204" pitchFamily="34" charset="0"/>
              <a:buChar char="•"/>
            </a:pPr>
            <a:r>
              <a:rPr lang="en-US" sz="3200" dirty="0"/>
              <a:t>Can work in collaboration with the NIH IRB to determine best plan for communicating and coordinating information to </a:t>
            </a:r>
            <a:r>
              <a:rPr lang="en-US" sz="3200" dirty="0" err="1"/>
              <a:t>pSITEs</a:t>
            </a:r>
            <a:endParaRPr lang="en-US" sz="3200" dirty="0"/>
          </a:p>
        </p:txBody>
      </p:sp>
      <p:sp>
        <p:nvSpPr>
          <p:cNvPr id="10" name="Rectangle 9">
            <a:extLst>
              <a:ext uri="{FF2B5EF4-FFF2-40B4-BE49-F238E27FC236}">
                <a16:creationId xmlns:a16="http://schemas.microsoft.com/office/drawing/2014/main" id="{9A3DE44E-84A1-48E1-834D-3EAD4A38ADF5}"/>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54361827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1391FAC-E368-4A80-BFA9-CDE08C78EAAC}"/>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pic>
        <p:nvPicPr>
          <p:cNvPr id="11" name="Picture 10">
            <a:extLst>
              <a:ext uri="{FF2B5EF4-FFF2-40B4-BE49-F238E27FC236}">
                <a16:creationId xmlns:a16="http://schemas.microsoft.com/office/drawing/2014/main" id="{DF04382E-E7EA-4766-AF31-D2DA99AB9D41}"/>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3" name="Picture 12">
            <a:extLst>
              <a:ext uri="{FF2B5EF4-FFF2-40B4-BE49-F238E27FC236}">
                <a16:creationId xmlns:a16="http://schemas.microsoft.com/office/drawing/2014/main" id="{0E22092E-E4DE-48E0-A5C0-2888FC9C8F37}"/>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2" name="Title 1">
            <a:extLst>
              <a:ext uri="{FF2B5EF4-FFF2-40B4-BE49-F238E27FC236}">
                <a16:creationId xmlns:a16="http://schemas.microsoft.com/office/drawing/2014/main" id="{C370F8F3-8997-B4CF-4300-FAAC3AA0141B}"/>
              </a:ext>
            </a:extLst>
          </p:cNvPr>
          <p:cNvSpPr>
            <a:spLocks noGrp="1"/>
          </p:cNvSpPr>
          <p:nvPr>
            <p:ph type="title" idx="4294967295"/>
          </p:nvPr>
        </p:nvSpPr>
        <p:spPr>
          <a:xfrm>
            <a:off x="494841" y="355798"/>
            <a:ext cx="12037300" cy="757130"/>
          </a:xfrm>
        </p:spPr>
        <p:txBody>
          <a:bodyPr/>
          <a:lstStyle/>
          <a:p>
            <a:r>
              <a:rPr lang="en-US" sz="4800" b="1" dirty="0"/>
              <a:t>Protocol - NIH PI/Study</a:t>
            </a:r>
            <a:r>
              <a:rPr lang="en-US" sz="4800" b="1" baseline="0" dirty="0"/>
              <a:t> Team Responsibilities</a:t>
            </a:r>
            <a:endParaRPr lang="en-US" sz="4800" b="1" dirty="0"/>
          </a:p>
        </p:txBody>
      </p:sp>
      <p:sp>
        <p:nvSpPr>
          <p:cNvPr id="17" name="TextBox 16">
            <a:extLst>
              <a:ext uri="{FF2B5EF4-FFF2-40B4-BE49-F238E27FC236}">
                <a16:creationId xmlns:a16="http://schemas.microsoft.com/office/drawing/2014/main" id="{34D57C4B-BF6C-4F98-8BAC-A2E0EC6024FD}"/>
              </a:ext>
            </a:extLst>
          </p:cNvPr>
          <p:cNvSpPr txBox="1"/>
          <p:nvPr/>
        </p:nvSpPr>
        <p:spPr>
          <a:xfrm>
            <a:off x="486257" y="1140916"/>
            <a:ext cx="13229743" cy="6417141"/>
          </a:xfrm>
          <a:prstGeom prst="rect">
            <a:avLst/>
          </a:prstGeom>
          <a:noFill/>
        </p:spPr>
        <p:txBody>
          <a:bodyPr wrap="square">
            <a:spAutoFit/>
          </a:bodyPr>
          <a:lstStyle/>
          <a:p>
            <a:pPr marL="274320" indent="-274320">
              <a:spcAft>
                <a:spcPts val="1200"/>
              </a:spcAft>
              <a:buFont typeface="Arial" panose="020B0604020202020204" pitchFamily="34" charset="0"/>
              <a:buChar char="•"/>
            </a:pPr>
            <a:r>
              <a:rPr lang="en-US" sz="2800" dirty="0">
                <a:ea typeface="Times New Roman" panose="02020603050405020304" pitchFamily="18" charset="0"/>
              </a:rPr>
              <a:t>Study-wide protocol should be written in a way that incorporates all human subjects research activities; not only NIH specific</a:t>
            </a:r>
          </a:p>
          <a:p>
            <a:pPr marL="731520" lvl="1" indent="-274320">
              <a:spcAft>
                <a:spcPts val="1200"/>
              </a:spcAft>
              <a:buSzPct val="75000"/>
              <a:buFont typeface="Wingdings" panose="05000000000000000000" pitchFamily="2" charset="2"/>
              <a:buChar char="§"/>
            </a:pPr>
            <a:r>
              <a:rPr lang="en-US" sz="2800" b="0" i="0" dirty="0">
                <a:solidFill>
                  <a:srgbClr val="000000"/>
                </a:solidFill>
                <a:effectLst/>
              </a:rPr>
              <a:t>List the number of sites involved in the protocol</a:t>
            </a:r>
          </a:p>
          <a:p>
            <a:pPr marL="1188720" lvl="2" indent="-182880">
              <a:buSzPct val="70000"/>
              <a:buFont typeface="Courier New" panose="02070309020205020404" pitchFamily="49" charset="0"/>
              <a:buChar char="o"/>
            </a:pPr>
            <a:r>
              <a:rPr lang="en-US" sz="2800" dirty="0">
                <a:solidFill>
                  <a:srgbClr val="000000"/>
                </a:solidFill>
              </a:rPr>
              <a:t>Do </a:t>
            </a:r>
            <a:r>
              <a:rPr lang="en-US" sz="2800" b="0" i="0" dirty="0">
                <a:solidFill>
                  <a:srgbClr val="000000"/>
                </a:solidFill>
                <a:effectLst/>
              </a:rPr>
              <a:t>not lis</a:t>
            </a:r>
            <a:r>
              <a:rPr lang="en-US" sz="2800" dirty="0">
                <a:solidFill>
                  <a:srgbClr val="000000"/>
                </a:solidFill>
              </a:rPr>
              <a:t>t </a:t>
            </a:r>
            <a:r>
              <a:rPr lang="en-US" sz="2800" b="0" i="0" dirty="0">
                <a:solidFill>
                  <a:srgbClr val="000000"/>
                </a:solidFill>
                <a:effectLst/>
              </a:rPr>
              <a:t>the name of each site or the pSITE PI </a:t>
            </a:r>
          </a:p>
          <a:p>
            <a:pPr marL="1645920" lvl="3" indent="-182880">
              <a:spcAft>
                <a:spcPts val="600"/>
              </a:spcAft>
              <a:buSzPct val="65000"/>
              <a:buFont typeface="Century Gothic" panose="020B0502020202020204" pitchFamily="34" charset="0"/>
              <a:buChar char="►"/>
            </a:pPr>
            <a:r>
              <a:rPr lang="en-US" sz="2800" b="0" i="0" dirty="0">
                <a:solidFill>
                  <a:srgbClr val="000000"/>
                </a:solidFill>
                <a:effectLst/>
              </a:rPr>
              <a:t> this is currently listed in the iRIS study application</a:t>
            </a:r>
            <a:endParaRPr lang="en-US" sz="2800" dirty="0">
              <a:ea typeface="Times New Roman" panose="02020603050405020304" pitchFamily="18" charset="0"/>
            </a:endParaRPr>
          </a:p>
          <a:p>
            <a:pPr marL="731520" lvl="1" indent="-274320">
              <a:spcAft>
                <a:spcPts val="1200"/>
              </a:spcAft>
              <a:buSzPct val="75000"/>
              <a:buFont typeface="Wingdings" panose="05000000000000000000" pitchFamily="2" charset="2"/>
              <a:buChar char="§"/>
            </a:pPr>
            <a:r>
              <a:rPr lang="en-US" sz="2800" dirty="0">
                <a:ea typeface="Times New Roman" panose="02020603050405020304" pitchFamily="18" charset="0"/>
              </a:rPr>
              <a:t>Include all potential subject types e.g., if only one site is enrolling children, the protocol still needs to list this population </a:t>
            </a:r>
          </a:p>
          <a:p>
            <a:pPr marL="731520" lvl="1" indent="-274320">
              <a:spcAft>
                <a:spcPts val="1200"/>
              </a:spcAft>
              <a:buSzPct val="75000"/>
              <a:buFont typeface="Wingdings" panose="05000000000000000000" pitchFamily="2" charset="2"/>
              <a:buChar char="§"/>
            </a:pPr>
            <a:r>
              <a:rPr lang="en-US" sz="2800" dirty="0">
                <a:ea typeface="Times New Roman" panose="02020603050405020304" pitchFamily="18" charset="0"/>
              </a:rPr>
              <a:t>Number of subjects to be recruited from each pSITE, if not competitive enrollment</a:t>
            </a:r>
          </a:p>
          <a:p>
            <a:pPr marL="731520" lvl="1" indent="-274320">
              <a:spcAft>
                <a:spcPts val="1200"/>
              </a:spcAft>
              <a:buSzPct val="75000"/>
              <a:buFont typeface="Wingdings" panose="05000000000000000000" pitchFamily="2" charset="2"/>
              <a:buChar char="§"/>
            </a:pPr>
            <a:r>
              <a:rPr lang="en-US" sz="2800" dirty="0">
                <a:ea typeface="Times New Roman" panose="02020603050405020304" pitchFamily="18" charset="0"/>
              </a:rPr>
              <a:t>Recruitment and Screening Procedures  </a:t>
            </a:r>
          </a:p>
          <a:p>
            <a:pPr marL="731520" lvl="1" indent="-274320">
              <a:spcAft>
                <a:spcPts val="1200"/>
              </a:spcAft>
              <a:buSzPct val="75000"/>
              <a:buFont typeface="Wingdings" panose="05000000000000000000" pitchFamily="2" charset="2"/>
              <a:buChar char="§"/>
            </a:pPr>
            <a:r>
              <a:rPr lang="en-US" sz="2800" dirty="0">
                <a:ea typeface="Times New Roman" panose="02020603050405020304" pitchFamily="18" charset="0"/>
              </a:rPr>
              <a:t>Compensation plan</a:t>
            </a:r>
          </a:p>
          <a:p>
            <a:pPr marL="731520" lvl="1" indent="-274320">
              <a:spcAft>
                <a:spcPts val="1200"/>
              </a:spcAft>
              <a:buSzPct val="75000"/>
              <a:buFont typeface="Wingdings" panose="05000000000000000000" pitchFamily="2" charset="2"/>
              <a:buChar char="§"/>
            </a:pPr>
            <a:r>
              <a:rPr lang="en-US" sz="2800" dirty="0">
                <a:ea typeface="Times New Roman" panose="02020603050405020304" pitchFamily="18" charset="0"/>
              </a:rPr>
              <a:t>Multi-site safety monitoring coordination plan  </a:t>
            </a:r>
          </a:p>
          <a:p>
            <a:pPr marL="731520" lvl="1" indent="-274320">
              <a:spcAft>
                <a:spcPts val="1200"/>
              </a:spcAft>
              <a:buSzPct val="75000"/>
              <a:buFont typeface="Wingdings" panose="05000000000000000000" pitchFamily="2" charset="2"/>
              <a:buChar char="§"/>
            </a:pPr>
            <a:r>
              <a:rPr lang="en-US" sz="2800" dirty="0">
                <a:ea typeface="Times New Roman" panose="02020603050405020304" pitchFamily="18" charset="0"/>
              </a:rPr>
              <a:t>Refer to NIH Protocol Template for other guidelines regarding multi-site protocols </a:t>
            </a:r>
          </a:p>
        </p:txBody>
      </p:sp>
      <p:sp>
        <p:nvSpPr>
          <p:cNvPr id="10" name="Rectangle 9">
            <a:extLst>
              <a:ext uri="{FF2B5EF4-FFF2-40B4-BE49-F238E27FC236}">
                <a16:creationId xmlns:a16="http://schemas.microsoft.com/office/drawing/2014/main" id="{4F440A36-923D-4EA4-8612-B1626A3A1679}"/>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2694286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1391FAC-E368-4A80-BFA9-CDE08C78EAAC}"/>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pic>
        <p:nvPicPr>
          <p:cNvPr id="11" name="Picture 10">
            <a:extLst>
              <a:ext uri="{FF2B5EF4-FFF2-40B4-BE49-F238E27FC236}">
                <a16:creationId xmlns:a16="http://schemas.microsoft.com/office/drawing/2014/main" id="{DF04382E-E7EA-4766-AF31-D2DA99AB9D41}"/>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3" name="Picture 12">
            <a:extLst>
              <a:ext uri="{FF2B5EF4-FFF2-40B4-BE49-F238E27FC236}">
                <a16:creationId xmlns:a16="http://schemas.microsoft.com/office/drawing/2014/main" id="{0E22092E-E4DE-48E0-A5C0-2888FC9C8F37}"/>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2" name="Title 1">
            <a:extLst>
              <a:ext uri="{FF2B5EF4-FFF2-40B4-BE49-F238E27FC236}">
                <a16:creationId xmlns:a16="http://schemas.microsoft.com/office/drawing/2014/main" id="{3DE0795B-93CC-7288-06D9-2AB4D84CCD57}"/>
              </a:ext>
            </a:extLst>
          </p:cNvPr>
          <p:cNvSpPr>
            <a:spLocks noGrp="1"/>
          </p:cNvSpPr>
          <p:nvPr>
            <p:ph type="title" idx="4294967295"/>
          </p:nvPr>
        </p:nvSpPr>
        <p:spPr>
          <a:xfrm>
            <a:off x="0" y="29324"/>
            <a:ext cx="14246946" cy="1200329"/>
          </a:xfrm>
        </p:spPr>
        <p:txBody>
          <a:bodyPr/>
          <a:lstStyle/>
          <a:p>
            <a:r>
              <a:rPr lang="en-US" sz="4000" b="1" dirty="0"/>
              <a:t>Model Recruitment Forms</a:t>
            </a:r>
            <a:r>
              <a:rPr lang="en-US" sz="4000" b="1" baseline="0" dirty="0"/>
              <a:t> - Lead PI/Study Team Responsibilities</a:t>
            </a:r>
            <a:endParaRPr lang="en-US" sz="4000" b="1" dirty="0"/>
          </a:p>
        </p:txBody>
      </p:sp>
      <p:sp>
        <p:nvSpPr>
          <p:cNvPr id="17" name="TextBox 16">
            <a:extLst>
              <a:ext uri="{FF2B5EF4-FFF2-40B4-BE49-F238E27FC236}">
                <a16:creationId xmlns:a16="http://schemas.microsoft.com/office/drawing/2014/main" id="{34D57C4B-BF6C-4F98-8BAC-A2E0EC6024FD}"/>
              </a:ext>
            </a:extLst>
          </p:cNvPr>
          <p:cNvSpPr txBox="1"/>
          <p:nvPr/>
        </p:nvSpPr>
        <p:spPr>
          <a:xfrm>
            <a:off x="383454" y="1119445"/>
            <a:ext cx="13222818" cy="5601533"/>
          </a:xfrm>
          <a:prstGeom prst="rect">
            <a:avLst/>
          </a:prstGeom>
          <a:noFill/>
        </p:spPr>
        <p:txBody>
          <a:bodyPr wrap="square">
            <a:spAutoFit/>
          </a:bodyPr>
          <a:lstStyle/>
          <a:p>
            <a:pPr marL="457200" indent="-457200">
              <a:spcAft>
                <a:spcPts val="1200"/>
              </a:spcAft>
              <a:buFont typeface="Arial" panose="020B0604020202020204" pitchFamily="34" charset="0"/>
              <a:buChar char="•"/>
            </a:pPr>
            <a:r>
              <a:rPr lang="en-US" sz="2800" dirty="0">
                <a:latin typeface="Public Sans" pitchFamily="2" charset="0"/>
                <a:ea typeface="Times New Roman" panose="02020603050405020304" pitchFamily="18" charset="0"/>
              </a:rPr>
              <a:t>Model recruitment materials are created if they will be used at more than one site. </a:t>
            </a:r>
          </a:p>
          <a:p>
            <a:pPr marL="914400" lvl="1" indent="-457200">
              <a:spcAft>
                <a:spcPts val="1200"/>
              </a:spcAft>
              <a:buSzPct val="75000"/>
              <a:buFont typeface="Wingdings" panose="05000000000000000000" pitchFamily="2" charset="2"/>
              <a:buChar char="§"/>
            </a:pPr>
            <a:r>
              <a:rPr lang="en-US" sz="2800" b="1" dirty="0">
                <a:latin typeface="Public Sans" pitchFamily="2" charset="0"/>
                <a:ea typeface="Times New Roman" panose="02020603050405020304" pitchFamily="18" charset="0"/>
              </a:rPr>
              <a:t>IRB approval is not required at the </a:t>
            </a:r>
            <a:r>
              <a:rPr lang="en-US" sz="2800" b="1" dirty="0" err="1">
                <a:latin typeface="Public Sans" pitchFamily="2" charset="0"/>
                <a:ea typeface="Times New Roman" panose="02020603050405020304" pitchFamily="18" charset="0"/>
              </a:rPr>
              <a:t>pSITE</a:t>
            </a:r>
            <a:r>
              <a:rPr lang="en-US" sz="2800" b="1" dirty="0">
                <a:latin typeface="Public Sans" pitchFamily="2" charset="0"/>
                <a:ea typeface="Times New Roman" panose="02020603050405020304" pitchFamily="18" charset="0"/>
              </a:rPr>
              <a:t> level </a:t>
            </a:r>
            <a:r>
              <a:rPr lang="en-US" sz="2800" dirty="0">
                <a:latin typeface="Public Sans" pitchFamily="2" charset="0"/>
                <a:ea typeface="Times New Roman" panose="02020603050405020304" pitchFamily="18" charset="0"/>
              </a:rPr>
              <a:t>if pSITE changes consist only of inserting institutional logos and/or contact information e.g., phone number; email address; contact name</a:t>
            </a:r>
          </a:p>
          <a:p>
            <a:pPr marL="914400" lvl="1" indent="-457200">
              <a:spcAft>
                <a:spcPts val="1200"/>
              </a:spcAft>
              <a:buSzPct val="75000"/>
              <a:buFont typeface="Wingdings" panose="05000000000000000000" pitchFamily="2" charset="2"/>
              <a:buChar char="§"/>
            </a:pPr>
            <a:r>
              <a:rPr lang="en-US" sz="2800" dirty="0">
                <a:latin typeface="Public Sans" pitchFamily="2" charset="0"/>
                <a:ea typeface="Times New Roman" panose="02020603050405020304" pitchFamily="18" charset="0"/>
              </a:rPr>
              <a:t>These changes can be made administratively by the pSITE without IRB review/approval</a:t>
            </a:r>
          </a:p>
          <a:p>
            <a:pPr marL="1371600" lvl="2" indent="-457200">
              <a:spcAft>
                <a:spcPts val="1200"/>
              </a:spcAft>
              <a:buSzPct val="70000"/>
              <a:buFont typeface="Courier New" panose="02070309020205020404" pitchFamily="49" charset="0"/>
              <a:buChar char="o"/>
            </a:pPr>
            <a:r>
              <a:rPr lang="en-US" sz="2800" dirty="0">
                <a:latin typeface="Public Sans" pitchFamily="2" charset="0"/>
                <a:ea typeface="Times New Roman" panose="02020603050405020304" pitchFamily="18" charset="0"/>
              </a:rPr>
              <a:t>Any other changes at the pSITE level would require IRB review/approval</a:t>
            </a:r>
          </a:p>
          <a:p>
            <a:pPr marL="914400" lvl="1" indent="-457200">
              <a:spcAft>
                <a:spcPts val="1200"/>
              </a:spcAft>
              <a:buSzPct val="75000"/>
              <a:buFont typeface="Wingdings" panose="05000000000000000000" pitchFamily="2" charset="2"/>
              <a:buChar char="§"/>
            </a:pPr>
            <a:r>
              <a:rPr lang="en-US" sz="2800" dirty="0">
                <a:latin typeface="Public Sans" pitchFamily="2" charset="0"/>
                <a:ea typeface="Times New Roman" panose="02020603050405020304" pitchFamily="18" charset="0"/>
              </a:rPr>
              <a:t>NIH IRB suggests NO other changes to model recruitment material at the pSITE level unless warranted by policy at that institution</a:t>
            </a:r>
          </a:p>
          <a:p>
            <a:pPr marL="457200" indent="-457200">
              <a:spcAft>
                <a:spcPts val="1200"/>
              </a:spcAft>
              <a:buFont typeface="Arial" panose="020B0604020202020204" pitchFamily="34" charset="0"/>
              <a:buChar char="•"/>
            </a:pPr>
            <a:r>
              <a:rPr lang="en-US" sz="2800" dirty="0">
                <a:latin typeface="Public Sans" pitchFamily="2" charset="0"/>
                <a:ea typeface="Times New Roman" panose="02020603050405020304" pitchFamily="18" charset="0"/>
              </a:rPr>
              <a:t>Some pSITEs may have specific site recruitment materials that will be used only at that site. Submit to the NIH IRB for approval with the pSITE application</a:t>
            </a:r>
          </a:p>
        </p:txBody>
      </p:sp>
      <p:sp>
        <p:nvSpPr>
          <p:cNvPr id="10" name="Rectangle 9">
            <a:extLst>
              <a:ext uri="{FF2B5EF4-FFF2-40B4-BE49-F238E27FC236}">
                <a16:creationId xmlns:a16="http://schemas.microsoft.com/office/drawing/2014/main" id="{81586BD2-1CE5-4AD2-9FF9-A84A75A93E6A}"/>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42680038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1391FAC-E368-4A80-BFA9-CDE08C78EAAC}"/>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pic>
        <p:nvPicPr>
          <p:cNvPr id="11" name="Picture 10">
            <a:extLst>
              <a:ext uri="{FF2B5EF4-FFF2-40B4-BE49-F238E27FC236}">
                <a16:creationId xmlns:a16="http://schemas.microsoft.com/office/drawing/2014/main" id="{DF04382E-E7EA-4766-AF31-D2DA99AB9D41}"/>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3" name="Picture 12">
            <a:extLst>
              <a:ext uri="{FF2B5EF4-FFF2-40B4-BE49-F238E27FC236}">
                <a16:creationId xmlns:a16="http://schemas.microsoft.com/office/drawing/2014/main" id="{0E22092E-E4DE-48E0-A5C0-2888FC9C8F37}"/>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2" name="Title 1">
            <a:extLst>
              <a:ext uri="{FF2B5EF4-FFF2-40B4-BE49-F238E27FC236}">
                <a16:creationId xmlns:a16="http://schemas.microsoft.com/office/drawing/2014/main" id="{99605887-FFAB-E514-1E60-31AF9BD94985}"/>
              </a:ext>
            </a:extLst>
          </p:cNvPr>
          <p:cNvSpPr>
            <a:spLocks noGrp="1"/>
          </p:cNvSpPr>
          <p:nvPr>
            <p:ph type="title" idx="4294967295"/>
          </p:nvPr>
        </p:nvSpPr>
        <p:spPr>
          <a:xfrm>
            <a:off x="486257" y="156347"/>
            <a:ext cx="14630400" cy="1120140"/>
          </a:xfrm>
        </p:spPr>
        <p:txBody>
          <a:bodyPr/>
          <a:lstStyle/>
          <a:p>
            <a:r>
              <a:rPr lang="en-US" sz="4400" b="1" dirty="0"/>
              <a:t>Model Consent Forms - Lead PI/Study Team Responsibilities</a:t>
            </a:r>
          </a:p>
        </p:txBody>
      </p:sp>
      <p:sp>
        <p:nvSpPr>
          <p:cNvPr id="17" name="TextBox 16">
            <a:extLst>
              <a:ext uri="{FF2B5EF4-FFF2-40B4-BE49-F238E27FC236}">
                <a16:creationId xmlns:a16="http://schemas.microsoft.com/office/drawing/2014/main" id="{34D57C4B-BF6C-4F98-8BAC-A2E0EC6024FD}"/>
              </a:ext>
            </a:extLst>
          </p:cNvPr>
          <p:cNvSpPr txBox="1"/>
          <p:nvPr/>
        </p:nvSpPr>
        <p:spPr>
          <a:xfrm>
            <a:off x="486257" y="1155460"/>
            <a:ext cx="12275508" cy="6340197"/>
          </a:xfrm>
          <a:prstGeom prst="rect">
            <a:avLst/>
          </a:prstGeom>
          <a:noFill/>
        </p:spPr>
        <p:txBody>
          <a:bodyPr wrap="square">
            <a:spAutoFit/>
          </a:bodyPr>
          <a:lstStyle/>
          <a:p>
            <a:pPr marL="274320" indent="-274320">
              <a:spcAft>
                <a:spcPts val="1200"/>
              </a:spcAft>
              <a:buFont typeface="Arial" panose="020B0604020202020204" pitchFamily="34" charset="0"/>
              <a:buChar char="•"/>
            </a:pPr>
            <a:r>
              <a:rPr lang="en-US" sz="2800" dirty="0">
                <a:latin typeface="Public Sans" pitchFamily="2" charset="0"/>
                <a:ea typeface="Times New Roman" panose="02020603050405020304" pitchFamily="18" charset="0"/>
              </a:rPr>
              <a:t>Responsible for the creation of the Model Consent/ Assent forms (in addition to the NIH site specific versions)</a:t>
            </a:r>
          </a:p>
          <a:p>
            <a:pPr marL="731520" lvl="1" indent="-274320">
              <a:spcAft>
                <a:spcPts val="1200"/>
              </a:spcAft>
              <a:buSzPct val="75000"/>
              <a:buFont typeface="Wingdings" panose="05000000000000000000" pitchFamily="2" charset="2"/>
              <a:buChar char="§"/>
            </a:pPr>
            <a:r>
              <a:rPr lang="en-US" sz="2800" dirty="0">
                <a:latin typeface="Public Sans" pitchFamily="2" charset="0"/>
                <a:ea typeface="Times New Roman" panose="02020603050405020304" pitchFamily="18" charset="0"/>
              </a:rPr>
              <a:t>Use the Model Consent Template on the IRBO website</a:t>
            </a:r>
          </a:p>
          <a:p>
            <a:pPr marL="1188720" lvl="2" indent="-274320">
              <a:spcAft>
                <a:spcPts val="1200"/>
              </a:spcAft>
              <a:buSzPct val="70000"/>
              <a:buFont typeface="Courier New" panose="02070309020205020404" pitchFamily="49" charset="0"/>
              <a:buChar char="o"/>
            </a:pPr>
            <a:r>
              <a:rPr lang="en-US" sz="2800" dirty="0">
                <a:latin typeface="Public Sans" pitchFamily="2" charset="0"/>
                <a:ea typeface="Times New Roman" panose="02020603050405020304" pitchFamily="18" charset="0"/>
              </a:rPr>
              <a:t>Some sections will apply to all sites, other sections will need modifications</a:t>
            </a:r>
          </a:p>
          <a:p>
            <a:pPr marL="1188720" lvl="2" indent="-274320">
              <a:spcAft>
                <a:spcPts val="1200"/>
              </a:spcAft>
              <a:buSzPct val="70000"/>
              <a:buFont typeface="Courier New" panose="02070309020205020404" pitchFamily="49" charset="0"/>
              <a:buChar char="o"/>
            </a:pPr>
            <a:r>
              <a:rPr lang="en-US" sz="2800" dirty="0">
                <a:latin typeface="Public Sans" pitchFamily="2" charset="0"/>
                <a:ea typeface="Times New Roman" panose="02020603050405020304" pitchFamily="18" charset="0"/>
              </a:rPr>
              <a:t> Not one size fits all – there can be exceptions  </a:t>
            </a:r>
          </a:p>
          <a:p>
            <a:pPr marL="1645920" lvl="3" indent="-274320">
              <a:spcAft>
                <a:spcPts val="1200"/>
              </a:spcAft>
              <a:buSzPct val="60000"/>
              <a:buFont typeface="Wingdings" panose="05000000000000000000" pitchFamily="2" charset="2"/>
              <a:buChar char="v"/>
            </a:pPr>
            <a:r>
              <a:rPr lang="en-US" sz="2800" dirty="0">
                <a:latin typeface="Public Sans" pitchFamily="2" charset="0"/>
                <a:ea typeface="Times New Roman" panose="02020603050405020304" pitchFamily="18" charset="0"/>
              </a:rPr>
              <a:t>Costs, compensation, and/or reimbursement sections could be different</a:t>
            </a:r>
          </a:p>
          <a:p>
            <a:pPr marL="1645920" lvl="3" indent="-274320">
              <a:spcAft>
                <a:spcPts val="1200"/>
              </a:spcAft>
              <a:buSzPct val="60000"/>
              <a:buFont typeface="Wingdings" panose="05000000000000000000" pitchFamily="2" charset="2"/>
              <a:buChar char="v"/>
            </a:pPr>
            <a:r>
              <a:rPr lang="en-US" sz="2800" dirty="0">
                <a:latin typeface="Public Sans" pitchFamily="2" charset="0"/>
                <a:ea typeface="Times New Roman" panose="02020603050405020304" pitchFamily="18" charset="0"/>
              </a:rPr>
              <a:t>COI (if a conflict exists), research related injury language, who to contact in case of complaint would mostly likely be different</a:t>
            </a:r>
          </a:p>
          <a:p>
            <a:pPr marL="1645920" lvl="3" indent="-274320">
              <a:spcAft>
                <a:spcPts val="1200"/>
              </a:spcAft>
              <a:buSzPct val="60000"/>
              <a:buFont typeface="Wingdings" panose="05000000000000000000" pitchFamily="2" charset="2"/>
              <a:buChar char="v"/>
            </a:pPr>
            <a:r>
              <a:rPr lang="en-US" sz="2800" dirty="0">
                <a:latin typeface="Public Sans" pitchFamily="2" charset="0"/>
                <a:ea typeface="Times New Roman" panose="02020603050405020304" pitchFamily="18" charset="0"/>
              </a:rPr>
              <a:t>Anything specific at the site should be added e.g., if a scan or survey will only take place at the site or is different in some way</a:t>
            </a:r>
          </a:p>
          <a:p>
            <a:pPr marL="274320" indent="-274320">
              <a:spcAft>
                <a:spcPts val="1200"/>
              </a:spcAft>
              <a:buFont typeface="Arial" panose="020B0604020202020204" pitchFamily="34" charset="0"/>
              <a:buChar char="•"/>
            </a:pPr>
            <a:r>
              <a:rPr lang="en-US" sz="2800" dirty="0">
                <a:latin typeface="Public Sans" pitchFamily="2" charset="0"/>
                <a:ea typeface="Times New Roman" panose="02020603050405020304" pitchFamily="18" charset="0"/>
              </a:rPr>
              <a:t>Assent process may be different at each institution, anticipate differences e.g.,  signature requirements may be different</a:t>
            </a:r>
            <a:endParaRPr lang="en-US" sz="3200" b="1" dirty="0">
              <a:latin typeface="Public Sans" pitchFamily="2" charset="0"/>
              <a:ea typeface="Times New Roman" panose="02020603050405020304" pitchFamily="18" charset="0"/>
            </a:endParaRPr>
          </a:p>
        </p:txBody>
      </p:sp>
      <p:sp>
        <p:nvSpPr>
          <p:cNvPr id="10" name="Rectangle 9">
            <a:extLst>
              <a:ext uri="{FF2B5EF4-FFF2-40B4-BE49-F238E27FC236}">
                <a16:creationId xmlns:a16="http://schemas.microsoft.com/office/drawing/2014/main" id="{24ACCF7C-E216-42F1-8E54-5675B46DE9A1}"/>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8171062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1391FAC-E368-4A80-BFA9-CDE08C78EAAC}"/>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pic>
        <p:nvPicPr>
          <p:cNvPr id="11" name="Picture 10">
            <a:extLst>
              <a:ext uri="{FF2B5EF4-FFF2-40B4-BE49-F238E27FC236}">
                <a16:creationId xmlns:a16="http://schemas.microsoft.com/office/drawing/2014/main" id="{DF04382E-E7EA-4766-AF31-D2DA99AB9D41}"/>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3" name="Picture 12">
            <a:extLst>
              <a:ext uri="{FF2B5EF4-FFF2-40B4-BE49-F238E27FC236}">
                <a16:creationId xmlns:a16="http://schemas.microsoft.com/office/drawing/2014/main" id="{0E22092E-E4DE-48E0-A5C0-2888FC9C8F37}"/>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2" name="Title 1">
            <a:extLst>
              <a:ext uri="{FF2B5EF4-FFF2-40B4-BE49-F238E27FC236}">
                <a16:creationId xmlns:a16="http://schemas.microsoft.com/office/drawing/2014/main" id="{B0F0BD10-746C-D98A-47E5-8F935D895342}"/>
              </a:ext>
            </a:extLst>
          </p:cNvPr>
          <p:cNvSpPr>
            <a:spLocks noGrp="1"/>
          </p:cNvSpPr>
          <p:nvPr>
            <p:ph type="title" idx="4294967295"/>
          </p:nvPr>
        </p:nvSpPr>
        <p:spPr>
          <a:xfrm>
            <a:off x="486257" y="344176"/>
            <a:ext cx="5553085" cy="757130"/>
          </a:xfrm>
        </p:spPr>
        <p:txBody>
          <a:bodyPr/>
          <a:lstStyle/>
          <a:p>
            <a:r>
              <a:rPr lang="en-US" sz="4800" b="1" dirty="0"/>
              <a:t>Coordinating Center</a:t>
            </a:r>
          </a:p>
        </p:txBody>
      </p:sp>
      <p:sp>
        <p:nvSpPr>
          <p:cNvPr id="17" name="TextBox 16">
            <a:extLst>
              <a:ext uri="{FF2B5EF4-FFF2-40B4-BE49-F238E27FC236}">
                <a16:creationId xmlns:a16="http://schemas.microsoft.com/office/drawing/2014/main" id="{34D57C4B-BF6C-4F98-8BAC-A2E0EC6024FD}"/>
              </a:ext>
            </a:extLst>
          </p:cNvPr>
          <p:cNvSpPr txBox="1"/>
          <p:nvPr/>
        </p:nvSpPr>
        <p:spPr>
          <a:xfrm>
            <a:off x="797959" y="1278356"/>
            <a:ext cx="12275508" cy="5924699"/>
          </a:xfrm>
          <a:prstGeom prst="rect">
            <a:avLst/>
          </a:prstGeom>
          <a:noFill/>
        </p:spPr>
        <p:txBody>
          <a:bodyPr wrap="square">
            <a:spAutoFit/>
          </a:bodyPr>
          <a:lstStyle/>
          <a:p>
            <a:pPr marL="274320" indent="-274320">
              <a:spcAft>
                <a:spcPts val="1200"/>
              </a:spcAft>
              <a:buFont typeface="Arial" panose="020B0604020202020204" pitchFamily="34" charset="0"/>
              <a:buChar char="•"/>
            </a:pPr>
            <a:r>
              <a:rPr lang="en-US" sz="2900" b="1" dirty="0">
                <a:latin typeface="Public Sans" pitchFamily="2" charset="0"/>
                <a:ea typeface="Times New Roman" panose="02020603050405020304" pitchFamily="18" charset="0"/>
              </a:rPr>
              <a:t>Not one definitive definition of a Coordinating Center</a:t>
            </a:r>
          </a:p>
          <a:p>
            <a:pPr marL="274320" indent="-274320">
              <a:spcAft>
                <a:spcPts val="1200"/>
              </a:spcAft>
              <a:buFont typeface="Arial" panose="020B0604020202020204" pitchFamily="34" charset="0"/>
              <a:buChar char="•"/>
            </a:pPr>
            <a:r>
              <a:rPr lang="en-US" sz="2900" b="1" dirty="0">
                <a:latin typeface="Public Sans" pitchFamily="2" charset="0"/>
                <a:ea typeface="Times New Roman" panose="02020603050405020304" pitchFamily="18" charset="0"/>
              </a:rPr>
              <a:t>The term ‘Coordinating Center’ can cover several very different research-related activities</a:t>
            </a:r>
          </a:p>
          <a:p>
            <a:pPr marL="731520" lvl="1" indent="-274320">
              <a:spcAft>
                <a:spcPts val="1200"/>
              </a:spcAft>
              <a:buSzPct val="70000"/>
              <a:buFont typeface="Wingdings" panose="05000000000000000000" pitchFamily="2" charset="2"/>
              <a:buChar char="§"/>
            </a:pPr>
            <a:r>
              <a:rPr lang="en-US" sz="2900" dirty="0">
                <a:latin typeface="Public Sans" pitchFamily="2" charset="0"/>
                <a:ea typeface="Times New Roman" panose="02020603050405020304" pitchFamily="18" charset="0"/>
              </a:rPr>
              <a:t>Can be the NIH PI/Lead Site or delegated to another entity</a:t>
            </a:r>
          </a:p>
          <a:p>
            <a:pPr marL="731520" lvl="1" indent="-274320">
              <a:spcAft>
                <a:spcPts val="1200"/>
              </a:spcAft>
              <a:buSzPct val="70000"/>
              <a:buFont typeface="Wingdings" panose="05000000000000000000" pitchFamily="2" charset="2"/>
              <a:buChar char="§"/>
            </a:pPr>
            <a:r>
              <a:rPr lang="en-US" sz="2900" dirty="0">
                <a:latin typeface="Public Sans" pitchFamily="2" charset="0"/>
                <a:ea typeface="Times New Roman" panose="02020603050405020304" pitchFamily="18" charset="0"/>
              </a:rPr>
              <a:t>Some only handle data center functions</a:t>
            </a:r>
          </a:p>
          <a:p>
            <a:pPr marL="731520" lvl="1" indent="-274320">
              <a:spcAft>
                <a:spcPts val="1200"/>
              </a:spcAft>
              <a:buSzPct val="70000"/>
              <a:buFont typeface="Wingdings" panose="05000000000000000000" pitchFamily="2" charset="2"/>
              <a:buChar char="§"/>
            </a:pPr>
            <a:r>
              <a:rPr lang="en-US" sz="2900" dirty="0">
                <a:latin typeface="Public Sans" pitchFamily="2" charset="0"/>
                <a:ea typeface="Times New Roman" panose="02020603050405020304" pitchFamily="18" charset="0"/>
              </a:rPr>
              <a:t>Some have study-wide responsibilities of most or all aspects of the multi-site protocol e.g., consent form development, coordinate data collection, create and manage the overall operations of a study</a:t>
            </a:r>
          </a:p>
          <a:p>
            <a:pPr marL="731520" lvl="1" indent="-274320">
              <a:spcAft>
                <a:spcPts val="1200"/>
              </a:spcAft>
              <a:buSzPct val="70000"/>
              <a:buFont typeface="Wingdings" panose="05000000000000000000" pitchFamily="2" charset="2"/>
              <a:buChar char="§"/>
            </a:pPr>
            <a:r>
              <a:rPr lang="en-US" sz="2900" dirty="0">
                <a:latin typeface="Public Sans" pitchFamily="2" charset="0"/>
                <a:ea typeface="Times New Roman" panose="02020603050405020304" pitchFamily="18" charset="0"/>
              </a:rPr>
              <a:t>Contract and/or grant should outline scope of work to outline Coordinating Center activities and those of the pSITE(s)</a:t>
            </a:r>
          </a:p>
          <a:p>
            <a:pPr marL="731520" lvl="1" indent="-274320">
              <a:spcAft>
                <a:spcPts val="1200"/>
              </a:spcAft>
              <a:buSzPct val="70000"/>
              <a:buFont typeface="Wingdings" panose="05000000000000000000" pitchFamily="2" charset="2"/>
              <a:buChar char="§"/>
            </a:pPr>
            <a:r>
              <a:rPr lang="en-US" sz="2900" dirty="0">
                <a:latin typeface="Public Sans" pitchFamily="2" charset="0"/>
                <a:ea typeface="Times New Roman" panose="02020603050405020304" pitchFamily="18" charset="0"/>
              </a:rPr>
              <a:t>Coordinating Center functions need to be clearly described in the protocol </a:t>
            </a:r>
          </a:p>
        </p:txBody>
      </p:sp>
      <p:sp>
        <p:nvSpPr>
          <p:cNvPr id="10" name="Rectangle 9">
            <a:extLst>
              <a:ext uri="{FF2B5EF4-FFF2-40B4-BE49-F238E27FC236}">
                <a16:creationId xmlns:a16="http://schemas.microsoft.com/office/drawing/2014/main" id="{CD2790ED-815A-4869-A9CB-B6134ED62DF0}"/>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3138831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1391FAC-E368-4A80-BFA9-CDE08C78EAAC}"/>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pic>
        <p:nvPicPr>
          <p:cNvPr id="11" name="Picture 10">
            <a:extLst>
              <a:ext uri="{FF2B5EF4-FFF2-40B4-BE49-F238E27FC236}">
                <a16:creationId xmlns:a16="http://schemas.microsoft.com/office/drawing/2014/main" id="{DF04382E-E7EA-4766-AF31-D2DA99AB9D41}"/>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3" name="Picture 12">
            <a:extLst>
              <a:ext uri="{FF2B5EF4-FFF2-40B4-BE49-F238E27FC236}">
                <a16:creationId xmlns:a16="http://schemas.microsoft.com/office/drawing/2014/main" id="{0E22092E-E4DE-48E0-A5C0-2888FC9C8F37}"/>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2" name="Title 1">
            <a:extLst>
              <a:ext uri="{FF2B5EF4-FFF2-40B4-BE49-F238E27FC236}">
                <a16:creationId xmlns:a16="http://schemas.microsoft.com/office/drawing/2014/main" id="{C8C9690B-E1A4-8F74-1130-CD14755DF42E}"/>
              </a:ext>
            </a:extLst>
          </p:cNvPr>
          <p:cNvSpPr>
            <a:spLocks noGrp="1"/>
          </p:cNvSpPr>
          <p:nvPr>
            <p:ph type="title" idx="4294967295"/>
          </p:nvPr>
        </p:nvSpPr>
        <p:spPr>
          <a:xfrm>
            <a:off x="486257" y="357058"/>
            <a:ext cx="7178696" cy="757130"/>
          </a:xfrm>
        </p:spPr>
        <p:txBody>
          <a:bodyPr/>
          <a:lstStyle/>
          <a:p>
            <a:r>
              <a:rPr lang="en-US" sz="4800" b="1" dirty="0"/>
              <a:t>Coordinating Center cont’d</a:t>
            </a:r>
          </a:p>
        </p:txBody>
      </p:sp>
      <p:sp>
        <p:nvSpPr>
          <p:cNvPr id="17" name="TextBox 16">
            <a:extLst>
              <a:ext uri="{FF2B5EF4-FFF2-40B4-BE49-F238E27FC236}">
                <a16:creationId xmlns:a16="http://schemas.microsoft.com/office/drawing/2014/main" id="{34D57C4B-BF6C-4F98-8BAC-A2E0EC6024FD}"/>
              </a:ext>
            </a:extLst>
          </p:cNvPr>
          <p:cNvSpPr txBox="1"/>
          <p:nvPr/>
        </p:nvSpPr>
        <p:spPr>
          <a:xfrm>
            <a:off x="486257" y="1192933"/>
            <a:ext cx="12275508" cy="6186309"/>
          </a:xfrm>
          <a:prstGeom prst="rect">
            <a:avLst/>
          </a:prstGeom>
          <a:noFill/>
        </p:spPr>
        <p:txBody>
          <a:bodyPr wrap="square">
            <a:spAutoFit/>
          </a:bodyPr>
          <a:lstStyle/>
          <a:p>
            <a:pPr marL="274320" indent="-274320">
              <a:spcAft>
                <a:spcPts val="1200"/>
              </a:spcAft>
              <a:buFont typeface="Arial" panose="020B0604020202020204" pitchFamily="34" charset="0"/>
              <a:buChar char="•"/>
            </a:pPr>
            <a:r>
              <a:rPr lang="en-US" sz="2800" b="1" dirty="0">
                <a:latin typeface="Public Sans" pitchFamily="2" charset="0"/>
                <a:ea typeface="Times New Roman" panose="02020603050405020304" pitchFamily="18" charset="0"/>
              </a:rPr>
              <a:t>Possible Coordinating Center Responsibilities (not inclusive)</a:t>
            </a:r>
          </a:p>
          <a:p>
            <a:pPr marL="731520" lvl="1" indent="-274320">
              <a:spcAft>
                <a:spcPts val="1200"/>
              </a:spcAft>
              <a:buSzPct val="75000"/>
              <a:buFont typeface="Wingdings" panose="05000000000000000000" pitchFamily="2" charset="2"/>
              <a:buChar char="§"/>
            </a:pPr>
            <a:r>
              <a:rPr lang="en-US" sz="2800" dirty="0">
                <a:latin typeface="Public Sans" pitchFamily="2" charset="0"/>
                <a:ea typeface="Times New Roman" panose="02020603050405020304" pitchFamily="18" charset="0"/>
              </a:rPr>
              <a:t>Develop the protocol, model consent documents, model recruitment materials, study instruments</a:t>
            </a:r>
          </a:p>
          <a:p>
            <a:pPr marL="731520" lvl="1" indent="-274320">
              <a:spcAft>
                <a:spcPts val="1200"/>
              </a:spcAft>
              <a:buSzPct val="75000"/>
              <a:buFont typeface="Wingdings" panose="05000000000000000000" pitchFamily="2" charset="2"/>
              <a:buChar char="§"/>
            </a:pPr>
            <a:r>
              <a:rPr lang="en-US" sz="2800" dirty="0">
                <a:latin typeface="Public Sans" pitchFamily="2" charset="0"/>
                <a:ea typeface="Times New Roman" panose="02020603050405020304" pitchFamily="18" charset="0"/>
              </a:rPr>
              <a:t>Conduct data and/or statistical analysis</a:t>
            </a:r>
          </a:p>
          <a:p>
            <a:pPr marL="731520" lvl="1" indent="-274320">
              <a:spcAft>
                <a:spcPts val="1200"/>
              </a:spcAft>
              <a:buSzPct val="75000"/>
              <a:buFont typeface="Wingdings" panose="05000000000000000000" pitchFamily="2" charset="2"/>
              <a:buChar char="§"/>
            </a:pPr>
            <a:r>
              <a:rPr lang="en-US" sz="2800" dirty="0">
                <a:latin typeface="Public Sans" pitchFamily="2" charset="0"/>
                <a:ea typeface="Times New Roman" panose="02020603050405020304" pitchFamily="18" charset="0"/>
              </a:rPr>
              <a:t>Lead communication efforts across all pSITEs to include current enrollment numbers, study progression, upcoming revisions</a:t>
            </a:r>
          </a:p>
          <a:p>
            <a:pPr marL="731520" lvl="1" indent="-274320">
              <a:spcAft>
                <a:spcPts val="1200"/>
              </a:spcAft>
              <a:buSzPct val="75000"/>
              <a:buFont typeface="Wingdings" panose="05000000000000000000" pitchFamily="2" charset="2"/>
              <a:buChar char="§"/>
            </a:pPr>
            <a:r>
              <a:rPr lang="en-US" sz="2800" dirty="0">
                <a:latin typeface="Public Sans" pitchFamily="2" charset="0"/>
                <a:ea typeface="Times New Roman" panose="02020603050405020304" pitchFamily="18" charset="0"/>
              </a:rPr>
              <a:t>Ensure pSITEs are receiving IRB correspondence and notification of Amendments, Progress Reports, etc. (Legacy vs </a:t>
            </a:r>
            <a:r>
              <a:rPr lang="en-US" sz="2800" dirty="0" err="1">
                <a:latin typeface="Public Sans" pitchFamily="2" charset="0"/>
                <a:ea typeface="Times New Roman" panose="02020603050405020304" pitchFamily="18" charset="0"/>
              </a:rPr>
              <a:t>eIRB</a:t>
            </a:r>
            <a:r>
              <a:rPr lang="en-US" sz="2800" dirty="0">
                <a:latin typeface="Public Sans" pitchFamily="2" charset="0"/>
                <a:ea typeface="Times New Roman" panose="02020603050405020304" pitchFamily="18" charset="0"/>
              </a:rPr>
              <a:t> multi-site module approach needs to be considered, especially during the </a:t>
            </a:r>
            <a:r>
              <a:rPr lang="en-US" sz="2800" dirty="0" err="1">
                <a:latin typeface="Public Sans" pitchFamily="2" charset="0"/>
                <a:ea typeface="Times New Roman" panose="02020603050405020304" pitchFamily="18" charset="0"/>
              </a:rPr>
              <a:t>eIRB</a:t>
            </a:r>
            <a:r>
              <a:rPr lang="en-US" sz="2800" dirty="0">
                <a:latin typeface="Public Sans" pitchFamily="2" charset="0"/>
                <a:ea typeface="Times New Roman" panose="02020603050405020304" pitchFamily="18" charset="0"/>
              </a:rPr>
              <a:t> transition)</a:t>
            </a:r>
          </a:p>
          <a:p>
            <a:pPr marL="1188720" lvl="2" indent="-274320">
              <a:spcAft>
                <a:spcPts val="1200"/>
              </a:spcAft>
              <a:buSzPct val="70000"/>
              <a:buFont typeface="Courier New" panose="02070309020205020404" pitchFamily="49" charset="0"/>
              <a:buChar char="o"/>
            </a:pPr>
            <a:r>
              <a:rPr lang="en-US" sz="2800" dirty="0">
                <a:latin typeface="Public Sans" pitchFamily="2" charset="0"/>
                <a:ea typeface="Times New Roman" panose="02020603050405020304" pitchFamily="18" charset="0"/>
              </a:rPr>
              <a:t>Coordinating Center or NIH PI/ Lead Site is responsible for ensuring distribution of study-wide documents to the pSITEs</a:t>
            </a:r>
          </a:p>
          <a:p>
            <a:pPr marL="731520" lvl="1" indent="-274320">
              <a:spcAft>
                <a:spcPts val="1200"/>
              </a:spcAft>
              <a:buSzPct val="75000"/>
              <a:buFont typeface="Wingdings" panose="05000000000000000000" pitchFamily="2" charset="2"/>
              <a:buChar char="§"/>
            </a:pPr>
            <a:r>
              <a:rPr lang="en-US" sz="2800" dirty="0">
                <a:latin typeface="Public Sans" pitchFamily="2" charset="0"/>
                <a:ea typeface="Times New Roman" panose="02020603050405020304" pitchFamily="18" charset="0"/>
              </a:rPr>
              <a:t>Overseeing data transmissions amongst sites</a:t>
            </a:r>
          </a:p>
        </p:txBody>
      </p:sp>
      <p:sp>
        <p:nvSpPr>
          <p:cNvPr id="10" name="Rectangle 9">
            <a:extLst>
              <a:ext uri="{FF2B5EF4-FFF2-40B4-BE49-F238E27FC236}">
                <a16:creationId xmlns:a16="http://schemas.microsoft.com/office/drawing/2014/main" id="{B09C20E5-09F1-42BB-BF43-967A3441DC9F}"/>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266395265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sp>
        <p:nvSpPr>
          <p:cNvPr id="6" name="Title 5">
            <a:extLst>
              <a:ext uri="{FF2B5EF4-FFF2-40B4-BE49-F238E27FC236}">
                <a16:creationId xmlns:a16="http://schemas.microsoft.com/office/drawing/2014/main" id="{BEF3F612-A5DA-545E-4A1B-85F214F48EC4}"/>
              </a:ext>
            </a:extLst>
          </p:cNvPr>
          <p:cNvSpPr>
            <a:spLocks noGrp="1"/>
          </p:cNvSpPr>
          <p:nvPr>
            <p:ph type="title" idx="4294967295"/>
          </p:nvPr>
        </p:nvSpPr>
        <p:spPr>
          <a:xfrm>
            <a:off x="465466" y="354624"/>
            <a:ext cx="12618720" cy="757130"/>
          </a:xfrm>
        </p:spPr>
        <p:txBody>
          <a:bodyPr/>
          <a:lstStyle/>
          <a:p>
            <a:r>
              <a:rPr lang="en-US" sz="4800" b="1" dirty="0"/>
              <a:t>Workflow</a:t>
            </a:r>
            <a:r>
              <a:rPr lang="en-US" sz="4800" b="1" baseline="0" dirty="0"/>
              <a:t> for adding a </a:t>
            </a:r>
            <a:r>
              <a:rPr lang="en-US" sz="4800" b="1" baseline="0" dirty="0" err="1"/>
              <a:t>pSITE</a:t>
            </a:r>
            <a:r>
              <a:rPr lang="en-US" sz="4800" b="1" baseline="0" dirty="0"/>
              <a:t> at Initial Review</a:t>
            </a:r>
            <a:endParaRPr lang="en-US" sz="4800" b="1" dirty="0"/>
          </a:p>
        </p:txBody>
      </p:sp>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20023" y="79235"/>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21" name="Rectangle 20">
            <a:extLst>
              <a:ext uri="{FF2B5EF4-FFF2-40B4-BE49-F238E27FC236}">
                <a16:creationId xmlns:a16="http://schemas.microsoft.com/office/drawing/2014/main" id="{91000DA9-05A3-44D6-A3D0-8DA9C98CE736}"/>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sp>
        <p:nvSpPr>
          <p:cNvPr id="25" name="TextBox 24">
            <a:extLst>
              <a:ext uri="{FF2B5EF4-FFF2-40B4-BE49-F238E27FC236}">
                <a16:creationId xmlns:a16="http://schemas.microsoft.com/office/drawing/2014/main" id="{966AF938-592F-43BE-8D3F-47FDC9C19436}"/>
              </a:ext>
            </a:extLst>
          </p:cNvPr>
          <p:cNvSpPr txBox="1"/>
          <p:nvPr/>
        </p:nvSpPr>
        <p:spPr>
          <a:xfrm>
            <a:off x="602948" y="1397577"/>
            <a:ext cx="7199069" cy="707886"/>
          </a:xfrm>
          <a:prstGeom prst="rect">
            <a:avLst/>
          </a:prstGeom>
          <a:noFill/>
        </p:spPr>
        <p:txBody>
          <a:bodyPr wrap="square" rtlCol="0">
            <a:spAutoFit/>
          </a:bodyPr>
          <a:lstStyle/>
          <a:p>
            <a:r>
              <a:rPr lang="en-US" sz="4000" b="1" dirty="0">
                <a:solidFill>
                  <a:srgbClr val="C55407"/>
                </a:solidFill>
              </a:rPr>
              <a:t>Considerations for the pSITE</a:t>
            </a:r>
          </a:p>
        </p:txBody>
      </p:sp>
      <p:grpSp>
        <p:nvGrpSpPr>
          <p:cNvPr id="7" name="Group 6" descr="Workflow for adding a pSITE at Initial Review. A circle highlights the following step:&#10;5. pSITE submision to NIH IRB (direct or via NIH team) (starred).">
            <a:extLst>
              <a:ext uri="{FF2B5EF4-FFF2-40B4-BE49-F238E27FC236}">
                <a16:creationId xmlns:a16="http://schemas.microsoft.com/office/drawing/2014/main" id="{F864A95A-7E18-6FED-F936-497544AF7F3E}"/>
              </a:ext>
            </a:extLst>
          </p:cNvPr>
          <p:cNvGrpSpPr/>
          <p:nvPr/>
        </p:nvGrpSpPr>
        <p:grpSpPr>
          <a:xfrm>
            <a:off x="1014412" y="1071615"/>
            <a:ext cx="13185304" cy="6343390"/>
            <a:chOff x="1014412" y="1071615"/>
            <a:chExt cx="13185304" cy="6343390"/>
          </a:xfrm>
        </p:grpSpPr>
        <p:graphicFrame>
          <p:nvGraphicFramePr>
            <p:cNvPr id="13" name="Diagram 12">
              <a:extLst>
                <a:ext uri="{FF2B5EF4-FFF2-40B4-BE49-F238E27FC236}">
                  <a16:creationId xmlns:a16="http://schemas.microsoft.com/office/drawing/2014/main" id="{B5D92BFE-2B5F-4CED-A2EC-E6FEBC8B9036}"/>
                </a:ext>
              </a:extLst>
            </p:cNvPr>
            <p:cNvGraphicFramePr/>
            <p:nvPr>
              <p:extLst>
                <p:ext uri="{D42A27DB-BD31-4B8C-83A1-F6EECF244321}">
                  <p14:modId xmlns:p14="http://schemas.microsoft.com/office/powerpoint/2010/main" val="1854536798"/>
                </p:ext>
              </p:extLst>
            </p:nvPr>
          </p:nvGraphicFramePr>
          <p:xfrm>
            <a:off x="1014412" y="1293251"/>
            <a:ext cx="13066031" cy="612175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4" name="Rectangle: Rounded Corners 13">
              <a:extLst>
                <a:ext uri="{FF2B5EF4-FFF2-40B4-BE49-F238E27FC236}">
                  <a16:creationId xmlns:a16="http://schemas.microsoft.com/office/drawing/2014/main" id="{ACE82DBE-E92C-44D1-8AD6-C2EA96D5B87E}"/>
                </a:ext>
              </a:extLst>
            </p:cNvPr>
            <p:cNvSpPr/>
            <p:nvPr/>
          </p:nvSpPr>
          <p:spPr>
            <a:xfrm>
              <a:off x="2891372" y="2997085"/>
              <a:ext cx="1301261" cy="1330643"/>
            </a:xfrm>
            <a:prstGeom prst="roundRect">
              <a:avLst/>
            </a:prstGeom>
            <a:solidFill>
              <a:srgbClr val="E3CCF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07000"/>
                </a:lnSpc>
                <a:spcBef>
                  <a:spcPts val="0"/>
                </a:spcBef>
                <a:spcAft>
                  <a:spcPts val="800"/>
                </a:spcAft>
              </a:pPr>
              <a:r>
                <a:rPr lang="en-US" sz="2000" b="1" dirty="0">
                  <a:solidFill>
                    <a:schemeClr val="tx1"/>
                  </a:solidFill>
                  <a:effectLst/>
                  <a:ea typeface="Calibri" panose="020F0502020204030204" pitchFamily="34" charset="0"/>
                  <a:cs typeface="Times New Roman" panose="02020603050405020304" pitchFamily="18" charset="0"/>
                </a:rPr>
                <a:t>Submit Reliance Request Form</a:t>
              </a:r>
            </a:p>
          </p:txBody>
        </p:sp>
        <p:sp>
          <p:nvSpPr>
            <p:cNvPr id="16" name="Star: 5 Points 15">
              <a:extLst>
                <a:ext uri="{FF2B5EF4-FFF2-40B4-BE49-F238E27FC236}">
                  <a16:creationId xmlns:a16="http://schemas.microsoft.com/office/drawing/2014/main" id="{1BE13C4D-AE63-4129-971F-0E11870C625B}"/>
                </a:ext>
                <a:ext uri="{C183D7F6-B498-43B3-948B-1728B52AA6E4}">
                  <adec:decorative xmlns:adec="http://schemas.microsoft.com/office/drawing/2017/decorative" val="1"/>
                </a:ext>
              </a:extLst>
            </p:cNvPr>
            <p:cNvSpPr/>
            <p:nvPr/>
          </p:nvSpPr>
          <p:spPr>
            <a:xfrm>
              <a:off x="7133258" y="4500041"/>
              <a:ext cx="328246" cy="351692"/>
            </a:xfrm>
            <a:prstGeom prst="star5">
              <a:avLst>
                <a:gd name="adj" fmla="val 22113"/>
                <a:gd name="hf" fmla="val 105146"/>
                <a:gd name="vf" fmla="val 110557"/>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tar: 5 Points 16">
              <a:extLst>
                <a:ext uri="{FF2B5EF4-FFF2-40B4-BE49-F238E27FC236}">
                  <a16:creationId xmlns:a16="http://schemas.microsoft.com/office/drawing/2014/main" id="{CE074D2F-12F9-454F-8AE7-6EB8E8D0B2C4}"/>
                </a:ext>
                <a:ext uri="{C183D7F6-B498-43B3-948B-1728B52AA6E4}">
                  <adec:decorative xmlns:adec="http://schemas.microsoft.com/office/drawing/2017/decorative" val="1"/>
                </a:ext>
              </a:extLst>
            </p:cNvPr>
            <p:cNvSpPr/>
            <p:nvPr/>
          </p:nvSpPr>
          <p:spPr>
            <a:xfrm>
              <a:off x="8596339" y="3232184"/>
              <a:ext cx="328246" cy="351692"/>
            </a:xfrm>
            <a:prstGeom prst="star5">
              <a:avLst>
                <a:gd name="adj" fmla="val 22113"/>
                <a:gd name="hf" fmla="val 105146"/>
                <a:gd name="vf" fmla="val 110557"/>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tar: 5 Points 17">
              <a:extLst>
                <a:ext uri="{FF2B5EF4-FFF2-40B4-BE49-F238E27FC236}">
                  <a16:creationId xmlns:a16="http://schemas.microsoft.com/office/drawing/2014/main" id="{F8B2AB0A-9B7D-46BD-ACBB-0722A2B19747}"/>
                </a:ext>
              </a:extLst>
            </p:cNvPr>
            <p:cNvSpPr/>
            <p:nvPr/>
          </p:nvSpPr>
          <p:spPr>
            <a:xfrm>
              <a:off x="1196404" y="6988117"/>
              <a:ext cx="434576" cy="369331"/>
            </a:xfrm>
            <a:prstGeom prst="star5">
              <a:avLst>
                <a:gd name="adj" fmla="val 22113"/>
                <a:gd name="hf" fmla="val 105146"/>
                <a:gd name="vf" fmla="val 110557"/>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89B8A497-7B3F-40AC-8F91-539632B1F369}"/>
                </a:ext>
              </a:extLst>
            </p:cNvPr>
            <p:cNvSpPr txBox="1"/>
            <p:nvPr/>
          </p:nvSpPr>
          <p:spPr>
            <a:xfrm>
              <a:off x="1630980" y="7020988"/>
              <a:ext cx="6875346" cy="369332"/>
            </a:xfrm>
            <a:prstGeom prst="rect">
              <a:avLst/>
            </a:prstGeom>
            <a:noFill/>
          </p:spPr>
          <p:txBody>
            <a:bodyPr wrap="square" rtlCol="0">
              <a:spAutoFit/>
            </a:bodyPr>
            <a:lstStyle/>
            <a:p>
              <a:r>
                <a:rPr lang="en-US" b="1" dirty="0"/>
                <a:t>Expected interaction points pSITEs will have with the </a:t>
              </a:r>
              <a:r>
                <a:rPr lang="en-US" b="1" dirty="0" err="1"/>
                <a:t>eIRB</a:t>
              </a:r>
              <a:r>
                <a:rPr lang="en-US" b="1" dirty="0"/>
                <a:t> system</a:t>
              </a:r>
            </a:p>
          </p:txBody>
        </p:sp>
        <p:sp>
          <p:nvSpPr>
            <p:cNvPr id="24" name="Rectangle: Rounded Corners 23">
              <a:extLst>
                <a:ext uri="{FF2B5EF4-FFF2-40B4-BE49-F238E27FC236}">
                  <a16:creationId xmlns:a16="http://schemas.microsoft.com/office/drawing/2014/main" id="{B552D60A-2C61-4F27-B87E-EACF10E5D1D4}"/>
                </a:ext>
              </a:extLst>
            </p:cNvPr>
            <p:cNvSpPr/>
            <p:nvPr/>
          </p:nvSpPr>
          <p:spPr>
            <a:xfrm>
              <a:off x="12896120" y="1071615"/>
              <a:ext cx="798532" cy="64639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1"/>
                  </a:solidFill>
                </a:rPr>
                <a:t>KEY</a:t>
              </a:r>
            </a:p>
          </p:txBody>
        </p:sp>
        <p:sp>
          <p:nvSpPr>
            <p:cNvPr id="22" name="Rectangle: Rounded Corners 21">
              <a:extLst>
                <a:ext uri="{FF2B5EF4-FFF2-40B4-BE49-F238E27FC236}">
                  <a16:creationId xmlns:a16="http://schemas.microsoft.com/office/drawing/2014/main" id="{5F6166EC-D323-48B2-958C-78AE32216B45}"/>
                </a:ext>
              </a:extLst>
            </p:cNvPr>
            <p:cNvSpPr/>
            <p:nvPr/>
          </p:nvSpPr>
          <p:spPr>
            <a:xfrm>
              <a:off x="12387287" y="1561418"/>
              <a:ext cx="1812429" cy="646390"/>
            </a:xfrm>
            <a:prstGeom prst="roundRect">
              <a:avLst/>
            </a:prstGeom>
            <a:solidFill>
              <a:srgbClr val="E3CCF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Reliance Process</a:t>
              </a:r>
            </a:p>
          </p:txBody>
        </p:sp>
        <p:sp>
          <p:nvSpPr>
            <p:cNvPr id="23" name="Rectangle: Rounded Corners 22">
              <a:extLst>
                <a:ext uri="{FF2B5EF4-FFF2-40B4-BE49-F238E27FC236}">
                  <a16:creationId xmlns:a16="http://schemas.microsoft.com/office/drawing/2014/main" id="{313C8679-EB18-433C-AD10-2C18F9186C1C}"/>
                </a:ext>
              </a:extLst>
            </p:cNvPr>
            <p:cNvSpPr/>
            <p:nvPr/>
          </p:nvSpPr>
          <p:spPr>
            <a:xfrm>
              <a:off x="12387287" y="2213896"/>
              <a:ext cx="1812429" cy="655320"/>
            </a:xfrm>
            <a:prstGeom prst="roundRect">
              <a:avLst/>
            </a:prstGeom>
            <a:solidFill>
              <a:srgbClr val="A8E2E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chemeClr val="tx1"/>
                  </a:solidFill>
                </a:rPr>
                <a:t>pSITE</a:t>
              </a:r>
              <a:r>
                <a:rPr lang="en-US" b="1" dirty="0">
                  <a:solidFill>
                    <a:schemeClr val="tx1"/>
                  </a:solidFill>
                </a:rPr>
                <a:t> Approval Process</a:t>
              </a:r>
            </a:p>
          </p:txBody>
        </p:sp>
        <p:sp>
          <p:nvSpPr>
            <p:cNvPr id="20" name="Star: 5 Points 19">
              <a:extLst>
                <a:ext uri="{FF2B5EF4-FFF2-40B4-BE49-F238E27FC236}">
                  <a16:creationId xmlns:a16="http://schemas.microsoft.com/office/drawing/2014/main" id="{ED9AA62B-6589-4B97-83C4-26AC5FCC0FD3}"/>
                </a:ext>
                <a:ext uri="{C183D7F6-B498-43B3-948B-1728B52AA6E4}">
                  <adec:decorative xmlns:adec="http://schemas.microsoft.com/office/drawing/2017/decorative" val="1"/>
                </a:ext>
              </a:extLst>
            </p:cNvPr>
            <p:cNvSpPr/>
            <p:nvPr/>
          </p:nvSpPr>
          <p:spPr>
            <a:xfrm>
              <a:off x="2370150" y="2910816"/>
              <a:ext cx="434576" cy="369331"/>
            </a:xfrm>
            <a:prstGeom prst="star5">
              <a:avLst>
                <a:gd name="adj" fmla="val 22113"/>
                <a:gd name="hf" fmla="val 105146"/>
                <a:gd name="vf" fmla="val 110557"/>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1582BEAE-543F-45BF-AD06-730663BF685F}"/>
                </a:ext>
                <a:ext uri="{C183D7F6-B498-43B3-948B-1728B52AA6E4}">
                  <adec:decorative xmlns:adec="http://schemas.microsoft.com/office/drawing/2017/decorative" val="1"/>
                </a:ext>
              </a:extLst>
            </p:cNvPr>
            <p:cNvSpPr/>
            <p:nvPr/>
          </p:nvSpPr>
          <p:spPr>
            <a:xfrm>
              <a:off x="7067426" y="2480792"/>
              <a:ext cx="2532241" cy="3746671"/>
            </a:xfrm>
            <a:prstGeom prst="ellipse">
              <a:avLst/>
            </a:prstGeom>
            <a:noFill/>
            <a:ln w="76200">
              <a:solidFill>
                <a:srgbClr val="C55407"/>
              </a:solidFill>
              <a:prstDash val="sysDash"/>
              <a:extLst>
                <a:ext uri="{C807C97D-BFC1-408E-A445-0C87EB9F89A2}">
                  <ask:lineSketchStyleProps xmlns:ask="http://schemas.microsoft.com/office/drawing/2018/sketchyshapes">
                    <ask:type>
                      <ask:lineSketchNone/>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11"/>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20989957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sp>
        <p:nvSpPr>
          <p:cNvPr id="2" name="Title 1">
            <a:extLst>
              <a:ext uri="{FF2B5EF4-FFF2-40B4-BE49-F238E27FC236}">
                <a16:creationId xmlns:a16="http://schemas.microsoft.com/office/drawing/2014/main" id="{6BBBD9EF-991E-5D36-8603-3506E812ACD7}"/>
              </a:ext>
            </a:extLst>
          </p:cNvPr>
          <p:cNvSpPr>
            <a:spLocks noGrp="1"/>
          </p:cNvSpPr>
          <p:nvPr>
            <p:ph type="title" idx="4294967295"/>
          </p:nvPr>
        </p:nvSpPr>
        <p:spPr>
          <a:xfrm>
            <a:off x="485115" y="355822"/>
            <a:ext cx="6930462" cy="757130"/>
          </a:xfrm>
        </p:spPr>
        <p:txBody>
          <a:bodyPr/>
          <a:lstStyle/>
          <a:p>
            <a:r>
              <a:rPr lang="en-US" sz="4800" b="1" dirty="0"/>
              <a:t>Role of </a:t>
            </a:r>
            <a:r>
              <a:rPr lang="en-US" sz="4800" b="1" dirty="0" err="1"/>
              <a:t>pSITE</a:t>
            </a:r>
            <a:r>
              <a:rPr lang="en-US" sz="4800" b="1" dirty="0"/>
              <a:t> Study Team</a:t>
            </a:r>
          </a:p>
        </p:txBody>
      </p:sp>
      <p:sp>
        <p:nvSpPr>
          <p:cNvPr id="7" name="TextBox 6">
            <a:extLst>
              <a:ext uri="{FF2B5EF4-FFF2-40B4-BE49-F238E27FC236}">
                <a16:creationId xmlns:a16="http://schemas.microsoft.com/office/drawing/2014/main" id="{74904CBC-CBAA-401A-83D2-0436F2C5C030}"/>
              </a:ext>
            </a:extLst>
          </p:cNvPr>
          <p:cNvSpPr txBox="1"/>
          <p:nvPr/>
        </p:nvSpPr>
        <p:spPr>
          <a:xfrm>
            <a:off x="590835" y="1275058"/>
            <a:ext cx="13282485" cy="6386364"/>
          </a:xfrm>
          <a:prstGeom prst="rect">
            <a:avLst/>
          </a:prstGeom>
          <a:noFill/>
        </p:spPr>
        <p:txBody>
          <a:bodyPr wrap="square" rtlCol="0">
            <a:spAutoFit/>
          </a:bodyPr>
          <a:lstStyle/>
          <a:p>
            <a:pPr marL="457200" indent="-457200">
              <a:spcAft>
                <a:spcPts val="600"/>
              </a:spcAft>
              <a:buFont typeface="Arial" panose="020B0604020202020204" pitchFamily="34" charset="0"/>
              <a:buChar char="•"/>
              <a:defRPr/>
            </a:pPr>
            <a:r>
              <a:rPr lang="en-US" sz="3200" dirty="0">
                <a:latin typeface="Public Sans"/>
              </a:rPr>
              <a:t>Responsible for conduct of the research at the </a:t>
            </a:r>
            <a:r>
              <a:rPr lang="en-US" sz="3200" dirty="0" err="1">
                <a:latin typeface="Public Sans"/>
              </a:rPr>
              <a:t>pSITE</a:t>
            </a:r>
            <a:endParaRPr lang="en-US" sz="3200" dirty="0">
              <a:latin typeface="Public Sans"/>
            </a:endParaRPr>
          </a:p>
          <a:p>
            <a:pPr marL="457200" indent="-457200">
              <a:spcAft>
                <a:spcPts val="600"/>
              </a:spcAft>
              <a:buFont typeface="Arial" panose="020B0604020202020204" pitchFamily="34" charset="0"/>
              <a:buChar char="•"/>
              <a:defRPr/>
            </a:pPr>
            <a:r>
              <a:rPr lang="en-US" sz="3200" dirty="0">
                <a:latin typeface="Public Sans"/>
              </a:rPr>
              <a:t>Follow NIH IRB policies and procedures (e.g., for reportable events, personnel changes) </a:t>
            </a:r>
            <a:r>
              <a:rPr lang="en-US" sz="3200" b="1" u="sng" dirty="0">
                <a:latin typeface="Public Sans"/>
              </a:rPr>
              <a:t>and</a:t>
            </a:r>
            <a:r>
              <a:rPr lang="en-US" sz="3200" dirty="0">
                <a:latin typeface="Public Sans"/>
              </a:rPr>
              <a:t> applicable </a:t>
            </a:r>
            <a:r>
              <a:rPr lang="en-US" sz="3200" dirty="0" err="1">
                <a:latin typeface="Public Sans"/>
              </a:rPr>
              <a:t>pSITE</a:t>
            </a:r>
            <a:r>
              <a:rPr lang="en-US" sz="3200" dirty="0">
                <a:latin typeface="Public Sans"/>
              </a:rPr>
              <a:t> requirements</a:t>
            </a:r>
          </a:p>
          <a:p>
            <a:pPr marL="457200" indent="-457200">
              <a:spcAft>
                <a:spcPts val="600"/>
              </a:spcAft>
              <a:buFont typeface="Arial" panose="020B0604020202020204" pitchFamily="34" charset="0"/>
              <a:buChar char="•"/>
              <a:defRPr/>
            </a:pPr>
            <a:r>
              <a:rPr lang="en-US" sz="3200" dirty="0">
                <a:latin typeface="Public Sans"/>
              </a:rPr>
              <a:t>Use NIH IRB approved materials including the consent form template (except for locally required language that can be added/ changed)</a:t>
            </a:r>
          </a:p>
          <a:p>
            <a:pPr marL="457200" indent="-457200">
              <a:spcAft>
                <a:spcPts val="600"/>
              </a:spcAft>
              <a:buFont typeface="Arial" panose="020B0604020202020204" pitchFamily="34" charset="0"/>
              <a:buChar char="•"/>
              <a:defRPr/>
            </a:pPr>
            <a:r>
              <a:rPr lang="en-US" sz="3200" dirty="0">
                <a:latin typeface="Public Sans"/>
              </a:rPr>
              <a:t>Work with </a:t>
            </a:r>
            <a:r>
              <a:rPr lang="en-US" sz="3200" dirty="0" err="1">
                <a:latin typeface="Public Sans"/>
              </a:rPr>
              <a:t>pSITE</a:t>
            </a:r>
            <a:r>
              <a:rPr lang="en-US" sz="3200" dirty="0">
                <a:latin typeface="Public Sans"/>
              </a:rPr>
              <a:t> HRPP/IRB to ensure that appropriate local context information is provided to the NIH IRB</a:t>
            </a:r>
          </a:p>
          <a:p>
            <a:pPr marL="457200" indent="-457200">
              <a:spcAft>
                <a:spcPts val="600"/>
              </a:spcAft>
              <a:buFont typeface="Arial" panose="020B0604020202020204" pitchFamily="34" charset="0"/>
              <a:buChar char="•"/>
              <a:defRPr/>
            </a:pPr>
            <a:r>
              <a:rPr lang="en-US" sz="3200" dirty="0">
                <a:latin typeface="Public Sans"/>
              </a:rPr>
              <a:t>Provide NIH Study Team with </a:t>
            </a:r>
            <a:r>
              <a:rPr lang="en-US" sz="3200" b="1" i="1" dirty="0" err="1">
                <a:solidFill>
                  <a:srgbClr val="C00000"/>
                </a:solidFill>
                <a:latin typeface="Public Sans"/>
              </a:rPr>
              <a:t>pSITE</a:t>
            </a:r>
            <a:r>
              <a:rPr lang="en-US" sz="3200" b="1" i="1" dirty="0">
                <a:solidFill>
                  <a:srgbClr val="C00000"/>
                </a:solidFill>
                <a:latin typeface="Public Sans"/>
              </a:rPr>
              <a:t> information </a:t>
            </a:r>
            <a:r>
              <a:rPr lang="en-US" sz="3200" dirty="0">
                <a:latin typeface="Public Sans"/>
              </a:rPr>
              <a:t>when initially being added, on study progress for continuing review, and local problem events so that they can be reported to the NIH IRB</a:t>
            </a:r>
          </a:p>
          <a:p>
            <a:pPr marL="1371600" lvl="2" indent="-457200">
              <a:spcAft>
                <a:spcPts val="600"/>
              </a:spcAft>
              <a:buSzPct val="75000"/>
              <a:buFont typeface="Wingdings" panose="05000000000000000000" pitchFamily="2" charset="2"/>
              <a:buChar char="§"/>
              <a:defRPr/>
            </a:pPr>
            <a:r>
              <a:rPr lang="en-US" sz="3200" dirty="0">
                <a:latin typeface="Public Sans"/>
              </a:rPr>
              <a:t>Via </a:t>
            </a:r>
            <a:r>
              <a:rPr lang="en-US" sz="3200" dirty="0" err="1">
                <a:latin typeface="Public Sans"/>
              </a:rPr>
              <a:t>eIRB</a:t>
            </a:r>
            <a:r>
              <a:rPr lang="en-US" sz="3200" dirty="0">
                <a:latin typeface="Public Sans"/>
              </a:rPr>
              <a:t> system and/ or with supporting documents ( protocol addendum and site consents)</a:t>
            </a:r>
          </a:p>
        </p:txBody>
      </p:sp>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3" name="Rectangle 12">
            <a:extLst>
              <a:ext uri="{FF2B5EF4-FFF2-40B4-BE49-F238E27FC236}">
                <a16:creationId xmlns:a16="http://schemas.microsoft.com/office/drawing/2014/main" id="{0FB87AE7-4431-4B7B-8D5D-2F842BC8BE41}"/>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23565183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20A0F-31E0-E738-939D-B43DBB665854}"/>
              </a:ext>
            </a:extLst>
          </p:cNvPr>
          <p:cNvSpPr>
            <a:spLocks noGrp="1"/>
          </p:cNvSpPr>
          <p:nvPr>
            <p:ph type="title" idx="4294967295"/>
          </p:nvPr>
        </p:nvSpPr>
        <p:spPr>
          <a:xfrm>
            <a:off x="379821" y="280318"/>
            <a:ext cx="10607040" cy="757130"/>
          </a:xfrm>
        </p:spPr>
        <p:txBody>
          <a:bodyPr/>
          <a:lstStyle/>
          <a:p>
            <a:r>
              <a:rPr lang="en-US" sz="4800" b="1" dirty="0">
                <a:latin typeface="+mn-lt"/>
              </a:rPr>
              <a:t>Fundamentals of single IRB review (</a:t>
            </a:r>
            <a:r>
              <a:rPr lang="en-US" sz="4800" b="1" dirty="0" err="1">
                <a:latin typeface="+mn-lt"/>
              </a:rPr>
              <a:t>sIRB</a:t>
            </a:r>
            <a:r>
              <a:rPr lang="en-US" sz="4800" b="1" dirty="0">
                <a:latin typeface="+mn-lt"/>
              </a:rPr>
              <a:t>)</a:t>
            </a:r>
          </a:p>
        </p:txBody>
      </p:sp>
      <p:sp>
        <p:nvSpPr>
          <p:cNvPr id="9" name="TextBox 8">
            <a:extLst>
              <a:ext uri="{FF2B5EF4-FFF2-40B4-BE49-F238E27FC236}">
                <a16:creationId xmlns:a16="http://schemas.microsoft.com/office/drawing/2014/main" id="{71C60002-A5DF-47B0-89F4-4BDF4875891C}"/>
              </a:ext>
            </a:extLst>
          </p:cNvPr>
          <p:cNvSpPr txBox="1"/>
          <p:nvPr/>
        </p:nvSpPr>
        <p:spPr>
          <a:xfrm>
            <a:off x="486257" y="1119445"/>
            <a:ext cx="12505348" cy="5432898"/>
          </a:xfrm>
          <a:prstGeom prst="rect">
            <a:avLst/>
          </a:prstGeom>
          <a:noFill/>
        </p:spPr>
        <p:txBody>
          <a:bodyPr wrap="square" rtlCol="0">
            <a:spAutoFit/>
          </a:bodyPr>
          <a:lstStyle/>
          <a:p>
            <a:pPr>
              <a:lnSpc>
                <a:spcPct val="200000"/>
              </a:lnSpc>
              <a:defRPr/>
            </a:pPr>
            <a:r>
              <a:rPr lang="en-US" sz="3200" dirty="0">
                <a:latin typeface="Public Sans" pitchFamily="2" charset="0"/>
              </a:rPr>
              <a:t>In OHSRP Education presentations, the following topics were covered:</a:t>
            </a:r>
          </a:p>
          <a:p>
            <a:pPr marL="1371600" lvl="2" indent="-457200">
              <a:lnSpc>
                <a:spcPct val="150000"/>
              </a:lnSpc>
              <a:buFont typeface="Arial" panose="020B0604020202020204" pitchFamily="34" charset="0"/>
              <a:buChar char="•"/>
              <a:defRPr/>
            </a:pPr>
            <a:r>
              <a:rPr lang="en-US" sz="3200" dirty="0">
                <a:latin typeface="Public Sans" pitchFamily="2" charset="0"/>
              </a:rPr>
              <a:t>Defined multi-site research</a:t>
            </a:r>
          </a:p>
          <a:p>
            <a:pPr marL="1371600" lvl="2" indent="-457200">
              <a:lnSpc>
                <a:spcPct val="150000"/>
              </a:lnSpc>
              <a:buFont typeface="Arial" panose="020B0604020202020204" pitchFamily="34" charset="0"/>
              <a:buChar char="•"/>
              <a:defRPr/>
            </a:pPr>
            <a:r>
              <a:rPr lang="en-US" sz="3200" dirty="0">
                <a:latin typeface="Public Sans" pitchFamily="2" charset="0"/>
              </a:rPr>
              <a:t>Explained </a:t>
            </a:r>
            <a:r>
              <a:rPr lang="en-US" sz="3200" dirty="0" err="1">
                <a:latin typeface="Public Sans" pitchFamily="2" charset="0"/>
              </a:rPr>
              <a:t>sIRB</a:t>
            </a:r>
            <a:r>
              <a:rPr lang="en-US" sz="3200" dirty="0">
                <a:latin typeface="Public Sans" pitchFamily="2" charset="0"/>
              </a:rPr>
              <a:t> mandates</a:t>
            </a:r>
          </a:p>
          <a:p>
            <a:pPr marL="1371600" lvl="2" indent="-457200">
              <a:lnSpc>
                <a:spcPct val="150000"/>
              </a:lnSpc>
              <a:buFont typeface="Arial" panose="020B0604020202020204" pitchFamily="34" charset="0"/>
              <a:buChar char="•"/>
              <a:defRPr/>
            </a:pPr>
            <a:r>
              <a:rPr lang="en-US" sz="3200" dirty="0">
                <a:latin typeface="Public Sans" pitchFamily="2" charset="0"/>
              </a:rPr>
              <a:t>Provided an overview of the </a:t>
            </a:r>
            <a:r>
              <a:rPr lang="en-US" sz="3200" dirty="0" err="1">
                <a:latin typeface="Public Sans" pitchFamily="2" charset="0"/>
              </a:rPr>
              <a:t>sIRB</a:t>
            </a:r>
            <a:r>
              <a:rPr lang="en-US" sz="3200" dirty="0">
                <a:latin typeface="Public Sans" pitchFamily="2" charset="0"/>
              </a:rPr>
              <a:t> review model</a:t>
            </a:r>
          </a:p>
          <a:p>
            <a:pPr marL="1371600" lvl="2" indent="-457200">
              <a:lnSpc>
                <a:spcPct val="150000"/>
              </a:lnSpc>
              <a:buFont typeface="Arial" panose="020B0604020202020204" pitchFamily="34" charset="0"/>
              <a:buChar char="•"/>
              <a:defRPr/>
            </a:pPr>
            <a:r>
              <a:rPr lang="en-US" sz="3200" dirty="0">
                <a:latin typeface="Public Sans" pitchFamily="2" charset="0"/>
              </a:rPr>
              <a:t>Role and responsibilities of key players </a:t>
            </a:r>
          </a:p>
          <a:p>
            <a:pPr marL="1371600" lvl="2" indent="-457200">
              <a:lnSpc>
                <a:spcPct val="150000"/>
              </a:lnSpc>
              <a:buFont typeface="Arial" panose="020B0604020202020204" pitchFamily="34" charset="0"/>
              <a:buChar char="•"/>
              <a:defRPr/>
            </a:pPr>
            <a:r>
              <a:rPr lang="en-US" sz="3200" dirty="0">
                <a:latin typeface="Public Sans" pitchFamily="2" charset="0"/>
              </a:rPr>
              <a:t>Development of protocol and consent documents</a:t>
            </a:r>
          </a:p>
          <a:p>
            <a:pPr marL="1371600" lvl="2" indent="-457200">
              <a:lnSpc>
                <a:spcPct val="150000"/>
              </a:lnSpc>
              <a:buFont typeface="Arial" panose="020B0604020202020204" pitchFamily="34" charset="0"/>
              <a:buChar char="•"/>
              <a:defRPr/>
            </a:pPr>
            <a:r>
              <a:rPr lang="en-US" sz="3200" dirty="0">
                <a:latin typeface="Public Sans" pitchFamily="2" charset="0"/>
              </a:rPr>
              <a:t>Local Context – institutional vs study specific</a:t>
            </a:r>
          </a:p>
        </p:txBody>
      </p:sp>
      <p:pic>
        <p:nvPicPr>
          <p:cNvPr id="7" name="Picture 6">
            <a:extLst>
              <a:ext uri="{FF2B5EF4-FFF2-40B4-BE49-F238E27FC236}">
                <a16:creationId xmlns:a16="http://schemas.microsoft.com/office/drawing/2014/main" id="{F708F9DE-059A-458D-80D6-F8DC7E241CC3}"/>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0" name="Picture 9">
            <a:extLst>
              <a:ext uri="{FF2B5EF4-FFF2-40B4-BE49-F238E27FC236}">
                <a16:creationId xmlns:a16="http://schemas.microsoft.com/office/drawing/2014/main" id="{60AE3FB7-BE3F-4C1F-A6C0-266D6E499CE2}"/>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3" name="Rectangle 12">
            <a:extLst>
              <a:ext uri="{FF2B5EF4-FFF2-40B4-BE49-F238E27FC236}">
                <a16:creationId xmlns:a16="http://schemas.microsoft.com/office/drawing/2014/main" id="{6438F080-A66D-4278-9431-1DC3EB9E77DC}"/>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rgbClr val="E3C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spTree>
    <p:extLst>
      <p:ext uri="{BB962C8B-B14F-4D97-AF65-F5344CB8AC3E}">
        <p14:creationId xmlns:p14="http://schemas.microsoft.com/office/powerpoint/2010/main" val="28598907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sp>
        <p:nvSpPr>
          <p:cNvPr id="7" name="Title 6">
            <a:extLst>
              <a:ext uri="{FF2B5EF4-FFF2-40B4-BE49-F238E27FC236}">
                <a16:creationId xmlns:a16="http://schemas.microsoft.com/office/drawing/2014/main" id="{92040DDF-B5AB-63CA-E0EB-E05FEF193CD4}"/>
              </a:ext>
            </a:extLst>
          </p:cNvPr>
          <p:cNvSpPr>
            <a:spLocks noGrp="1"/>
          </p:cNvSpPr>
          <p:nvPr>
            <p:ph type="title" idx="4294967295"/>
          </p:nvPr>
        </p:nvSpPr>
        <p:spPr>
          <a:xfrm>
            <a:off x="486257" y="342634"/>
            <a:ext cx="7044108" cy="757130"/>
          </a:xfrm>
        </p:spPr>
        <p:txBody>
          <a:bodyPr/>
          <a:lstStyle/>
          <a:p>
            <a:r>
              <a:rPr lang="en-US" sz="4800" b="1" dirty="0"/>
              <a:t>Current </a:t>
            </a:r>
            <a:r>
              <a:rPr lang="en-US" sz="4800" b="1" dirty="0" err="1"/>
              <a:t>pSITE</a:t>
            </a:r>
            <a:r>
              <a:rPr lang="en-US" sz="4800" b="1" dirty="0"/>
              <a:t> submission</a:t>
            </a:r>
          </a:p>
        </p:txBody>
      </p:sp>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graphicFrame>
        <p:nvGraphicFramePr>
          <p:cNvPr id="2" name="Table 5">
            <a:extLst>
              <a:ext uri="{FF2B5EF4-FFF2-40B4-BE49-F238E27FC236}">
                <a16:creationId xmlns:a16="http://schemas.microsoft.com/office/drawing/2014/main" id="{4950792A-7B82-4F4D-B947-FAA8F7A659C8}"/>
              </a:ext>
            </a:extLst>
          </p:cNvPr>
          <p:cNvGraphicFramePr>
            <a:graphicFrameLocks noGrp="1"/>
          </p:cNvGraphicFramePr>
          <p:nvPr>
            <p:extLst>
              <p:ext uri="{D42A27DB-BD31-4B8C-83A1-F6EECF244321}">
                <p14:modId xmlns:p14="http://schemas.microsoft.com/office/powerpoint/2010/main" val="3980943702"/>
              </p:ext>
            </p:extLst>
          </p:nvPr>
        </p:nvGraphicFramePr>
        <p:xfrm>
          <a:off x="1390687" y="1477616"/>
          <a:ext cx="12058614" cy="5393084"/>
        </p:xfrm>
        <a:graphic>
          <a:graphicData uri="http://schemas.openxmlformats.org/drawingml/2006/table">
            <a:tbl>
              <a:tblPr firstRow="1" bandRow="1">
                <a:tableStyleId>{5C22544A-7EE6-4342-B048-85BDC9FD1C3A}</a:tableStyleId>
              </a:tblPr>
              <a:tblGrid>
                <a:gridCol w="12058614">
                  <a:extLst>
                    <a:ext uri="{9D8B030D-6E8A-4147-A177-3AD203B41FA5}">
                      <a16:colId xmlns:a16="http://schemas.microsoft.com/office/drawing/2014/main" val="2754643649"/>
                    </a:ext>
                  </a:extLst>
                </a:gridCol>
              </a:tblGrid>
              <a:tr h="858011">
                <a:tc>
                  <a:txBody>
                    <a:bodyPr/>
                    <a:lstStyle/>
                    <a:p>
                      <a:pPr marL="0" indent="0" algn="ctr">
                        <a:buFontTx/>
                        <a:buNone/>
                      </a:pPr>
                      <a:r>
                        <a:rPr lang="en-US" sz="2400" b="1" dirty="0">
                          <a:solidFill>
                            <a:schemeClr val="tx1"/>
                          </a:solidFill>
                          <a:latin typeface="+mn-lt"/>
                        </a:rPr>
                        <a:t>- </a:t>
                      </a:r>
                      <a:r>
                        <a:rPr lang="en-US" sz="2400" b="1" dirty="0" err="1">
                          <a:solidFill>
                            <a:schemeClr val="tx1"/>
                          </a:solidFill>
                          <a:latin typeface="+mn-lt"/>
                        </a:rPr>
                        <a:t>pSITE</a:t>
                      </a:r>
                      <a:r>
                        <a:rPr lang="en-US" sz="2400" b="1" dirty="0">
                          <a:solidFill>
                            <a:schemeClr val="tx1"/>
                          </a:solidFill>
                          <a:latin typeface="+mn-lt"/>
                        </a:rPr>
                        <a:t> Application - </a:t>
                      </a:r>
                    </a:p>
                    <a:p>
                      <a:pPr marL="0" indent="0" algn="ctr">
                        <a:buFontTx/>
                        <a:buNone/>
                      </a:pPr>
                      <a:r>
                        <a:rPr lang="en-US" sz="2400" b="0" dirty="0">
                          <a:solidFill>
                            <a:schemeClr val="tx1"/>
                          </a:solidFill>
                          <a:latin typeface="+mn-lt"/>
                        </a:rPr>
                        <a:t> If using the multi-site module in iRIS</a:t>
                      </a:r>
                    </a:p>
                  </a:txBody>
                  <a:tcPr>
                    <a:solidFill>
                      <a:srgbClr val="E3CCF2"/>
                    </a:solidFill>
                  </a:tcPr>
                </a:tc>
                <a:extLst>
                  <a:ext uri="{0D108BD9-81ED-4DB2-BD59-A6C34878D82A}">
                    <a16:rowId xmlns:a16="http://schemas.microsoft.com/office/drawing/2014/main" val="801901038"/>
                  </a:ext>
                </a:extLst>
              </a:tr>
              <a:tr h="928030">
                <a:tc>
                  <a:txBody>
                    <a:bodyPr/>
                    <a:lstStyle/>
                    <a:p>
                      <a:pPr marL="342900" indent="-342900" algn="ctr">
                        <a:buFontTx/>
                        <a:buChar char="-"/>
                      </a:pPr>
                      <a:r>
                        <a:rPr lang="en-US" sz="2400" b="1" dirty="0" err="1">
                          <a:solidFill>
                            <a:schemeClr val="tx1"/>
                          </a:solidFill>
                          <a:latin typeface="+mn-lt"/>
                        </a:rPr>
                        <a:t>pSITE</a:t>
                      </a:r>
                      <a:r>
                        <a:rPr lang="en-US" sz="2400" b="1" dirty="0">
                          <a:solidFill>
                            <a:schemeClr val="tx1"/>
                          </a:solidFill>
                          <a:latin typeface="+mn-lt"/>
                        </a:rPr>
                        <a:t> Protocol Addendum –</a:t>
                      </a:r>
                    </a:p>
                    <a:p>
                      <a:pPr marL="0" indent="0" algn="ctr">
                        <a:buFontTx/>
                        <a:buNone/>
                      </a:pPr>
                      <a:r>
                        <a:rPr lang="en-US" sz="2400" b="0" dirty="0">
                          <a:solidFill>
                            <a:schemeClr val="tx1"/>
                          </a:solidFill>
                          <a:latin typeface="+mn-lt"/>
                        </a:rPr>
                        <a:t>A legacy and multi-site module version exists</a:t>
                      </a:r>
                    </a:p>
                  </a:txBody>
                  <a:tcPr>
                    <a:solidFill>
                      <a:schemeClr val="accent5">
                        <a:lumMod val="60000"/>
                        <a:lumOff val="40000"/>
                        <a:alpha val="58000"/>
                      </a:schemeClr>
                    </a:solidFill>
                  </a:tcPr>
                </a:tc>
                <a:extLst>
                  <a:ext uri="{0D108BD9-81ED-4DB2-BD59-A6C34878D82A}">
                    <a16:rowId xmlns:a16="http://schemas.microsoft.com/office/drawing/2014/main" val="496506184"/>
                  </a:ext>
                </a:extLst>
              </a:tr>
              <a:tr h="858011">
                <a:tc>
                  <a:txBody>
                    <a:bodyPr/>
                    <a:lstStyle/>
                    <a:p>
                      <a:pPr marL="0" marR="0" lvl="0" indent="0" algn="ctr" defTabSz="109728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mn-lt"/>
                        </a:rPr>
                        <a:t>- </a:t>
                      </a:r>
                      <a:r>
                        <a:rPr lang="en-US" sz="2400" b="1" dirty="0" err="1">
                          <a:solidFill>
                            <a:schemeClr val="tx1"/>
                          </a:solidFill>
                          <a:latin typeface="+mn-lt"/>
                        </a:rPr>
                        <a:t>pSITE</a:t>
                      </a:r>
                      <a:r>
                        <a:rPr lang="en-US" sz="2400" b="1" dirty="0">
                          <a:solidFill>
                            <a:schemeClr val="tx1"/>
                          </a:solidFill>
                          <a:latin typeface="+mn-lt"/>
                        </a:rPr>
                        <a:t> Consent(s)/ Assent(s) - </a:t>
                      </a:r>
                    </a:p>
                    <a:p>
                      <a:pPr marL="0" marR="0" lvl="0" indent="0" algn="ctr" defTabSz="1097280" rtl="0" eaLnBrk="1" fontAlgn="auto" latinLnBrk="0" hangingPunct="1">
                        <a:lnSpc>
                          <a:spcPct val="100000"/>
                        </a:lnSpc>
                        <a:spcBef>
                          <a:spcPts val="0"/>
                        </a:spcBef>
                        <a:spcAft>
                          <a:spcPts val="0"/>
                        </a:spcAft>
                        <a:buClrTx/>
                        <a:buSzTx/>
                        <a:buFontTx/>
                        <a:buNone/>
                        <a:tabLst/>
                        <a:defRPr/>
                      </a:pPr>
                      <a:r>
                        <a:rPr lang="en-US" sz="2400" dirty="0">
                          <a:latin typeface="+mn-lt"/>
                        </a:rPr>
                        <a:t>Approved model templates plus </a:t>
                      </a:r>
                      <a:r>
                        <a:rPr lang="en-US" sz="2400" dirty="0" err="1">
                          <a:latin typeface="+mn-lt"/>
                        </a:rPr>
                        <a:t>pSITE</a:t>
                      </a:r>
                      <a:r>
                        <a:rPr lang="en-US" sz="2400" dirty="0">
                          <a:latin typeface="+mn-lt"/>
                        </a:rPr>
                        <a:t> edits</a:t>
                      </a:r>
                    </a:p>
                  </a:txBody>
                  <a:tcPr>
                    <a:solidFill>
                      <a:srgbClr val="C79BE5">
                        <a:alpha val="58000"/>
                      </a:srgbClr>
                    </a:solidFill>
                  </a:tcPr>
                </a:tc>
                <a:extLst>
                  <a:ext uri="{0D108BD9-81ED-4DB2-BD59-A6C34878D82A}">
                    <a16:rowId xmlns:a16="http://schemas.microsoft.com/office/drawing/2014/main" val="3027517311"/>
                  </a:ext>
                </a:extLst>
              </a:tr>
              <a:tr h="858011">
                <a:tc>
                  <a:txBody>
                    <a:bodyPr/>
                    <a:lstStyle/>
                    <a:p>
                      <a:pPr marL="0" marR="0" lvl="0" indent="0" algn="ctr" defTabSz="109728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mn-lt"/>
                        </a:rPr>
                        <a:t>- Recruitment materials - </a:t>
                      </a:r>
                    </a:p>
                    <a:p>
                      <a:pPr marL="0" marR="0" lvl="0" indent="0" algn="ctr" defTabSz="1097280" rtl="0" eaLnBrk="1" fontAlgn="auto" latinLnBrk="0" hangingPunct="1">
                        <a:lnSpc>
                          <a:spcPct val="100000"/>
                        </a:lnSpc>
                        <a:spcBef>
                          <a:spcPts val="0"/>
                        </a:spcBef>
                        <a:spcAft>
                          <a:spcPts val="0"/>
                        </a:spcAft>
                        <a:buClrTx/>
                        <a:buSzTx/>
                        <a:buFontTx/>
                        <a:buNone/>
                        <a:tabLst/>
                        <a:defRPr/>
                      </a:pPr>
                      <a:r>
                        <a:rPr lang="en-US" sz="2400" b="0" dirty="0">
                          <a:solidFill>
                            <a:schemeClr val="tx1"/>
                          </a:solidFill>
                          <a:latin typeface="+mn-lt"/>
                        </a:rPr>
                        <a:t>Only when changes go beyond fillable fields in model recruitment materials</a:t>
                      </a:r>
                    </a:p>
                  </a:txBody>
                  <a:tcPr>
                    <a:solidFill>
                      <a:schemeClr val="accent5">
                        <a:lumMod val="60000"/>
                        <a:lumOff val="40000"/>
                        <a:alpha val="58000"/>
                      </a:schemeClr>
                    </a:solidFill>
                  </a:tcPr>
                </a:tc>
                <a:extLst>
                  <a:ext uri="{0D108BD9-81ED-4DB2-BD59-A6C34878D82A}">
                    <a16:rowId xmlns:a16="http://schemas.microsoft.com/office/drawing/2014/main" val="2890386965"/>
                  </a:ext>
                </a:extLst>
              </a:tr>
              <a:tr h="1239350">
                <a:tc>
                  <a:txBody>
                    <a:bodyPr/>
                    <a:lstStyle/>
                    <a:p>
                      <a:pPr marL="0" marR="0" lvl="0" indent="0" algn="ctr" defTabSz="109728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mn-lt"/>
                        </a:rPr>
                        <a:t>- </a:t>
                      </a:r>
                      <a:r>
                        <a:rPr lang="en-US" sz="2400" b="1" dirty="0" err="1">
                          <a:solidFill>
                            <a:schemeClr val="tx1"/>
                          </a:solidFill>
                          <a:latin typeface="+mn-lt"/>
                        </a:rPr>
                        <a:t>pSITE</a:t>
                      </a:r>
                      <a:r>
                        <a:rPr lang="en-US" sz="2400" b="1" dirty="0">
                          <a:solidFill>
                            <a:schemeClr val="tx1"/>
                          </a:solidFill>
                          <a:latin typeface="+mn-lt"/>
                        </a:rPr>
                        <a:t> HRPP/ IRB “Cede Letter” - </a:t>
                      </a:r>
                    </a:p>
                    <a:p>
                      <a:pPr marL="0" marR="0" lvl="0" indent="0" algn="ctr" defTabSz="1097280" rtl="0" eaLnBrk="1" fontAlgn="auto" latinLnBrk="0" hangingPunct="1">
                        <a:lnSpc>
                          <a:spcPct val="100000"/>
                        </a:lnSpc>
                        <a:spcBef>
                          <a:spcPts val="0"/>
                        </a:spcBef>
                        <a:spcAft>
                          <a:spcPts val="0"/>
                        </a:spcAft>
                        <a:buClrTx/>
                        <a:buSzTx/>
                        <a:buFontTx/>
                        <a:buNone/>
                        <a:tabLst/>
                        <a:defRPr/>
                      </a:pPr>
                      <a:r>
                        <a:rPr lang="en-US" sz="2400" dirty="0">
                          <a:latin typeface="+mn-lt"/>
                        </a:rPr>
                        <a:t>Per </a:t>
                      </a:r>
                      <a:r>
                        <a:rPr lang="en-US" sz="2400" dirty="0">
                          <a:solidFill>
                            <a:srgbClr val="0755A3"/>
                          </a:solidFill>
                          <a:latin typeface="+mn-lt"/>
                          <a:hlinkClick r:id="rId6">
                            <a:extLst>
                              <a:ext uri="{A12FA001-AC4F-418D-AE19-62706E023703}">
                                <ahyp:hlinkClr xmlns:ahyp="http://schemas.microsoft.com/office/drawing/2018/hyperlinkcolor" val="tx"/>
                              </a:ext>
                            </a:extLst>
                          </a:hlinkClick>
                        </a:rPr>
                        <a:t>NIH Policy 105</a:t>
                      </a:r>
                      <a:r>
                        <a:rPr lang="en-US" sz="2400" dirty="0">
                          <a:latin typeface="+mn-lt"/>
                        </a:rPr>
                        <a:t>: </a:t>
                      </a:r>
                      <a:r>
                        <a:rPr lang="en-US" sz="2400" b="0" kern="1200" dirty="0">
                          <a:solidFill>
                            <a:schemeClr val="tx1"/>
                          </a:solidFill>
                          <a:effectLst/>
                          <a:latin typeface="+mn-lt"/>
                          <a:ea typeface="+mn-ea"/>
                          <a:cs typeface="Calibri" panose="020F0502020204030204" pitchFamily="34" charset="0"/>
                        </a:rPr>
                        <a:t>Notification indicating institutional requirements have been met and local context information approved by the </a:t>
                      </a:r>
                      <a:r>
                        <a:rPr lang="en-US" sz="2400" b="0" kern="1200" dirty="0" err="1">
                          <a:solidFill>
                            <a:schemeClr val="tx1"/>
                          </a:solidFill>
                          <a:effectLst/>
                          <a:latin typeface="+mn-lt"/>
                          <a:ea typeface="+mn-ea"/>
                          <a:cs typeface="Calibri" panose="020F0502020204030204" pitchFamily="34" charset="0"/>
                        </a:rPr>
                        <a:t>pSITE</a:t>
                      </a:r>
                      <a:r>
                        <a:rPr lang="en-US" sz="2400" b="0" kern="1200" dirty="0">
                          <a:solidFill>
                            <a:schemeClr val="tx1"/>
                          </a:solidFill>
                          <a:effectLst/>
                          <a:latin typeface="+mn-lt"/>
                          <a:ea typeface="+mn-ea"/>
                          <a:cs typeface="Calibri" panose="020F0502020204030204" pitchFamily="34" charset="0"/>
                        </a:rPr>
                        <a:t> institution e.g., letter, email, memo etc.</a:t>
                      </a:r>
                      <a:r>
                        <a:rPr lang="en-US" sz="2400" b="0" i="1" kern="1200" dirty="0">
                          <a:solidFill>
                            <a:schemeClr val="tx1"/>
                          </a:solidFill>
                          <a:effectLst/>
                          <a:latin typeface="+mn-lt"/>
                          <a:ea typeface="+mn-ea"/>
                          <a:cs typeface="Calibri" panose="020F0502020204030204" pitchFamily="34" charset="0"/>
                        </a:rPr>
                        <a:t> </a:t>
                      </a:r>
                    </a:p>
                  </a:txBody>
                  <a:tcPr>
                    <a:solidFill>
                      <a:srgbClr val="C79BE5">
                        <a:alpha val="58000"/>
                      </a:srgbClr>
                    </a:solidFill>
                  </a:tcPr>
                </a:tc>
                <a:extLst>
                  <a:ext uri="{0D108BD9-81ED-4DB2-BD59-A6C34878D82A}">
                    <a16:rowId xmlns:a16="http://schemas.microsoft.com/office/drawing/2014/main" val="1449540610"/>
                  </a:ext>
                </a:extLst>
              </a:tr>
              <a:tr h="651671">
                <a:tc>
                  <a:txBody>
                    <a:bodyPr/>
                    <a:lstStyle/>
                    <a:p>
                      <a:pPr marL="342900" marR="0" lvl="0" indent="-342900" algn="ctr" defTabSz="1097280" rtl="0" eaLnBrk="1" fontAlgn="auto" latinLnBrk="0" hangingPunct="1">
                        <a:lnSpc>
                          <a:spcPct val="100000"/>
                        </a:lnSpc>
                        <a:spcBef>
                          <a:spcPts val="0"/>
                        </a:spcBef>
                        <a:spcAft>
                          <a:spcPts val="0"/>
                        </a:spcAft>
                        <a:buClrTx/>
                        <a:buSzTx/>
                        <a:buFontTx/>
                        <a:buChar char="-"/>
                        <a:tabLst/>
                        <a:defRPr/>
                      </a:pPr>
                      <a:r>
                        <a:rPr lang="en-US" sz="2400" b="1" dirty="0">
                          <a:solidFill>
                            <a:schemeClr val="tx1"/>
                          </a:solidFill>
                          <a:latin typeface="+mn-lt"/>
                        </a:rPr>
                        <a:t>Other Supporting Materials – </a:t>
                      </a:r>
                    </a:p>
                  </a:txBody>
                  <a:tcPr>
                    <a:solidFill>
                      <a:schemeClr val="accent5">
                        <a:lumMod val="60000"/>
                        <a:lumOff val="40000"/>
                        <a:alpha val="58000"/>
                      </a:schemeClr>
                    </a:solidFill>
                  </a:tcPr>
                </a:tc>
                <a:extLst>
                  <a:ext uri="{0D108BD9-81ED-4DB2-BD59-A6C34878D82A}">
                    <a16:rowId xmlns:a16="http://schemas.microsoft.com/office/drawing/2014/main" val="3199137579"/>
                  </a:ext>
                </a:extLst>
              </a:tr>
            </a:tbl>
          </a:graphicData>
        </a:graphic>
      </p:graphicFrame>
      <p:sp>
        <p:nvSpPr>
          <p:cNvPr id="6" name="Oval 5" descr="Circle highlighting the following text:&#10;- pSITE application: If using the multi-side module in iRIS.&#10;- pSITE Protocol Addendum: A legacy and multi-site module version exists.&#10;- pSITE Consent(s)/Assent(s): Approved model templates plus pSITE edits.">
            <a:extLst>
              <a:ext uri="{FF2B5EF4-FFF2-40B4-BE49-F238E27FC236}">
                <a16:creationId xmlns:a16="http://schemas.microsoft.com/office/drawing/2014/main" id="{17878603-47DB-471B-93CE-E090DDBF304F}"/>
              </a:ext>
            </a:extLst>
          </p:cNvPr>
          <p:cNvSpPr/>
          <p:nvPr/>
        </p:nvSpPr>
        <p:spPr>
          <a:xfrm>
            <a:off x="4345786" y="1344895"/>
            <a:ext cx="6369158" cy="2900534"/>
          </a:xfrm>
          <a:prstGeom prst="ellipse">
            <a:avLst/>
          </a:prstGeom>
          <a:noFill/>
          <a:ln w="762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7592066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sp>
        <p:nvSpPr>
          <p:cNvPr id="2" name="Title 1">
            <a:extLst>
              <a:ext uri="{FF2B5EF4-FFF2-40B4-BE49-F238E27FC236}">
                <a16:creationId xmlns:a16="http://schemas.microsoft.com/office/drawing/2014/main" id="{4704C717-3590-A184-B245-DCB5617F5116}"/>
              </a:ext>
            </a:extLst>
          </p:cNvPr>
          <p:cNvSpPr>
            <a:spLocks noGrp="1"/>
          </p:cNvSpPr>
          <p:nvPr>
            <p:ph type="title" idx="4294967295"/>
          </p:nvPr>
        </p:nvSpPr>
        <p:spPr>
          <a:xfrm>
            <a:off x="486256" y="344176"/>
            <a:ext cx="8000137" cy="757130"/>
          </a:xfrm>
        </p:spPr>
        <p:txBody>
          <a:bodyPr/>
          <a:lstStyle/>
          <a:p>
            <a:r>
              <a:rPr lang="en-US" sz="4800" b="1" dirty="0"/>
              <a:t>Content of a </a:t>
            </a:r>
            <a:r>
              <a:rPr lang="en-US" sz="4800" b="1" dirty="0" err="1"/>
              <a:t>pSITE</a:t>
            </a:r>
            <a:r>
              <a:rPr lang="en-US" sz="4800" b="1" baseline="0" dirty="0"/>
              <a:t> submission</a:t>
            </a:r>
            <a:endParaRPr lang="en-US" sz="4800" b="1" dirty="0"/>
          </a:p>
        </p:txBody>
      </p:sp>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7" name="Rectangle 16">
            <a:extLst>
              <a:ext uri="{FF2B5EF4-FFF2-40B4-BE49-F238E27FC236}">
                <a16:creationId xmlns:a16="http://schemas.microsoft.com/office/drawing/2014/main" id="{DBB6A4DF-E6F8-411F-B5F7-66E61A5E0409}"/>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sp>
        <p:nvSpPr>
          <p:cNvPr id="7" name="TextBox 6">
            <a:extLst>
              <a:ext uri="{FF2B5EF4-FFF2-40B4-BE49-F238E27FC236}">
                <a16:creationId xmlns:a16="http://schemas.microsoft.com/office/drawing/2014/main" id="{35096397-0DBC-4767-B5E8-C93FEF6F67E7}"/>
              </a:ext>
            </a:extLst>
          </p:cNvPr>
          <p:cNvSpPr txBox="1"/>
          <p:nvPr/>
        </p:nvSpPr>
        <p:spPr>
          <a:xfrm>
            <a:off x="486256" y="1238367"/>
            <a:ext cx="13813943" cy="6001643"/>
          </a:xfrm>
          <a:prstGeom prst="rect">
            <a:avLst/>
          </a:prstGeom>
          <a:noFill/>
        </p:spPr>
        <p:txBody>
          <a:bodyPr wrap="square" rtlCol="0">
            <a:spAutoFit/>
          </a:bodyPr>
          <a:lstStyle/>
          <a:p>
            <a:pPr marL="457200" indent="-457200">
              <a:buFont typeface="Arial" panose="020B0604020202020204" pitchFamily="34" charset="0"/>
              <a:buChar char="•"/>
            </a:pPr>
            <a:r>
              <a:rPr lang="en-US" sz="3200" dirty="0"/>
              <a:t>Initial Review approves the research protocol and NIH Site</a:t>
            </a:r>
          </a:p>
          <a:p>
            <a:pPr marL="457200" indent="-457200">
              <a:buFont typeface="Arial" panose="020B0604020202020204" pitchFamily="34" charset="0"/>
              <a:buChar char="•"/>
            </a:pPr>
            <a:r>
              <a:rPr lang="en-US" sz="3200" dirty="0"/>
              <a:t>Baseline assumption for the </a:t>
            </a:r>
            <a:r>
              <a:rPr lang="en-US" sz="3200" dirty="0" err="1"/>
              <a:t>pSITES</a:t>
            </a:r>
            <a:r>
              <a:rPr lang="en-US" sz="3200" dirty="0"/>
              <a:t> will therefore be based on how the research is described in the protocol and how it will be implemented at the NIH</a:t>
            </a:r>
          </a:p>
          <a:p>
            <a:pPr marL="457200" indent="-457200">
              <a:buFont typeface="Arial" panose="020B0604020202020204" pitchFamily="34" charset="0"/>
              <a:buChar char="•"/>
            </a:pPr>
            <a:r>
              <a:rPr lang="en-US" sz="3200" dirty="0"/>
              <a:t>Focus for the </a:t>
            </a:r>
            <a:r>
              <a:rPr lang="en-US" sz="3200" dirty="0" err="1"/>
              <a:t>pSITE</a:t>
            </a:r>
            <a:r>
              <a:rPr lang="en-US" sz="3200" dirty="0"/>
              <a:t> submission is to:</a:t>
            </a:r>
          </a:p>
          <a:p>
            <a:pPr marL="1371600" lvl="2" indent="-457200">
              <a:buSzPct val="75000"/>
              <a:buFont typeface="Wingdings" panose="05000000000000000000" pitchFamily="2" charset="2"/>
              <a:buChar char="§"/>
            </a:pPr>
            <a:r>
              <a:rPr lang="en-US" sz="3200" dirty="0"/>
              <a:t>Provide the NIH IRB </a:t>
            </a:r>
            <a:r>
              <a:rPr lang="en-US" sz="3200" i="1" u="sng" dirty="0"/>
              <a:t>pertinent</a:t>
            </a:r>
            <a:r>
              <a:rPr lang="en-US" sz="3200" dirty="0"/>
              <a:t> </a:t>
            </a:r>
            <a:r>
              <a:rPr lang="en-US" sz="3200" dirty="0" err="1"/>
              <a:t>pSITE</a:t>
            </a:r>
            <a:r>
              <a:rPr lang="en-US" sz="3200" dirty="0"/>
              <a:t> information to provide oversight</a:t>
            </a:r>
          </a:p>
          <a:p>
            <a:pPr marL="1371600" lvl="2" indent="-457200">
              <a:buSzPct val="75000"/>
              <a:buFont typeface="Wingdings" panose="05000000000000000000" pitchFamily="2" charset="2"/>
              <a:buChar char="§"/>
            </a:pPr>
            <a:r>
              <a:rPr lang="en-US" sz="3200" dirty="0"/>
              <a:t>Have the </a:t>
            </a:r>
            <a:r>
              <a:rPr lang="en-US" sz="3200" dirty="0" err="1"/>
              <a:t>pSITE’s</a:t>
            </a:r>
            <a:r>
              <a:rPr lang="en-US" sz="3200" dirty="0"/>
              <a:t> implementation of the protocol approved  </a:t>
            </a:r>
          </a:p>
          <a:p>
            <a:pPr marL="457200" indent="-457200">
              <a:buFont typeface="Arial" panose="020B0604020202020204" pitchFamily="34" charset="0"/>
              <a:buChar char="•"/>
            </a:pPr>
            <a:r>
              <a:rPr lang="en-US" sz="3200" dirty="0"/>
              <a:t>The </a:t>
            </a:r>
            <a:r>
              <a:rPr lang="en-US" sz="3200" dirty="0" err="1"/>
              <a:t>pSITE</a:t>
            </a:r>
            <a:r>
              <a:rPr lang="en-US" sz="3200" dirty="0"/>
              <a:t> submission therefore needs to describe </a:t>
            </a:r>
          </a:p>
          <a:p>
            <a:pPr marL="1371600" lvl="2" indent="-457200">
              <a:buSzPct val="75000"/>
              <a:buFont typeface="Wingdings" panose="05000000000000000000" pitchFamily="2" charset="2"/>
              <a:buChar char="§"/>
            </a:pPr>
            <a:r>
              <a:rPr lang="en-US" sz="3200" dirty="0"/>
              <a:t>Pertinent local context information about the </a:t>
            </a:r>
            <a:r>
              <a:rPr lang="en-US" sz="3200" dirty="0" err="1"/>
              <a:t>pSITE</a:t>
            </a:r>
            <a:endParaRPr lang="en-US" sz="3200" dirty="0"/>
          </a:p>
          <a:p>
            <a:pPr marL="1371600" lvl="2" indent="-457200">
              <a:buSzPct val="75000"/>
              <a:buFont typeface="Wingdings" panose="05000000000000000000" pitchFamily="2" charset="2"/>
              <a:buChar char="§"/>
            </a:pPr>
            <a:r>
              <a:rPr lang="en-US" sz="3200" dirty="0"/>
              <a:t>When the </a:t>
            </a:r>
            <a:r>
              <a:rPr lang="en-US" sz="3200" dirty="0" err="1"/>
              <a:t>pSITE</a:t>
            </a:r>
            <a:r>
              <a:rPr lang="en-US" sz="3200" dirty="0"/>
              <a:t> will:</a:t>
            </a:r>
          </a:p>
          <a:p>
            <a:pPr marL="2286000" lvl="4" indent="-457200">
              <a:buSzPct val="70000"/>
              <a:buFont typeface="Courier New" panose="02070309020205020404" pitchFamily="49" charset="0"/>
              <a:buChar char="o"/>
            </a:pPr>
            <a:r>
              <a:rPr lang="en-US" sz="3200" dirty="0"/>
              <a:t>Not implement the research in the way described, or </a:t>
            </a:r>
          </a:p>
          <a:p>
            <a:pPr marL="2286000" lvl="4" indent="-457200">
              <a:buSzPct val="70000"/>
              <a:buFont typeface="Courier New" panose="02070309020205020404" pitchFamily="49" charset="0"/>
              <a:buChar char="o"/>
            </a:pPr>
            <a:r>
              <a:rPr lang="en-US" sz="3200" dirty="0"/>
              <a:t>Implement it in a different way, or </a:t>
            </a:r>
          </a:p>
          <a:p>
            <a:pPr marL="2286000" lvl="4" indent="-457200">
              <a:buSzPct val="70000"/>
              <a:buFont typeface="Courier New" panose="02070309020205020404" pitchFamily="49" charset="0"/>
              <a:buChar char="o"/>
            </a:pPr>
            <a:r>
              <a:rPr lang="en-US" sz="3200" dirty="0"/>
              <a:t>Do something in addition to what is approved in the protocol</a:t>
            </a: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2192"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28599330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2192" y="7707928"/>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
        <p:nvSpPr>
          <p:cNvPr id="2" name="Title 1">
            <a:extLst>
              <a:ext uri="{FF2B5EF4-FFF2-40B4-BE49-F238E27FC236}">
                <a16:creationId xmlns:a16="http://schemas.microsoft.com/office/drawing/2014/main" id="{CA06621A-A652-0EA3-6666-06219B0CDDFD}"/>
              </a:ext>
            </a:extLst>
          </p:cNvPr>
          <p:cNvSpPr>
            <a:spLocks noGrp="1"/>
          </p:cNvSpPr>
          <p:nvPr>
            <p:ph type="title" idx="4294967295"/>
          </p:nvPr>
        </p:nvSpPr>
        <p:spPr>
          <a:xfrm>
            <a:off x="482525" y="352481"/>
            <a:ext cx="7993526" cy="757130"/>
          </a:xfrm>
        </p:spPr>
        <p:txBody>
          <a:bodyPr/>
          <a:lstStyle/>
          <a:p>
            <a:r>
              <a:rPr lang="en-US" sz="4800" b="1" dirty="0"/>
              <a:t>Content of a </a:t>
            </a:r>
            <a:r>
              <a:rPr lang="en-US" sz="4800" b="1" dirty="0" err="1"/>
              <a:t>pSITE</a:t>
            </a:r>
            <a:r>
              <a:rPr lang="en-US" sz="4800" b="1" dirty="0"/>
              <a:t> submission</a:t>
            </a:r>
          </a:p>
        </p:txBody>
      </p:sp>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2" name="Rectangle 11">
            <a:extLst>
              <a:ext uri="{FF2B5EF4-FFF2-40B4-BE49-F238E27FC236}">
                <a16:creationId xmlns:a16="http://schemas.microsoft.com/office/drawing/2014/main" id="{CF6EEF6B-8589-456B-80A6-E7DBC1FDA6CB}"/>
              </a:ext>
              <a:ext uri="{C183D7F6-B498-43B3-948B-1728B52AA6E4}">
                <adec:decorative xmlns:adec="http://schemas.microsoft.com/office/drawing/2017/decorative" val="1"/>
              </a:ext>
            </a:extLst>
          </p:cNvPr>
          <p:cNvSpPr/>
          <p:nvPr/>
        </p:nvSpPr>
        <p:spPr>
          <a:xfrm>
            <a:off x="549956" y="1119445"/>
            <a:ext cx="5686721" cy="45719"/>
          </a:xfrm>
          <a:prstGeom prst="rect">
            <a:avLst/>
          </a:prstGeom>
          <a:solidFill>
            <a:srgbClr val="E3C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sp>
        <p:nvSpPr>
          <p:cNvPr id="7" name="TextBox 6">
            <a:extLst>
              <a:ext uri="{FF2B5EF4-FFF2-40B4-BE49-F238E27FC236}">
                <a16:creationId xmlns:a16="http://schemas.microsoft.com/office/drawing/2014/main" id="{6B3C7D92-4F68-860D-EAE1-1556E826F227}"/>
              </a:ext>
            </a:extLst>
          </p:cNvPr>
          <p:cNvSpPr txBox="1"/>
          <p:nvPr/>
        </p:nvSpPr>
        <p:spPr>
          <a:xfrm>
            <a:off x="630798" y="1409613"/>
            <a:ext cx="6181148" cy="1055608"/>
          </a:xfrm>
          <a:prstGeom prst="roundRect">
            <a:avLst/>
          </a:prstGeom>
          <a:solidFill>
            <a:srgbClr val="E3CCF2"/>
          </a:solidFill>
        </p:spPr>
        <p:txBody>
          <a:bodyPr wrap="square" tIns="228600" bIns="228600" rtlCol="0" anchor="ctr">
            <a:spAutoFit/>
          </a:bodyPr>
          <a:lstStyle/>
          <a:p>
            <a:r>
              <a:rPr lang="en-US" sz="3200" dirty="0"/>
              <a:t>Study Procedures</a:t>
            </a:r>
          </a:p>
        </p:txBody>
      </p:sp>
      <p:sp>
        <p:nvSpPr>
          <p:cNvPr id="6" name="Arrow: Right 5">
            <a:extLst>
              <a:ext uri="{FF2B5EF4-FFF2-40B4-BE49-F238E27FC236}">
                <a16:creationId xmlns:a16="http://schemas.microsoft.com/office/drawing/2014/main" id="{F32BF682-A891-4868-9602-44E643E56069}"/>
              </a:ext>
              <a:ext uri="{C183D7F6-B498-43B3-948B-1728B52AA6E4}">
                <adec:decorative xmlns:adec="http://schemas.microsoft.com/office/drawing/2017/decorative" val="1"/>
              </a:ext>
            </a:extLst>
          </p:cNvPr>
          <p:cNvSpPr/>
          <p:nvPr/>
        </p:nvSpPr>
        <p:spPr>
          <a:xfrm>
            <a:off x="6783425" y="1597152"/>
            <a:ext cx="519583" cy="560832"/>
          </a:xfrm>
          <a:prstGeom prst="rightArrow">
            <a:avLst/>
          </a:prstGeom>
          <a:solidFill>
            <a:srgbClr val="E3CCF2"/>
          </a:solidFill>
          <a:ln>
            <a:solidFill>
              <a:srgbClr val="E3CC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3E8BFE1D-63C9-32A3-BCAF-4EBC78E3BB88}"/>
              </a:ext>
            </a:extLst>
          </p:cNvPr>
          <p:cNvSpPr txBox="1"/>
          <p:nvPr/>
        </p:nvSpPr>
        <p:spPr>
          <a:xfrm>
            <a:off x="7471302" y="1329878"/>
            <a:ext cx="6458196" cy="939832"/>
          </a:xfrm>
          <a:prstGeom prst="roundRect">
            <a:avLst/>
          </a:prstGeom>
          <a:noFill/>
          <a:ln>
            <a:solidFill>
              <a:schemeClr val="tx1"/>
            </a:solidFill>
          </a:ln>
        </p:spPr>
        <p:txBody>
          <a:bodyPr wrap="square" tIns="54864" bIns="54864" rtlCol="0" anchor="ctr">
            <a:spAutoFit/>
          </a:bodyPr>
          <a:lstStyle/>
          <a:p>
            <a:r>
              <a:rPr lang="en-US" sz="2400" dirty="0"/>
              <a:t>Medical records review, obtaining informed consent, research interactions, recruitment etc.</a:t>
            </a:r>
          </a:p>
        </p:txBody>
      </p:sp>
      <p:sp>
        <p:nvSpPr>
          <p:cNvPr id="19" name="TextBox 18">
            <a:extLst>
              <a:ext uri="{FF2B5EF4-FFF2-40B4-BE49-F238E27FC236}">
                <a16:creationId xmlns:a16="http://schemas.microsoft.com/office/drawing/2014/main" id="{03A39E96-A301-41F0-BE20-C0BF876EA0A1}"/>
              </a:ext>
            </a:extLst>
          </p:cNvPr>
          <p:cNvSpPr txBox="1"/>
          <p:nvPr/>
        </p:nvSpPr>
        <p:spPr>
          <a:xfrm>
            <a:off x="630963" y="2511126"/>
            <a:ext cx="6181148" cy="1086255"/>
          </a:xfrm>
          <a:prstGeom prst="roundRect">
            <a:avLst/>
          </a:prstGeom>
          <a:solidFill>
            <a:srgbClr val="9DDCE7"/>
          </a:solidFill>
        </p:spPr>
        <p:txBody>
          <a:bodyPr wrap="square" tIns="237744" bIns="246888" rtlCol="0" anchor="ctr">
            <a:spAutoFit/>
          </a:bodyPr>
          <a:lstStyle/>
          <a:p>
            <a:r>
              <a:rPr lang="en-US" sz="3200" dirty="0"/>
              <a:t>Recruitment</a:t>
            </a:r>
          </a:p>
        </p:txBody>
      </p:sp>
      <p:sp>
        <p:nvSpPr>
          <p:cNvPr id="16" name="Arrow: Right 15">
            <a:extLst>
              <a:ext uri="{FF2B5EF4-FFF2-40B4-BE49-F238E27FC236}">
                <a16:creationId xmlns:a16="http://schemas.microsoft.com/office/drawing/2014/main" id="{6A19B14A-6FE0-44E3-935A-5F7F49A98B99}"/>
              </a:ext>
              <a:ext uri="{C183D7F6-B498-43B3-948B-1728B52AA6E4}">
                <adec:decorative xmlns:adec="http://schemas.microsoft.com/office/drawing/2017/decorative" val="1"/>
              </a:ext>
            </a:extLst>
          </p:cNvPr>
          <p:cNvSpPr/>
          <p:nvPr/>
        </p:nvSpPr>
        <p:spPr>
          <a:xfrm>
            <a:off x="6795617" y="2779504"/>
            <a:ext cx="519583" cy="560832"/>
          </a:xfrm>
          <a:prstGeom prst="rightArrow">
            <a:avLst/>
          </a:prstGeom>
          <a:solidFill>
            <a:srgbClr val="9DDCE7"/>
          </a:solidFill>
          <a:ln>
            <a:solidFill>
              <a:srgbClr val="9DDC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a:extLst>
              <a:ext uri="{FF2B5EF4-FFF2-40B4-BE49-F238E27FC236}">
                <a16:creationId xmlns:a16="http://schemas.microsoft.com/office/drawing/2014/main" id="{264E953F-9C9C-C7DC-DFC5-9F0BB52E55B8}"/>
              </a:ext>
            </a:extLst>
          </p:cNvPr>
          <p:cNvSpPr txBox="1"/>
          <p:nvPr/>
        </p:nvSpPr>
        <p:spPr>
          <a:xfrm>
            <a:off x="7479230" y="2294078"/>
            <a:ext cx="6450268" cy="1123712"/>
          </a:xfrm>
          <a:prstGeom prst="roundRect">
            <a:avLst/>
          </a:prstGeom>
          <a:noFill/>
          <a:ln>
            <a:solidFill>
              <a:schemeClr val="tx1"/>
            </a:solidFill>
          </a:ln>
        </p:spPr>
        <p:txBody>
          <a:bodyPr wrap="square" tIns="137160" bIns="137160" rtlCol="0" anchor="ctr">
            <a:spAutoFit/>
          </a:bodyPr>
          <a:lstStyle/>
          <a:p>
            <a:r>
              <a:rPr lang="en-US" sz="2400" dirty="0"/>
              <a:t>Description needed if recruitment activities will differ from the protocol</a:t>
            </a:r>
          </a:p>
        </p:txBody>
      </p:sp>
      <p:sp>
        <p:nvSpPr>
          <p:cNvPr id="21" name="TextBox 20">
            <a:extLst>
              <a:ext uri="{FF2B5EF4-FFF2-40B4-BE49-F238E27FC236}">
                <a16:creationId xmlns:a16="http://schemas.microsoft.com/office/drawing/2014/main" id="{12F270BB-89CB-1591-5F53-934507AF0E7A}"/>
              </a:ext>
            </a:extLst>
          </p:cNvPr>
          <p:cNvSpPr txBox="1"/>
          <p:nvPr/>
        </p:nvSpPr>
        <p:spPr>
          <a:xfrm>
            <a:off x="638891" y="3664724"/>
            <a:ext cx="6181148" cy="1130522"/>
          </a:xfrm>
          <a:prstGeom prst="roundRect">
            <a:avLst/>
          </a:prstGeom>
          <a:solidFill>
            <a:srgbClr val="E3CCF2"/>
          </a:solidFill>
        </p:spPr>
        <p:txBody>
          <a:bodyPr wrap="square" tIns="18288" bIns="18288" rtlCol="0" anchor="ctr">
            <a:spAutoFit/>
          </a:bodyPr>
          <a:lstStyle/>
          <a:p>
            <a:r>
              <a:rPr lang="en-US" sz="3200" dirty="0"/>
              <a:t>Costs, Compensation &amp; Reimbursement</a:t>
            </a:r>
          </a:p>
        </p:txBody>
      </p:sp>
      <p:sp>
        <p:nvSpPr>
          <p:cNvPr id="13" name="Arrow: Right 12">
            <a:extLst>
              <a:ext uri="{FF2B5EF4-FFF2-40B4-BE49-F238E27FC236}">
                <a16:creationId xmlns:a16="http://schemas.microsoft.com/office/drawing/2014/main" id="{44C1E1A3-3688-4D95-8E9E-71C00CC246AA}"/>
              </a:ext>
              <a:ext uri="{C183D7F6-B498-43B3-948B-1728B52AA6E4}">
                <adec:decorative xmlns:adec="http://schemas.microsoft.com/office/drawing/2017/decorative" val="1"/>
              </a:ext>
            </a:extLst>
          </p:cNvPr>
          <p:cNvSpPr/>
          <p:nvPr/>
        </p:nvSpPr>
        <p:spPr>
          <a:xfrm>
            <a:off x="6758424" y="3950027"/>
            <a:ext cx="519583" cy="560832"/>
          </a:xfrm>
          <a:prstGeom prst="rightArrow">
            <a:avLst/>
          </a:prstGeom>
          <a:solidFill>
            <a:srgbClr val="E3CCF2"/>
          </a:solidFill>
          <a:ln>
            <a:solidFill>
              <a:srgbClr val="E3CC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5FBF62B2-6921-334F-544E-045BD37EB0C5}"/>
              </a:ext>
            </a:extLst>
          </p:cNvPr>
          <p:cNvSpPr txBox="1"/>
          <p:nvPr/>
        </p:nvSpPr>
        <p:spPr>
          <a:xfrm>
            <a:off x="7508171" y="3409739"/>
            <a:ext cx="6395624" cy="1256514"/>
          </a:xfrm>
          <a:prstGeom prst="roundRect">
            <a:avLst/>
          </a:prstGeom>
          <a:noFill/>
          <a:ln>
            <a:solidFill>
              <a:schemeClr val="tx1"/>
            </a:solidFill>
          </a:ln>
        </p:spPr>
        <p:txBody>
          <a:bodyPr wrap="square" tIns="182880" bIns="210312" rtlCol="0" anchor="ctr">
            <a:spAutoFit/>
          </a:bodyPr>
          <a:lstStyle/>
          <a:p>
            <a:r>
              <a:rPr lang="en-US" sz="2400" dirty="0"/>
              <a:t>Billing of insurance, local rates of compensation, and availability of reimbursement</a:t>
            </a:r>
          </a:p>
        </p:txBody>
      </p:sp>
      <p:sp>
        <p:nvSpPr>
          <p:cNvPr id="25" name="TextBox 24">
            <a:extLst>
              <a:ext uri="{FF2B5EF4-FFF2-40B4-BE49-F238E27FC236}">
                <a16:creationId xmlns:a16="http://schemas.microsoft.com/office/drawing/2014/main" id="{83869B7D-DC0A-D7BF-F97A-7EEA16EA0D33}"/>
              </a:ext>
            </a:extLst>
          </p:cNvPr>
          <p:cNvSpPr txBox="1"/>
          <p:nvPr/>
        </p:nvSpPr>
        <p:spPr>
          <a:xfrm>
            <a:off x="602187" y="4856803"/>
            <a:ext cx="6181148" cy="1086255"/>
          </a:xfrm>
          <a:prstGeom prst="roundRect">
            <a:avLst/>
          </a:prstGeom>
          <a:solidFill>
            <a:srgbClr val="9DDCE7"/>
          </a:solidFill>
        </p:spPr>
        <p:txBody>
          <a:bodyPr wrap="square" tIns="237744" bIns="246888" rtlCol="0" anchor="ctr">
            <a:spAutoFit/>
          </a:bodyPr>
          <a:lstStyle/>
          <a:p>
            <a:r>
              <a:rPr lang="en-US" sz="3200" dirty="0"/>
              <a:t>Consent Process and Forms</a:t>
            </a:r>
          </a:p>
        </p:txBody>
      </p:sp>
      <p:sp>
        <p:nvSpPr>
          <p:cNvPr id="15" name="Arrow: Right 14">
            <a:extLst>
              <a:ext uri="{FF2B5EF4-FFF2-40B4-BE49-F238E27FC236}">
                <a16:creationId xmlns:a16="http://schemas.microsoft.com/office/drawing/2014/main" id="{1A8EE53B-162C-4CDB-9C67-FCC07A813B2B}"/>
              </a:ext>
              <a:ext uri="{C183D7F6-B498-43B3-948B-1728B52AA6E4}">
                <adec:decorative xmlns:adec="http://schemas.microsoft.com/office/drawing/2017/decorative" val="1"/>
              </a:ext>
            </a:extLst>
          </p:cNvPr>
          <p:cNvSpPr/>
          <p:nvPr/>
        </p:nvSpPr>
        <p:spPr>
          <a:xfrm>
            <a:off x="6754045" y="5110030"/>
            <a:ext cx="519583" cy="560832"/>
          </a:xfrm>
          <a:prstGeom prst="rightArrow">
            <a:avLst/>
          </a:prstGeom>
          <a:solidFill>
            <a:srgbClr val="9DDCE7"/>
          </a:solidFill>
          <a:ln>
            <a:solidFill>
              <a:srgbClr val="9DDC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1DCB67EF-6DCA-BFAA-75FE-75068D89941A}"/>
              </a:ext>
            </a:extLst>
          </p:cNvPr>
          <p:cNvSpPr txBox="1"/>
          <p:nvPr/>
        </p:nvSpPr>
        <p:spPr>
          <a:xfrm>
            <a:off x="7483197" y="4679714"/>
            <a:ext cx="6420598" cy="1389317"/>
          </a:xfrm>
          <a:prstGeom prst="roundRect">
            <a:avLst/>
          </a:prstGeom>
          <a:noFill/>
          <a:ln>
            <a:solidFill>
              <a:schemeClr val="tx1"/>
            </a:solidFill>
          </a:ln>
        </p:spPr>
        <p:txBody>
          <a:bodyPr wrap="square" tIns="118872" bIns="118872" rtlCol="0" anchor="ctr">
            <a:spAutoFit/>
          </a:bodyPr>
          <a:lstStyle/>
          <a:p>
            <a:r>
              <a:rPr lang="en-US" sz="2200" dirty="0"/>
              <a:t>Use of NIH / local short forms, assent, waivers of consent, e-consent, management of consent process when subjects lack decision-making capacity etc.</a:t>
            </a:r>
          </a:p>
        </p:txBody>
      </p:sp>
      <p:sp>
        <p:nvSpPr>
          <p:cNvPr id="27" name="TextBox 26">
            <a:extLst>
              <a:ext uri="{FF2B5EF4-FFF2-40B4-BE49-F238E27FC236}">
                <a16:creationId xmlns:a16="http://schemas.microsoft.com/office/drawing/2014/main" id="{210743A4-5C09-89BE-3C19-024E87AFE1B3}"/>
              </a:ext>
            </a:extLst>
          </p:cNvPr>
          <p:cNvSpPr txBox="1"/>
          <p:nvPr/>
        </p:nvSpPr>
        <p:spPr>
          <a:xfrm>
            <a:off x="598385" y="6001147"/>
            <a:ext cx="6181148" cy="1055608"/>
          </a:xfrm>
          <a:prstGeom prst="roundRect">
            <a:avLst/>
          </a:prstGeom>
          <a:solidFill>
            <a:srgbClr val="E3CCF2"/>
          </a:solidFill>
        </p:spPr>
        <p:txBody>
          <a:bodyPr wrap="square" tIns="228600" bIns="228600" rtlCol="0" anchor="ctr">
            <a:spAutoFit/>
          </a:bodyPr>
          <a:lstStyle/>
          <a:p>
            <a:r>
              <a:rPr lang="en-US" sz="3200" dirty="0"/>
              <a:t>Data/ Specimens Use &amp; Storage</a:t>
            </a:r>
          </a:p>
        </p:txBody>
      </p:sp>
      <p:sp>
        <p:nvSpPr>
          <p:cNvPr id="14" name="Arrow: Right 13">
            <a:extLst>
              <a:ext uri="{FF2B5EF4-FFF2-40B4-BE49-F238E27FC236}">
                <a16:creationId xmlns:a16="http://schemas.microsoft.com/office/drawing/2014/main" id="{57714F0D-305A-48A4-A9CE-36C41417E71F}"/>
              </a:ext>
              <a:ext uri="{C183D7F6-B498-43B3-948B-1728B52AA6E4}">
                <adec:decorative xmlns:adec="http://schemas.microsoft.com/office/drawing/2017/decorative" val="1"/>
              </a:ext>
            </a:extLst>
          </p:cNvPr>
          <p:cNvSpPr/>
          <p:nvPr/>
        </p:nvSpPr>
        <p:spPr>
          <a:xfrm>
            <a:off x="6758423" y="6302902"/>
            <a:ext cx="519583" cy="560832"/>
          </a:xfrm>
          <a:prstGeom prst="rightArrow">
            <a:avLst/>
          </a:prstGeom>
          <a:solidFill>
            <a:srgbClr val="E3CCF2"/>
          </a:solidFill>
          <a:ln>
            <a:solidFill>
              <a:srgbClr val="E3CC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TextBox 35">
            <a:extLst>
              <a:ext uri="{FF2B5EF4-FFF2-40B4-BE49-F238E27FC236}">
                <a16:creationId xmlns:a16="http://schemas.microsoft.com/office/drawing/2014/main" id="{89FF7B38-F99D-FD2B-9970-DC468907E648}"/>
              </a:ext>
            </a:extLst>
          </p:cNvPr>
          <p:cNvSpPr txBox="1"/>
          <p:nvPr/>
        </p:nvSpPr>
        <p:spPr>
          <a:xfrm>
            <a:off x="7483773" y="6083312"/>
            <a:ext cx="6450268" cy="1682163"/>
          </a:xfrm>
          <a:prstGeom prst="roundRect">
            <a:avLst/>
          </a:prstGeom>
          <a:solidFill>
            <a:schemeClr val="bg1"/>
          </a:solidFill>
          <a:ln>
            <a:solidFill>
              <a:schemeClr val="tx1"/>
            </a:solidFill>
          </a:ln>
        </p:spPr>
        <p:txBody>
          <a:bodyPr wrap="square" tIns="82296" rIns="91440" bIns="82296" rtlCol="0" anchor="ctr">
            <a:spAutoFit/>
          </a:bodyPr>
          <a:lstStyle/>
          <a:p>
            <a:r>
              <a:rPr lang="en-US" sz="2200" b="1" dirty="0"/>
              <a:t>Data</a:t>
            </a:r>
            <a:r>
              <a:rPr lang="en-US" sz="2200" dirty="0"/>
              <a:t>: Analysis, banking, creation of repository</a:t>
            </a:r>
          </a:p>
          <a:p>
            <a:r>
              <a:rPr lang="en-US" sz="2200" b="1" dirty="0"/>
              <a:t>Specimen</a:t>
            </a:r>
            <a:r>
              <a:rPr lang="en-US" sz="2200" dirty="0"/>
              <a:t>: anonymous, coded/ deidentified etc. </a:t>
            </a:r>
          </a:p>
          <a:p>
            <a:r>
              <a:rPr lang="en-US" sz="2200" dirty="0"/>
              <a:t>Centrally vs locally stored, local security measures, duration of storage, etc.</a:t>
            </a:r>
          </a:p>
        </p:txBody>
      </p:sp>
    </p:spTree>
    <p:extLst>
      <p:ext uri="{BB962C8B-B14F-4D97-AF65-F5344CB8AC3E}">
        <p14:creationId xmlns:p14="http://schemas.microsoft.com/office/powerpoint/2010/main" val="14369668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2192"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
        <p:nvSpPr>
          <p:cNvPr id="2" name="Title 1">
            <a:extLst>
              <a:ext uri="{FF2B5EF4-FFF2-40B4-BE49-F238E27FC236}">
                <a16:creationId xmlns:a16="http://schemas.microsoft.com/office/drawing/2014/main" id="{972CA455-285B-FC60-F907-BA5989491F7D}"/>
              </a:ext>
            </a:extLst>
          </p:cNvPr>
          <p:cNvSpPr>
            <a:spLocks noGrp="1"/>
          </p:cNvSpPr>
          <p:nvPr>
            <p:ph type="title" idx="4294967295"/>
          </p:nvPr>
        </p:nvSpPr>
        <p:spPr>
          <a:xfrm>
            <a:off x="486257" y="354722"/>
            <a:ext cx="7981536" cy="757130"/>
          </a:xfrm>
        </p:spPr>
        <p:txBody>
          <a:bodyPr/>
          <a:lstStyle/>
          <a:p>
            <a:r>
              <a:rPr lang="en-US" sz="4800" b="1" dirty="0"/>
              <a:t>Content of a </a:t>
            </a:r>
            <a:r>
              <a:rPr lang="en-US" sz="4800" b="1" dirty="0" err="1"/>
              <a:t>pSITE</a:t>
            </a:r>
            <a:r>
              <a:rPr lang="en-US" sz="4800" b="1" dirty="0"/>
              <a:t> submission</a:t>
            </a:r>
          </a:p>
        </p:txBody>
      </p:sp>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2" name="Rectangle 11">
            <a:extLst>
              <a:ext uri="{FF2B5EF4-FFF2-40B4-BE49-F238E27FC236}">
                <a16:creationId xmlns:a16="http://schemas.microsoft.com/office/drawing/2014/main" id="{CF6EEF6B-8589-456B-80A6-E7DBC1FDA6CB}"/>
              </a:ext>
              <a:ext uri="{C183D7F6-B498-43B3-948B-1728B52AA6E4}">
                <adec:decorative xmlns:adec="http://schemas.microsoft.com/office/drawing/2017/decorative" val="1"/>
              </a:ext>
            </a:extLst>
          </p:cNvPr>
          <p:cNvSpPr/>
          <p:nvPr/>
        </p:nvSpPr>
        <p:spPr>
          <a:xfrm>
            <a:off x="549956" y="1119445"/>
            <a:ext cx="5686721" cy="45719"/>
          </a:xfrm>
          <a:prstGeom prst="rect">
            <a:avLst/>
          </a:prstGeom>
          <a:solidFill>
            <a:srgbClr val="E3C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sp>
        <p:nvSpPr>
          <p:cNvPr id="8" name="TextBox 7">
            <a:extLst>
              <a:ext uri="{FF2B5EF4-FFF2-40B4-BE49-F238E27FC236}">
                <a16:creationId xmlns:a16="http://schemas.microsoft.com/office/drawing/2014/main" id="{EA21E149-3692-0B9F-23B1-CA1CE7F2C12C}"/>
              </a:ext>
            </a:extLst>
          </p:cNvPr>
          <p:cNvSpPr txBox="1"/>
          <p:nvPr/>
        </p:nvSpPr>
        <p:spPr>
          <a:xfrm>
            <a:off x="659558" y="1381403"/>
            <a:ext cx="6181148" cy="1116902"/>
          </a:xfrm>
          <a:prstGeom prst="roundRect">
            <a:avLst/>
          </a:prstGeom>
          <a:solidFill>
            <a:srgbClr val="E3CCF2"/>
          </a:solidFill>
        </p:spPr>
        <p:txBody>
          <a:bodyPr wrap="square" tIns="256032" bIns="256032" rtlCol="0" anchor="ctr">
            <a:spAutoFit/>
          </a:bodyPr>
          <a:lstStyle/>
          <a:p>
            <a:r>
              <a:rPr lang="en-US" sz="3200" dirty="0"/>
              <a:t>Types of research subject</a:t>
            </a:r>
          </a:p>
        </p:txBody>
      </p:sp>
      <p:sp>
        <p:nvSpPr>
          <p:cNvPr id="6" name="Arrow: Right 5">
            <a:extLst>
              <a:ext uri="{FF2B5EF4-FFF2-40B4-BE49-F238E27FC236}">
                <a16:creationId xmlns:a16="http://schemas.microsoft.com/office/drawing/2014/main" id="{F32BF682-A891-4868-9602-44E643E56069}"/>
              </a:ext>
              <a:ext uri="{C183D7F6-B498-43B3-948B-1728B52AA6E4}">
                <adec:decorative xmlns:adec="http://schemas.microsoft.com/office/drawing/2017/decorative" val="1"/>
              </a:ext>
            </a:extLst>
          </p:cNvPr>
          <p:cNvSpPr/>
          <p:nvPr/>
        </p:nvSpPr>
        <p:spPr>
          <a:xfrm>
            <a:off x="6783425" y="1597152"/>
            <a:ext cx="519583" cy="560832"/>
          </a:xfrm>
          <a:prstGeom prst="rightArrow">
            <a:avLst/>
          </a:prstGeom>
          <a:solidFill>
            <a:srgbClr val="E3CCF2"/>
          </a:solidFill>
          <a:ln>
            <a:solidFill>
              <a:srgbClr val="E3CC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AB038414-0B89-CCDF-B359-DD6BCD5F1A5D}"/>
              </a:ext>
            </a:extLst>
          </p:cNvPr>
          <p:cNvSpPr txBox="1"/>
          <p:nvPr/>
        </p:nvSpPr>
        <p:spPr>
          <a:xfrm>
            <a:off x="7488072" y="994540"/>
            <a:ext cx="6309360" cy="1328023"/>
          </a:xfrm>
          <a:prstGeom prst="roundRect">
            <a:avLst/>
          </a:prstGeom>
          <a:noFill/>
          <a:ln>
            <a:solidFill>
              <a:schemeClr val="tx1"/>
            </a:solidFill>
          </a:ln>
        </p:spPr>
        <p:txBody>
          <a:bodyPr wrap="square" tIns="228600" bIns="228600" rtlCol="0" anchor="ctr">
            <a:spAutoFit/>
          </a:bodyPr>
          <a:lstStyle/>
          <a:p>
            <a:r>
              <a:rPr lang="en-US" sz="2400" dirty="0"/>
              <a:t>Adults, Children, Employees, Students, Adults lacking decision-making capacity etc.</a:t>
            </a:r>
          </a:p>
        </p:txBody>
      </p:sp>
      <p:sp>
        <p:nvSpPr>
          <p:cNvPr id="23" name="TextBox 22">
            <a:extLst>
              <a:ext uri="{FF2B5EF4-FFF2-40B4-BE49-F238E27FC236}">
                <a16:creationId xmlns:a16="http://schemas.microsoft.com/office/drawing/2014/main" id="{EBB5F587-39CE-D1D6-A332-3D894775073E}"/>
              </a:ext>
            </a:extLst>
          </p:cNvPr>
          <p:cNvSpPr txBox="1"/>
          <p:nvPr/>
        </p:nvSpPr>
        <p:spPr>
          <a:xfrm>
            <a:off x="632398" y="2550235"/>
            <a:ext cx="6181148" cy="1086255"/>
          </a:xfrm>
          <a:prstGeom prst="roundRect">
            <a:avLst/>
          </a:prstGeom>
          <a:solidFill>
            <a:srgbClr val="9DDCE7"/>
          </a:solidFill>
        </p:spPr>
        <p:txBody>
          <a:bodyPr wrap="square" tIns="237744" bIns="246888" rtlCol="0" anchor="ctr">
            <a:spAutoFit/>
          </a:bodyPr>
          <a:lstStyle/>
          <a:p>
            <a:r>
              <a:rPr lang="en-US" sz="3200" dirty="0"/>
              <a:t>Local Context</a:t>
            </a:r>
          </a:p>
        </p:txBody>
      </p:sp>
      <p:sp>
        <p:nvSpPr>
          <p:cNvPr id="16" name="Arrow: Right 15">
            <a:extLst>
              <a:ext uri="{FF2B5EF4-FFF2-40B4-BE49-F238E27FC236}">
                <a16:creationId xmlns:a16="http://schemas.microsoft.com/office/drawing/2014/main" id="{6A19B14A-6FE0-44E3-935A-5F7F49A98B99}"/>
              </a:ext>
              <a:ext uri="{C183D7F6-B498-43B3-948B-1728B52AA6E4}">
                <adec:decorative xmlns:adec="http://schemas.microsoft.com/office/drawing/2017/decorative" val="1"/>
              </a:ext>
            </a:extLst>
          </p:cNvPr>
          <p:cNvSpPr/>
          <p:nvPr/>
        </p:nvSpPr>
        <p:spPr>
          <a:xfrm>
            <a:off x="6795617" y="2779504"/>
            <a:ext cx="519583" cy="560832"/>
          </a:xfrm>
          <a:prstGeom prst="rightArrow">
            <a:avLst/>
          </a:prstGeom>
          <a:solidFill>
            <a:srgbClr val="9DDCE7"/>
          </a:solidFill>
          <a:ln>
            <a:solidFill>
              <a:srgbClr val="9DDC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64FA8C6E-38E4-4E51-2053-75A195FE53AE}"/>
              </a:ext>
            </a:extLst>
          </p:cNvPr>
          <p:cNvSpPr txBox="1"/>
          <p:nvPr/>
        </p:nvSpPr>
        <p:spPr>
          <a:xfrm>
            <a:off x="7457666" y="2309428"/>
            <a:ext cx="6321551" cy="1287161"/>
          </a:xfrm>
          <a:prstGeom prst="roundRect">
            <a:avLst/>
          </a:prstGeom>
          <a:noFill/>
          <a:ln>
            <a:solidFill>
              <a:schemeClr val="tx1"/>
            </a:solidFill>
          </a:ln>
        </p:spPr>
        <p:txBody>
          <a:bodyPr wrap="square" tIns="27432" bIns="27432" rtlCol="0" anchor="ctr">
            <a:spAutoFit/>
          </a:bodyPr>
          <a:lstStyle/>
          <a:p>
            <a:r>
              <a:rPr lang="en-US" sz="2400" dirty="0"/>
              <a:t>Regulatory, local, and institutional requirements age of majority, who can obtain consent, required state reporting etc.</a:t>
            </a:r>
          </a:p>
        </p:txBody>
      </p:sp>
      <p:sp>
        <p:nvSpPr>
          <p:cNvPr id="19" name="TextBox 18">
            <a:extLst>
              <a:ext uri="{FF2B5EF4-FFF2-40B4-BE49-F238E27FC236}">
                <a16:creationId xmlns:a16="http://schemas.microsoft.com/office/drawing/2014/main" id="{261CF4A1-72E1-C65D-1C5F-30D55500114C}"/>
              </a:ext>
            </a:extLst>
          </p:cNvPr>
          <p:cNvSpPr txBox="1"/>
          <p:nvPr/>
        </p:nvSpPr>
        <p:spPr>
          <a:xfrm>
            <a:off x="614469" y="3682209"/>
            <a:ext cx="6181148" cy="1096470"/>
          </a:xfrm>
          <a:prstGeom prst="roundRect">
            <a:avLst/>
          </a:prstGeom>
          <a:solidFill>
            <a:srgbClr val="E3CCF2"/>
          </a:solidFill>
        </p:spPr>
        <p:txBody>
          <a:bodyPr wrap="square" tIns="246888" rIns="2743200" bIns="246888" rtlCol="0" anchor="ctr">
            <a:spAutoFit/>
          </a:bodyPr>
          <a:lstStyle/>
          <a:p>
            <a:r>
              <a:rPr lang="en-US" sz="3200" dirty="0"/>
              <a:t>Ancillary Reviews</a:t>
            </a:r>
          </a:p>
        </p:txBody>
      </p:sp>
      <p:sp>
        <p:nvSpPr>
          <p:cNvPr id="13" name="Arrow: Right 12">
            <a:extLst>
              <a:ext uri="{FF2B5EF4-FFF2-40B4-BE49-F238E27FC236}">
                <a16:creationId xmlns:a16="http://schemas.microsoft.com/office/drawing/2014/main" id="{44C1E1A3-3688-4D95-8E9E-71C00CC246AA}"/>
              </a:ext>
              <a:ext uri="{C183D7F6-B498-43B3-948B-1728B52AA6E4}">
                <adec:decorative xmlns:adec="http://schemas.microsoft.com/office/drawing/2017/decorative" val="1"/>
              </a:ext>
            </a:extLst>
          </p:cNvPr>
          <p:cNvSpPr/>
          <p:nvPr/>
        </p:nvSpPr>
        <p:spPr>
          <a:xfrm>
            <a:off x="6758424" y="3950027"/>
            <a:ext cx="519583" cy="560832"/>
          </a:xfrm>
          <a:prstGeom prst="rightArrow">
            <a:avLst/>
          </a:prstGeom>
          <a:solidFill>
            <a:srgbClr val="E3CCF2"/>
          </a:solidFill>
          <a:ln>
            <a:solidFill>
              <a:srgbClr val="E3CC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3A9B0DF7-6067-8EF7-B8C2-DC71A2A94B54}"/>
              </a:ext>
            </a:extLst>
          </p:cNvPr>
          <p:cNvSpPr txBox="1"/>
          <p:nvPr/>
        </p:nvSpPr>
        <p:spPr>
          <a:xfrm>
            <a:off x="7470143" y="3590397"/>
            <a:ext cx="6309360" cy="1368885"/>
          </a:xfrm>
          <a:prstGeom prst="roundRect">
            <a:avLst/>
          </a:prstGeom>
          <a:noFill/>
          <a:ln>
            <a:solidFill>
              <a:schemeClr val="tx1"/>
            </a:solidFill>
          </a:ln>
        </p:spPr>
        <p:txBody>
          <a:bodyPr wrap="square" tIns="0" bIns="0" rtlCol="0" anchor="ctr">
            <a:spAutoFit/>
          </a:bodyPr>
          <a:lstStyle/>
          <a:p>
            <a:pPr>
              <a:lnSpc>
                <a:spcPct val="90000"/>
              </a:lnSpc>
            </a:pPr>
            <a:r>
              <a:rPr lang="en-US" sz="2200" dirty="0"/>
              <a:t>Conflicts of Interest, Pharmacy, Radiation Safety, Biostatistics, Nursing etc. Verify completion but should also be used to provide rationale for protocol/ consent edits</a:t>
            </a:r>
          </a:p>
        </p:txBody>
      </p:sp>
      <p:sp>
        <p:nvSpPr>
          <p:cNvPr id="25" name="TextBox 24">
            <a:extLst>
              <a:ext uri="{FF2B5EF4-FFF2-40B4-BE49-F238E27FC236}">
                <a16:creationId xmlns:a16="http://schemas.microsoft.com/office/drawing/2014/main" id="{70ECD6C6-9AD0-CEA2-C278-D4ADF8970E07}"/>
              </a:ext>
            </a:extLst>
          </p:cNvPr>
          <p:cNvSpPr txBox="1"/>
          <p:nvPr/>
        </p:nvSpPr>
        <p:spPr>
          <a:xfrm>
            <a:off x="613693" y="4837800"/>
            <a:ext cx="6144730" cy="1116902"/>
          </a:xfrm>
          <a:prstGeom prst="roundRect">
            <a:avLst/>
          </a:prstGeom>
          <a:solidFill>
            <a:srgbClr val="9DDCE7"/>
          </a:solidFill>
        </p:spPr>
        <p:txBody>
          <a:bodyPr wrap="square" tIns="256032" bIns="256032" rtlCol="0" anchor="ctr">
            <a:spAutoFit/>
          </a:bodyPr>
          <a:lstStyle/>
          <a:p>
            <a:r>
              <a:rPr lang="en-US" sz="3200" dirty="0"/>
              <a:t>Conflict of Interest</a:t>
            </a:r>
          </a:p>
        </p:txBody>
      </p:sp>
      <p:sp>
        <p:nvSpPr>
          <p:cNvPr id="15" name="Arrow: Right 14">
            <a:extLst>
              <a:ext uri="{FF2B5EF4-FFF2-40B4-BE49-F238E27FC236}">
                <a16:creationId xmlns:a16="http://schemas.microsoft.com/office/drawing/2014/main" id="{1A8EE53B-162C-4CDB-9C67-FCC07A813B2B}"/>
              </a:ext>
              <a:ext uri="{C183D7F6-B498-43B3-948B-1728B52AA6E4}">
                <adec:decorative xmlns:adec="http://schemas.microsoft.com/office/drawing/2017/decorative" val="1"/>
              </a:ext>
            </a:extLst>
          </p:cNvPr>
          <p:cNvSpPr/>
          <p:nvPr/>
        </p:nvSpPr>
        <p:spPr>
          <a:xfrm>
            <a:off x="6754045" y="5110030"/>
            <a:ext cx="519583" cy="560832"/>
          </a:xfrm>
          <a:prstGeom prst="rightArrow">
            <a:avLst/>
          </a:prstGeom>
          <a:solidFill>
            <a:srgbClr val="9DDCE7"/>
          </a:solidFill>
          <a:ln>
            <a:solidFill>
              <a:srgbClr val="9DDCE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5EEA1A62-5DFC-4D7B-E4DF-BC739E9CA7AE}"/>
              </a:ext>
            </a:extLst>
          </p:cNvPr>
          <p:cNvSpPr txBox="1"/>
          <p:nvPr/>
        </p:nvSpPr>
        <p:spPr>
          <a:xfrm>
            <a:off x="7457666" y="4979119"/>
            <a:ext cx="6339766" cy="1266730"/>
          </a:xfrm>
          <a:prstGeom prst="roundRect">
            <a:avLst/>
          </a:prstGeom>
          <a:noFill/>
          <a:ln>
            <a:solidFill>
              <a:schemeClr val="tx1"/>
            </a:solidFill>
          </a:ln>
        </p:spPr>
        <p:txBody>
          <a:bodyPr wrap="square" tIns="201168" bIns="201168" rtlCol="0" anchor="ctr">
            <a:spAutoFit/>
          </a:bodyPr>
          <a:lstStyle/>
          <a:p>
            <a:r>
              <a:rPr lang="en-US" sz="2400" dirty="0"/>
              <a:t>Whether investigator has a financial interest and, if so, provide summary</a:t>
            </a:r>
          </a:p>
        </p:txBody>
      </p:sp>
      <p:sp>
        <p:nvSpPr>
          <p:cNvPr id="21" name="TextBox 20">
            <a:extLst>
              <a:ext uri="{FF2B5EF4-FFF2-40B4-BE49-F238E27FC236}">
                <a16:creationId xmlns:a16="http://schemas.microsoft.com/office/drawing/2014/main" id="{6E619D9D-A6B9-3529-E52C-58499F44ED02}"/>
              </a:ext>
            </a:extLst>
          </p:cNvPr>
          <p:cNvSpPr txBox="1"/>
          <p:nvPr/>
        </p:nvSpPr>
        <p:spPr>
          <a:xfrm>
            <a:off x="613694" y="6013822"/>
            <a:ext cx="6181924" cy="1110091"/>
          </a:xfrm>
          <a:prstGeom prst="roundRect">
            <a:avLst/>
          </a:prstGeom>
          <a:solidFill>
            <a:srgbClr val="E3CCF2"/>
          </a:solidFill>
        </p:spPr>
        <p:txBody>
          <a:bodyPr wrap="square" tIns="9144" rIns="91440" bIns="9144" rtlCol="0" anchor="ctr">
            <a:spAutoFit/>
          </a:bodyPr>
          <a:lstStyle/>
          <a:p>
            <a:r>
              <a:rPr lang="en-US" sz="3200" dirty="0"/>
              <a:t>Study team qualifications &amp; HRPP training</a:t>
            </a:r>
          </a:p>
        </p:txBody>
      </p:sp>
      <p:sp>
        <p:nvSpPr>
          <p:cNvPr id="14" name="Arrow: Right 13">
            <a:extLst>
              <a:ext uri="{FF2B5EF4-FFF2-40B4-BE49-F238E27FC236}">
                <a16:creationId xmlns:a16="http://schemas.microsoft.com/office/drawing/2014/main" id="{57714F0D-305A-48A4-A9CE-36C41417E71F}"/>
              </a:ext>
              <a:ext uri="{C183D7F6-B498-43B3-948B-1728B52AA6E4}">
                <adec:decorative xmlns:adec="http://schemas.microsoft.com/office/drawing/2017/decorative" val="1"/>
              </a:ext>
            </a:extLst>
          </p:cNvPr>
          <p:cNvSpPr/>
          <p:nvPr/>
        </p:nvSpPr>
        <p:spPr>
          <a:xfrm>
            <a:off x="6758423" y="6302902"/>
            <a:ext cx="519583" cy="560832"/>
          </a:xfrm>
          <a:prstGeom prst="rightArrow">
            <a:avLst/>
          </a:prstGeom>
          <a:solidFill>
            <a:srgbClr val="E3CCF2"/>
          </a:solidFill>
          <a:ln>
            <a:solidFill>
              <a:srgbClr val="E3CCF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6019D18D-3EFA-7E03-BF97-2EA3F6788F3D}"/>
              </a:ext>
            </a:extLst>
          </p:cNvPr>
          <p:cNvSpPr txBox="1"/>
          <p:nvPr/>
        </p:nvSpPr>
        <p:spPr>
          <a:xfrm>
            <a:off x="7488072" y="6261035"/>
            <a:ext cx="6309360" cy="1287161"/>
          </a:xfrm>
          <a:prstGeom prst="roundRect">
            <a:avLst/>
          </a:prstGeom>
          <a:noFill/>
          <a:ln>
            <a:solidFill>
              <a:schemeClr val="tx1"/>
            </a:solidFill>
          </a:ln>
        </p:spPr>
        <p:txBody>
          <a:bodyPr wrap="square" tIns="210312" bIns="210312" rtlCol="0" anchor="ctr">
            <a:spAutoFit/>
          </a:bodyPr>
          <a:lstStyle/>
          <a:p>
            <a:r>
              <a:rPr lang="en-US" sz="2400" dirty="0" err="1"/>
              <a:t>pSITE</a:t>
            </a:r>
            <a:r>
              <a:rPr lang="en-US" sz="2400" dirty="0"/>
              <a:t> confirm that study team are qualified and have completed HRPP training</a:t>
            </a:r>
          </a:p>
        </p:txBody>
      </p:sp>
    </p:spTree>
    <p:extLst>
      <p:ext uri="{BB962C8B-B14F-4D97-AF65-F5344CB8AC3E}">
        <p14:creationId xmlns:p14="http://schemas.microsoft.com/office/powerpoint/2010/main" val="41209855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sp>
        <p:nvSpPr>
          <p:cNvPr id="2" name="Title 1">
            <a:extLst>
              <a:ext uri="{FF2B5EF4-FFF2-40B4-BE49-F238E27FC236}">
                <a16:creationId xmlns:a16="http://schemas.microsoft.com/office/drawing/2014/main" id="{EAB2BAC4-4402-667A-5B13-0A50286438BB}"/>
              </a:ext>
            </a:extLst>
          </p:cNvPr>
          <p:cNvSpPr>
            <a:spLocks noGrp="1"/>
          </p:cNvSpPr>
          <p:nvPr>
            <p:ph type="title" idx="4294967295"/>
          </p:nvPr>
        </p:nvSpPr>
        <p:spPr>
          <a:xfrm>
            <a:off x="511306" y="342064"/>
            <a:ext cx="7379035" cy="757130"/>
          </a:xfrm>
        </p:spPr>
        <p:txBody>
          <a:bodyPr/>
          <a:lstStyle/>
          <a:p>
            <a:r>
              <a:rPr lang="en-US" sz="4800" b="1" dirty="0" err="1"/>
              <a:t>pSITE</a:t>
            </a:r>
            <a:r>
              <a:rPr lang="en-US" sz="4800" b="1" dirty="0"/>
              <a:t> Consent Documents</a:t>
            </a:r>
          </a:p>
        </p:txBody>
      </p:sp>
      <p:sp>
        <p:nvSpPr>
          <p:cNvPr id="7" name="TextBox 6">
            <a:extLst>
              <a:ext uri="{FF2B5EF4-FFF2-40B4-BE49-F238E27FC236}">
                <a16:creationId xmlns:a16="http://schemas.microsoft.com/office/drawing/2014/main" id="{74904CBC-CBAA-401A-83D2-0436F2C5C030}"/>
              </a:ext>
            </a:extLst>
          </p:cNvPr>
          <p:cNvSpPr txBox="1"/>
          <p:nvPr/>
        </p:nvSpPr>
        <p:spPr>
          <a:xfrm>
            <a:off x="549957" y="1171156"/>
            <a:ext cx="13083982" cy="6047809"/>
          </a:xfrm>
          <a:prstGeom prst="rect">
            <a:avLst/>
          </a:prstGeom>
          <a:noFill/>
        </p:spPr>
        <p:txBody>
          <a:bodyPr wrap="square" rtlCol="0">
            <a:spAutoFit/>
          </a:bodyPr>
          <a:lstStyle/>
          <a:p>
            <a:pPr marL="457200" indent="-457200">
              <a:spcAft>
                <a:spcPts val="600"/>
              </a:spcAft>
              <a:buFont typeface="Arial" panose="020B0604020202020204" pitchFamily="34" charset="0"/>
              <a:buChar char="•"/>
              <a:defRPr/>
            </a:pPr>
            <a:r>
              <a:rPr lang="en-US" sz="3200" dirty="0">
                <a:latin typeface="Public Sans"/>
              </a:rPr>
              <a:t>Typically developed from the </a:t>
            </a:r>
            <a:r>
              <a:rPr lang="en-US" sz="3200" b="1" dirty="0">
                <a:latin typeface="Public Sans"/>
              </a:rPr>
              <a:t>NIH Model Consent </a:t>
            </a:r>
          </a:p>
          <a:p>
            <a:pPr marL="457200" indent="-457200">
              <a:spcAft>
                <a:spcPts val="600"/>
              </a:spcAft>
              <a:buFont typeface="Arial" panose="020B0604020202020204" pitchFamily="34" charset="0"/>
              <a:buChar char="•"/>
              <a:defRPr/>
            </a:pPr>
            <a:r>
              <a:rPr lang="en-US" sz="3200" dirty="0">
                <a:latin typeface="Public Sans"/>
              </a:rPr>
              <a:t>The </a:t>
            </a:r>
            <a:r>
              <a:rPr lang="en-US" sz="3200" b="1" dirty="0">
                <a:latin typeface="Public Sans"/>
              </a:rPr>
              <a:t>NIH Model Consent</a:t>
            </a:r>
            <a:r>
              <a:rPr lang="en-US" sz="3200" dirty="0">
                <a:latin typeface="Public Sans"/>
              </a:rPr>
              <a:t>(s) has sections that are the </a:t>
            </a:r>
            <a:r>
              <a:rPr lang="en-US" sz="3200" b="1" dirty="0">
                <a:latin typeface="Public Sans"/>
              </a:rPr>
              <a:t>same</a:t>
            </a:r>
            <a:r>
              <a:rPr lang="en-US" sz="3200" dirty="0">
                <a:latin typeface="Public Sans"/>
              </a:rPr>
              <a:t> for each site and sections that </a:t>
            </a:r>
            <a:r>
              <a:rPr lang="en-US" sz="3200" b="1" dirty="0">
                <a:latin typeface="Public Sans"/>
              </a:rPr>
              <a:t>allow customization </a:t>
            </a:r>
            <a:r>
              <a:rPr lang="en-US" sz="3200" dirty="0">
                <a:latin typeface="Public Sans"/>
              </a:rPr>
              <a:t>by the </a:t>
            </a:r>
            <a:r>
              <a:rPr lang="en-US" sz="3200" dirty="0" err="1">
                <a:latin typeface="Public Sans"/>
              </a:rPr>
              <a:t>pSITE</a:t>
            </a:r>
            <a:r>
              <a:rPr lang="en-US" sz="3200" dirty="0">
                <a:latin typeface="Public Sans"/>
              </a:rPr>
              <a:t> to address local context </a:t>
            </a:r>
          </a:p>
          <a:p>
            <a:pPr marL="457200" indent="-457200">
              <a:spcAft>
                <a:spcPts val="600"/>
              </a:spcAft>
              <a:buFont typeface="Arial" panose="020B0604020202020204" pitchFamily="34" charset="0"/>
              <a:buChar char="•"/>
              <a:defRPr/>
            </a:pPr>
            <a:r>
              <a:rPr lang="en-US" sz="3200" dirty="0" err="1">
                <a:latin typeface="Public Sans"/>
              </a:rPr>
              <a:t>pSITE</a:t>
            </a:r>
            <a:r>
              <a:rPr lang="en-US" sz="3200" dirty="0">
                <a:latin typeface="Public Sans"/>
              </a:rPr>
              <a:t> study team should work with the </a:t>
            </a:r>
            <a:r>
              <a:rPr lang="en-US" sz="3200" dirty="0" err="1">
                <a:latin typeface="Public Sans"/>
              </a:rPr>
              <a:t>pSITE</a:t>
            </a:r>
            <a:r>
              <a:rPr lang="en-US" sz="3200" dirty="0">
                <a:latin typeface="Public Sans"/>
              </a:rPr>
              <a:t> HRPP/ IRB to identify institutional language that needs to be included in the </a:t>
            </a:r>
            <a:r>
              <a:rPr lang="en-US" sz="3200" dirty="0" err="1">
                <a:latin typeface="Public Sans"/>
              </a:rPr>
              <a:t>pSITE</a:t>
            </a:r>
            <a:r>
              <a:rPr lang="en-US" sz="3200" dirty="0">
                <a:latin typeface="Public Sans"/>
              </a:rPr>
              <a:t> consent </a:t>
            </a:r>
          </a:p>
          <a:p>
            <a:pPr marL="457200" indent="-457200">
              <a:spcAft>
                <a:spcPts val="600"/>
              </a:spcAft>
              <a:buFont typeface="Arial" panose="020B0604020202020204" pitchFamily="34" charset="0"/>
              <a:buChar char="•"/>
              <a:defRPr/>
            </a:pPr>
            <a:r>
              <a:rPr lang="en-US" sz="3200" dirty="0">
                <a:latin typeface="Public Sans"/>
              </a:rPr>
              <a:t>Suggested changes should be substantiated:</a:t>
            </a:r>
          </a:p>
          <a:p>
            <a:pPr marL="1371600" lvl="2" indent="-457200">
              <a:spcAft>
                <a:spcPts val="600"/>
              </a:spcAft>
              <a:buSzPct val="75000"/>
              <a:buFont typeface="Wingdings" panose="05000000000000000000" pitchFamily="2" charset="2"/>
              <a:buChar char="§"/>
              <a:defRPr/>
            </a:pPr>
            <a:r>
              <a:rPr lang="en-US" sz="3200" dirty="0">
                <a:latin typeface="Public Sans"/>
              </a:rPr>
              <a:t>The way the protocol will be implemented at the </a:t>
            </a:r>
            <a:r>
              <a:rPr lang="en-US" sz="3200" dirty="0" err="1">
                <a:latin typeface="Public Sans"/>
              </a:rPr>
              <a:t>pSITE</a:t>
            </a:r>
            <a:endParaRPr lang="en-US" sz="3200" dirty="0">
              <a:latin typeface="Public Sans"/>
            </a:endParaRPr>
          </a:p>
          <a:p>
            <a:pPr marL="1371600" lvl="2" indent="-457200">
              <a:spcAft>
                <a:spcPts val="600"/>
              </a:spcAft>
              <a:buSzPct val="75000"/>
              <a:buFont typeface="Wingdings" panose="05000000000000000000" pitchFamily="2" charset="2"/>
              <a:buChar char="§"/>
              <a:defRPr/>
            </a:pPr>
            <a:r>
              <a:rPr lang="en-US" sz="3200" dirty="0">
                <a:latin typeface="Public Sans"/>
              </a:rPr>
              <a:t>State and local laws, or institutional policies and procedures</a:t>
            </a:r>
          </a:p>
          <a:p>
            <a:pPr marL="457200" indent="-457200">
              <a:spcAft>
                <a:spcPts val="600"/>
              </a:spcAft>
              <a:buFont typeface="Arial" panose="020B0604020202020204" pitchFamily="34" charset="0"/>
              <a:buChar char="•"/>
              <a:defRPr/>
            </a:pPr>
            <a:r>
              <a:rPr lang="en-US" sz="3200" u="sng" dirty="0">
                <a:latin typeface="Public Sans"/>
              </a:rPr>
              <a:t>Exceptions: </a:t>
            </a:r>
            <a:r>
              <a:rPr lang="en-US" sz="3200" dirty="0">
                <a:latin typeface="Public Sans"/>
              </a:rPr>
              <a:t>Some </a:t>
            </a:r>
            <a:r>
              <a:rPr lang="en-US" sz="3200" dirty="0" err="1">
                <a:latin typeface="Public Sans"/>
              </a:rPr>
              <a:t>pSITEs</a:t>
            </a:r>
            <a:r>
              <a:rPr lang="en-US" sz="3200" dirty="0">
                <a:latin typeface="Public Sans"/>
              </a:rPr>
              <a:t> may have a site specific ICF e.g., only a survey is taking place at that site (no need for a model ICF in this case)</a:t>
            </a:r>
          </a:p>
          <a:p>
            <a:pPr marL="457200" indent="-457200">
              <a:spcAft>
                <a:spcPts val="600"/>
              </a:spcAft>
              <a:buFont typeface="Arial" panose="020B0604020202020204" pitchFamily="34" charset="0"/>
              <a:buChar char="•"/>
              <a:defRPr/>
            </a:pPr>
            <a:r>
              <a:rPr lang="en-US" sz="3200" dirty="0" err="1">
                <a:latin typeface="Public Sans"/>
              </a:rPr>
              <a:t>pSITE</a:t>
            </a:r>
            <a:r>
              <a:rPr lang="en-US" sz="3200" dirty="0">
                <a:latin typeface="Public Sans"/>
              </a:rPr>
              <a:t> HRPP/IRB may issue confirmation that consent is appropriate</a:t>
            </a:r>
            <a:endParaRPr lang="en-US" sz="2800" b="1" dirty="0">
              <a:solidFill>
                <a:srgbClr val="7030A0"/>
              </a:solidFill>
              <a:latin typeface="Public Sans"/>
            </a:endParaRPr>
          </a:p>
        </p:txBody>
      </p:sp>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4" name="Rectangle 13">
            <a:extLst>
              <a:ext uri="{FF2B5EF4-FFF2-40B4-BE49-F238E27FC236}">
                <a16:creationId xmlns:a16="http://schemas.microsoft.com/office/drawing/2014/main" id="{1C44AB38-EE51-4ACF-BFC9-D9BBF87D30B8}"/>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23940843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
        <p:nvSpPr>
          <p:cNvPr id="7" name="Title 6">
            <a:extLst>
              <a:ext uri="{FF2B5EF4-FFF2-40B4-BE49-F238E27FC236}">
                <a16:creationId xmlns:a16="http://schemas.microsoft.com/office/drawing/2014/main" id="{D34DA27C-5FD6-7300-3389-5074E8EE47B1}"/>
              </a:ext>
            </a:extLst>
          </p:cNvPr>
          <p:cNvSpPr>
            <a:spLocks noGrp="1"/>
          </p:cNvSpPr>
          <p:nvPr>
            <p:ph type="title" idx="4294967295"/>
          </p:nvPr>
        </p:nvSpPr>
        <p:spPr>
          <a:xfrm>
            <a:off x="486257" y="339930"/>
            <a:ext cx="12618720" cy="757130"/>
          </a:xfrm>
        </p:spPr>
        <p:txBody>
          <a:bodyPr/>
          <a:lstStyle/>
          <a:p>
            <a:r>
              <a:rPr lang="en-US" sz="4800" b="1" dirty="0"/>
              <a:t>Mandatory sections in </a:t>
            </a:r>
            <a:r>
              <a:rPr lang="en-US" sz="4800" b="1" dirty="0" err="1"/>
              <a:t>pSITE</a:t>
            </a:r>
            <a:r>
              <a:rPr lang="en-US" sz="4800" b="1" dirty="0"/>
              <a:t> Consent</a:t>
            </a:r>
            <a:r>
              <a:rPr lang="en-US" sz="4800" b="1" baseline="0" dirty="0"/>
              <a:t> Documents</a:t>
            </a:r>
            <a:endParaRPr lang="en-US" sz="4800" b="1" dirty="0"/>
          </a:p>
        </p:txBody>
      </p:sp>
      <p:sp>
        <p:nvSpPr>
          <p:cNvPr id="6" name="TextBox 5">
            <a:extLst>
              <a:ext uri="{FF2B5EF4-FFF2-40B4-BE49-F238E27FC236}">
                <a16:creationId xmlns:a16="http://schemas.microsoft.com/office/drawing/2014/main" id="{A20ED5DC-C455-EA70-35C5-669D8A80A9C2}"/>
              </a:ext>
            </a:extLst>
          </p:cNvPr>
          <p:cNvSpPr txBox="1"/>
          <p:nvPr/>
        </p:nvSpPr>
        <p:spPr>
          <a:xfrm>
            <a:off x="555445" y="1169382"/>
            <a:ext cx="13738965" cy="5250155"/>
          </a:xfrm>
          <a:prstGeom prst="rect">
            <a:avLst/>
          </a:prstGeom>
          <a:noFill/>
        </p:spPr>
        <p:txBody>
          <a:bodyPr wrap="square" rtlCol="0">
            <a:spAutoFit/>
          </a:bodyPr>
          <a:lstStyle/>
          <a:p>
            <a:pPr marL="457200" indent="-457200">
              <a:spcAft>
                <a:spcPts val="3700"/>
              </a:spcAft>
              <a:buFont typeface="Arial" panose="020B0604020202020204" pitchFamily="34" charset="0"/>
              <a:buChar char="•"/>
              <a:defRPr/>
            </a:pPr>
            <a:r>
              <a:rPr lang="en-US" sz="3200" dirty="0">
                <a:latin typeface="Public Sans"/>
              </a:rPr>
              <a:t>Aside from regulatory-required language, structure (e.g., key information etc.) and study procedures, the following should be in the </a:t>
            </a:r>
            <a:r>
              <a:rPr lang="en-US" sz="3200" dirty="0" err="1">
                <a:latin typeface="Public Sans"/>
              </a:rPr>
              <a:t>pSITE</a:t>
            </a:r>
            <a:r>
              <a:rPr lang="en-US" sz="3200" dirty="0">
                <a:latin typeface="Public Sans"/>
              </a:rPr>
              <a:t> consent: </a:t>
            </a:r>
          </a:p>
          <a:p>
            <a:pPr marL="914400" lvl="1" indent="-457200">
              <a:spcAft>
                <a:spcPts val="1200"/>
              </a:spcAft>
              <a:buSzPct val="75000"/>
              <a:buFont typeface="Wingdings" panose="05000000000000000000" pitchFamily="2" charset="2"/>
              <a:buChar char="§"/>
              <a:defRPr/>
            </a:pPr>
            <a:r>
              <a:rPr lang="en-US" sz="3200" dirty="0">
                <a:latin typeface="Public Sans"/>
              </a:rPr>
              <a:t>Certificate of Confidentiality </a:t>
            </a:r>
          </a:p>
          <a:p>
            <a:pPr marL="2286000" lvl="4" indent="-457200">
              <a:spcAft>
                <a:spcPts val="1200"/>
              </a:spcAft>
              <a:buSzPct val="70000"/>
              <a:buFont typeface="Courier New" panose="02070309020205020404" pitchFamily="49" charset="0"/>
              <a:buChar char="o"/>
              <a:defRPr/>
            </a:pPr>
            <a:r>
              <a:rPr lang="en-US" sz="3200" dirty="0">
                <a:latin typeface="Public Sans"/>
              </a:rPr>
              <a:t>Cannot be removed from a domestic </a:t>
            </a:r>
            <a:r>
              <a:rPr lang="en-US" sz="3200" dirty="0" err="1">
                <a:latin typeface="Public Sans"/>
              </a:rPr>
              <a:t>pSITE</a:t>
            </a:r>
            <a:r>
              <a:rPr lang="en-US" sz="3200" dirty="0">
                <a:latin typeface="Public Sans"/>
              </a:rPr>
              <a:t> </a:t>
            </a:r>
          </a:p>
          <a:p>
            <a:pPr marL="914400" lvl="1" indent="-457200">
              <a:spcAft>
                <a:spcPts val="1200"/>
              </a:spcAft>
              <a:buSzPct val="75000"/>
              <a:buFont typeface="Wingdings" panose="05000000000000000000" pitchFamily="2" charset="2"/>
              <a:buChar char="§"/>
              <a:defRPr/>
            </a:pPr>
            <a:r>
              <a:rPr lang="en-US" sz="3200" dirty="0">
                <a:latin typeface="Public Sans"/>
              </a:rPr>
              <a:t>Privacy Act text </a:t>
            </a:r>
          </a:p>
          <a:p>
            <a:pPr marL="2286000" lvl="4" indent="-457200">
              <a:spcAft>
                <a:spcPts val="1200"/>
              </a:spcAft>
              <a:buSzPct val="75000"/>
              <a:buFont typeface="Courier New" panose="02070309020205020404" pitchFamily="49" charset="0"/>
              <a:buChar char="o"/>
              <a:defRPr/>
            </a:pPr>
            <a:r>
              <a:rPr lang="en-US" sz="3200" dirty="0">
                <a:latin typeface="Public Sans"/>
              </a:rPr>
              <a:t>When identifiable information will be sent to the NIH</a:t>
            </a:r>
          </a:p>
          <a:p>
            <a:pPr marL="914400" lvl="1" indent="-457200">
              <a:spcAft>
                <a:spcPts val="1200"/>
              </a:spcAft>
              <a:buSzPct val="75000"/>
              <a:buFont typeface="Wingdings" panose="05000000000000000000" pitchFamily="2" charset="2"/>
              <a:buChar char="§"/>
              <a:defRPr/>
            </a:pPr>
            <a:r>
              <a:rPr lang="en-US" sz="3200" dirty="0">
                <a:latin typeface="Public Sans"/>
              </a:rPr>
              <a:t>Standard language about clinicaltrials.gov </a:t>
            </a:r>
          </a:p>
          <a:p>
            <a:pPr marL="914400" lvl="1" indent="-457200">
              <a:spcAft>
                <a:spcPts val="1200"/>
              </a:spcAft>
              <a:buSzPct val="75000"/>
              <a:buFont typeface="Wingdings" panose="05000000000000000000" pitchFamily="2" charset="2"/>
              <a:buChar char="§"/>
              <a:defRPr/>
            </a:pPr>
            <a:r>
              <a:rPr lang="en-US" sz="3200" dirty="0">
                <a:latin typeface="Public Sans"/>
              </a:rPr>
              <a:t>The NIH IRB identified as the Reviewing IRB and with contact details</a:t>
            </a:r>
          </a:p>
        </p:txBody>
      </p:sp>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3" name="Rectangle 12">
            <a:extLst>
              <a:ext uri="{FF2B5EF4-FFF2-40B4-BE49-F238E27FC236}">
                <a16:creationId xmlns:a16="http://schemas.microsoft.com/office/drawing/2014/main" id="{A96D1D89-07C6-481E-A862-F24CEED646E1}"/>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spTree>
    <p:extLst>
      <p:ext uri="{BB962C8B-B14F-4D97-AF65-F5344CB8AC3E}">
        <p14:creationId xmlns:p14="http://schemas.microsoft.com/office/powerpoint/2010/main" val="40266554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sp>
        <p:nvSpPr>
          <p:cNvPr id="2" name="Title 1">
            <a:extLst>
              <a:ext uri="{FF2B5EF4-FFF2-40B4-BE49-F238E27FC236}">
                <a16:creationId xmlns:a16="http://schemas.microsoft.com/office/drawing/2014/main" id="{53454E23-3C6D-A9CD-1B1C-063F6631E42D}"/>
              </a:ext>
            </a:extLst>
          </p:cNvPr>
          <p:cNvSpPr>
            <a:spLocks noGrp="1"/>
          </p:cNvSpPr>
          <p:nvPr>
            <p:ph type="title" idx="4294967295"/>
          </p:nvPr>
        </p:nvSpPr>
        <p:spPr>
          <a:xfrm>
            <a:off x="493617" y="355822"/>
            <a:ext cx="11727698" cy="757130"/>
          </a:xfrm>
        </p:spPr>
        <p:txBody>
          <a:bodyPr/>
          <a:lstStyle/>
          <a:p>
            <a:r>
              <a:rPr lang="en-US" sz="4800" b="1" dirty="0"/>
              <a:t>Flexibilities in the </a:t>
            </a:r>
            <a:r>
              <a:rPr lang="en-US" sz="4800" b="1" dirty="0" err="1"/>
              <a:t>pSITE</a:t>
            </a:r>
            <a:r>
              <a:rPr lang="en-US" sz="4800" b="1" baseline="0" dirty="0"/>
              <a:t> Consent Documents</a:t>
            </a:r>
            <a:endParaRPr lang="en-US" sz="4800" b="1" dirty="0"/>
          </a:p>
        </p:txBody>
      </p:sp>
      <p:sp>
        <p:nvSpPr>
          <p:cNvPr id="7" name="TextBox 6">
            <a:extLst>
              <a:ext uri="{FF2B5EF4-FFF2-40B4-BE49-F238E27FC236}">
                <a16:creationId xmlns:a16="http://schemas.microsoft.com/office/drawing/2014/main" id="{74904CBC-CBAA-401A-83D2-0436F2C5C030}"/>
              </a:ext>
            </a:extLst>
          </p:cNvPr>
          <p:cNvSpPr txBox="1"/>
          <p:nvPr/>
        </p:nvSpPr>
        <p:spPr>
          <a:xfrm>
            <a:off x="561679" y="1153802"/>
            <a:ext cx="13738965" cy="6124754"/>
          </a:xfrm>
          <a:prstGeom prst="rect">
            <a:avLst/>
          </a:prstGeom>
          <a:noFill/>
        </p:spPr>
        <p:txBody>
          <a:bodyPr wrap="square" rtlCol="0">
            <a:spAutoFit/>
          </a:bodyPr>
          <a:lstStyle/>
          <a:p>
            <a:pPr>
              <a:defRPr/>
            </a:pPr>
            <a:r>
              <a:rPr lang="en-US" sz="4000" b="1" dirty="0">
                <a:solidFill>
                  <a:srgbClr val="0070C0"/>
                </a:solidFill>
                <a:latin typeface="Public Sans"/>
              </a:rPr>
              <a:t>NIH IRB </a:t>
            </a:r>
            <a:r>
              <a:rPr lang="en-US" sz="3200" dirty="0">
                <a:latin typeface="Public Sans"/>
              </a:rPr>
              <a:t>permitted changes include </a:t>
            </a:r>
            <a:r>
              <a:rPr lang="en-US" sz="3200" b="1" i="1" u="sng" dirty="0">
                <a:latin typeface="Public Sans"/>
              </a:rPr>
              <a:t>but are not limited </a:t>
            </a:r>
            <a:r>
              <a:rPr lang="en-US" sz="3200" dirty="0">
                <a:latin typeface="Public Sans"/>
              </a:rPr>
              <a:t>to: </a:t>
            </a:r>
          </a:p>
          <a:p>
            <a:pPr marL="914400" lvl="1" indent="-457200">
              <a:buFont typeface="Arial" panose="020B0604020202020204" pitchFamily="34" charset="0"/>
              <a:buChar char="•"/>
              <a:defRPr/>
            </a:pPr>
            <a:r>
              <a:rPr lang="en-US" sz="3200" dirty="0">
                <a:latin typeface="Public Sans"/>
              </a:rPr>
              <a:t>Header/Footer – provided there is space for the NIH IRB stamp</a:t>
            </a:r>
          </a:p>
          <a:p>
            <a:pPr marL="914400" lvl="1" indent="-457200">
              <a:buFont typeface="Arial" panose="020B0604020202020204" pitchFamily="34" charset="0"/>
              <a:buChar char="•"/>
              <a:defRPr/>
            </a:pPr>
            <a:r>
              <a:rPr lang="en-US" sz="3200" dirty="0" err="1">
                <a:latin typeface="Public Sans"/>
              </a:rPr>
              <a:t>pSITE</a:t>
            </a:r>
            <a:r>
              <a:rPr lang="en-US" sz="3200" dirty="0">
                <a:latin typeface="Public Sans"/>
              </a:rPr>
              <a:t> PI and study team contact information </a:t>
            </a:r>
          </a:p>
          <a:p>
            <a:pPr marL="914400" lvl="1" indent="-457200">
              <a:buFont typeface="Arial" panose="020B0604020202020204" pitchFamily="34" charset="0"/>
              <a:buChar char="•"/>
              <a:defRPr/>
            </a:pPr>
            <a:r>
              <a:rPr lang="en-US" sz="3200" dirty="0">
                <a:latin typeface="Public Sans"/>
              </a:rPr>
              <a:t>The inclusion of references to the </a:t>
            </a:r>
            <a:r>
              <a:rPr lang="en-US" sz="3200" dirty="0" err="1">
                <a:latin typeface="Public Sans"/>
              </a:rPr>
              <a:t>pSITE</a:t>
            </a:r>
            <a:endParaRPr lang="en-US" sz="3200" dirty="0">
              <a:latin typeface="Public Sans"/>
            </a:endParaRPr>
          </a:p>
          <a:p>
            <a:pPr marL="914400" lvl="1" indent="-457200">
              <a:buFont typeface="Arial" panose="020B0604020202020204" pitchFamily="34" charset="0"/>
              <a:buChar char="•"/>
              <a:defRPr/>
            </a:pPr>
            <a:r>
              <a:rPr lang="en-US" sz="3200" dirty="0">
                <a:latin typeface="Public Sans"/>
              </a:rPr>
              <a:t>Compensation, Costs, and Reimbursement</a:t>
            </a:r>
          </a:p>
          <a:p>
            <a:pPr marL="914400" lvl="1" indent="-457200">
              <a:buFont typeface="Arial" panose="020B0604020202020204" pitchFamily="34" charset="0"/>
              <a:buChar char="•"/>
              <a:defRPr/>
            </a:pPr>
            <a:r>
              <a:rPr lang="en-US" sz="3200" dirty="0">
                <a:latin typeface="Public Sans"/>
              </a:rPr>
              <a:t>Conflicts of Interest</a:t>
            </a:r>
          </a:p>
          <a:p>
            <a:pPr marL="914400" lvl="1" indent="-457200">
              <a:buFont typeface="Arial" panose="020B0604020202020204" pitchFamily="34" charset="0"/>
              <a:buChar char="•"/>
              <a:defRPr/>
            </a:pPr>
            <a:r>
              <a:rPr lang="en-US" sz="3200" dirty="0">
                <a:latin typeface="Public Sans"/>
              </a:rPr>
              <a:t>Radiation Safety language</a:t>
            </a:r>
          </a:p>
          <a:p>
            <a:pPr marL="1371600" lvl="2" indent="-457200">
              <a:buSzPct val="75000"/>
              <a:buFont typeface="Wingdings" panose="05000000000000000000" pitchFamily="2" charset="2"/>
              <a:buChar char="§"/>
              <a:defRPr/>
            </a:pPr>
            <a:r>
              <a:rPr lang="en-US" sz="3200" dirty="0">
                <a:latin typeface="Public Sans"/>
              </a:rPr>
              <a:t>A local ancillary review that may generate a need to amend the protocol and/ or consent form as it alters the risk/benefit analysis </a:t>
            </a:r>
          </a:p>
          <a:p>
            <a:pPr marL="1371600" lvl="2" indent="-457200">
              <a:buSzPct val="75000"/>
              <a:buFont typeface="Wingdings" panose="05000000000000000000" pitchFamily="2" charset="2"/>
              <a:buChar char="§"/>
              <a:defRPr/>
            </a:pPr>
            <a:r>
              <a:rPr lang="en-US" sz="3200" dirty="0">
                <a:latin typeface="Public Sans"/>
              </a:rPr>
              <a:t>NIH model text can be added to by the </a:t>
            </a:r>
            <a:r>
              <a:rPr lang="en-US" sz="3200" dirty="0" err="1">
                <a:latin typeface="Public Sans"/>
              </a:rPr>
              <a:t>pSITE</a:t>
            </a:r>
            <a:r>
              <a:rPr lang="en-US" sz="3200" dirty="0">
                <a:latin typeface="Public Sans"/>
              </a:rPr>
              <a:t>. </a:t>
            </a:r>
          </a:p>
          <a:p>
            <a:pPr marL="1371600" lvl="2" indent="-457200">
              <a:buSzPct val="75000"/>
              <a:buFont typeface="Wingdings" panose="05000000000000000000" pitchFamily="2" charset="2"/>
              <a:buChar char="§"/>
              <a:defRPr/>
            </a:pPr>
            <a:r>
              <a:rPr lang="en-US" sz="3200" dirty="0">
                <a:latin typeface="Public Sans"/>
              </a:rPr>
              <a:t>Rationale needed if it is to be deleted e.g., no radiation use at </a:t>
            </a:r>
            <a:r>
              <a:rPr lang="en-US" sz="3200" dirty="0" err="1">
                <a:latin typeface="Public Sans"/>
              </a:rPr>
              <a:t>pSITE</a:t>
            </a:r>
            <a:endParaRPr lang="en-US" sz="3200" dirty="0">
              <a:latin typeface="Public Sans"/>
            </a:endParaRPr>
          </a:p>
          <a:p>
            <a:pPr marL="914400" lvl="1" indent="-457200">
              <a:buFont typeface="Arial" panose="020B0604020202020204" pitchFamily="34" charset="0"/>
              <a:buChar char="•"/>
              <a:defRPr/>
            </a:pPr>
            <a:r>
              <a:rPr lang="en-US" sz="3200" dirty="0">
                <a:latin typeface="Public Sans"/>
              </a:rPr>
              <a:t>GINA language: Some states mandate use of specific language</a:t>
            </a:r>
          </a:p>
        </p:txBody>
      </p:sp>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866164" y="0"/>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3" name="Rectangle 12">
            <a:extLst>
              <a:ext uri="{FF2B5EF4-FFF2-40B4-BE49-F238E27FC236}">
                <a16:creationId xmlns:a16="http://schemas.microsoft.com/office/drawing/2014/main" id="{112B1637-76A4-403A-8D47-3268ED3996CA}"/>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39460058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sp>
        <p:nvSpPr>
          <p:cNvPr id="2" name="Title 1">
            <a:extLst>
              <a:ext uri="{FF2B5EF4-FFF2-40B4-BE49-F238E27FC236}">
                <a16:creationId xmlns:a16="http://schemas.microsoft.com/office/drawing/2014/main" id="{5B223DA7-A546-640A-6ED8-06828361D31C}"/>
              </a:ext>
            </a:extLst>
          </p:cNvPr>
          <p:cNvSpPr>
            <a:spLocks noGrp="1"/>
          </p:cNvSpPr>
          <p:nvPr>
            <p:ph type="title" idx="4294967295"/>
          </p:nvPr>
        </p:nvSpPr>
        <p:spPr>
          <a:xfrm>
            <a:off x="486257" y="411622"/>
            <a:ext cx="12618720" cy="674031"/>
          </a:xfrm>
        </p:spPr>
        <p:txBody>
          <a:bodyPr/>
          <a:lstStyle/>
          <a:p>
            <a:pPr rtl="0" eaLnBrk="1" latinLnBrk="0" hangingPunct="1"/>
            <a:r>
              <a:rPr lang="en-US" sz="4800" b="1" kern="1200" dirty="0">
                <a:solidFill>
                  <a:srgbClr val="000000"/>
                </a:solidFill>
                <a:effectLst/>
                <a:latin typeface="Public Sans"/>
                <a:ea typeface="+mn-ea"/>
                <a:cs typeface="Merriweather" panose="020B0604020202020204" pitchFamily="2" charset="0"/>
              </a:rPr>
              <a:t>Flexibilities in the </a:t>
            </a:r>
            <a:r>
              <a:rPr lang="en-US" sz="4800" b="1" kern="1200" dirty="0" err="1">
                <a:solidFill>
                  <a:srgbClr val="000000"/>
                </a:solidFill>
                <a:effectLst/>
                <a:latin typeface="Public Sans"/>
                <a:ea typeface="+mn-ea"/>
                <a:cs typeface="Merriweather" panose="020B0604020202020204" pitchFamily="2" charset="0"/>
              </a:rPr>
              <a:t>pSITE</a:t>
            </a:r>
            <a:r>
              <a:rPr lang="en-US" sz="4800" b="1" kern="1200" dirty="0">
                <a:solidFill>
                  <a:srgbClr val="000000"/>
                </a:solidFill>
                <a:effectLst/>
                <a:latin typeface="Public Sans"/>
                <a:ea typeface="+mn-ea"/>
                <a:cs typeface="Merriweather" panose="020B0604020202020204" pitchFamily="2" charset="0"/>
              </a:rPr>
              <a:t> Consent Documents</a:t>
            </a:r>
            <a:endParaRPr lang="en-US" dirty="0">
              <a:effectLst/>
            </a:endParaRPr>
          </a:p>
        </p:txBody>
      </p:sp>
      <p:sp>
        <p:nvSpPr>
          <p:cNvPr id="7" name="TextBox 6">
            <a:extLst>
              <a:ext uri="{FF2B5EF4-FFF2-40B4-BE49-F238E27FC236}">
                <a16:creationId xmlns:a16="http://schemas.microsoft.com/office/drawing/2014/main" id="{74904CBC-CBAA-401A-83D2-0436F2C5C030}"/>
              </a:ext>
            </a:extLst>
          </p:cNvPr>
          <p:cNvSpPr txBox="1"/>
          <p:nvPr/>
        </p:nvSpPr>
        <p:spPr>
          <a:xfrm>
            <a:off x="371475" y="1142304"/>
            <a:ext cx="13981145" cy="6001643"/>
          </a:xfrm>
          <a:prstGeom prst="rect">
            <a:avLst/>
          </a:prstGeom>
          <a:noFill/>
        </p:spPr>
        <p:txBody>
          <a:bodyPr wrap="square" rtlCol="0">
            <a:spAutoFit/>
          </a:bodyPr>
          <a:lstStyle/>
          <a:p>
            <a:pPr marL="457200" indent="-457200">
              <a:buFont typeface="Arial" panose="020B0604020202020204" pitchFamily="34" charset="0"/>
              <a:buChar char="•"/>
              <a:defRPr/>
            </a:pPr>
            <a:r>
              <a:rPr lang="en-US" sz="3200" dirty="0">
                <a:latin typeface="Public Sans"/>
              </a:rPr>
              <a:t>Confidentiality language</a:t>
            </a:r>
          </a:p>
          <a:p>
            <a:pPr marL="1371600" lvl="2" indent="-457200">
              <a:buSzPct val="75000"/>
              <a:buFont typeface="Wingdings" panose="05000000000000000000" pitchFamily="2" charset="2"/>
              <a:buChar char="§"/>
              <a:defRPr/>
            </a:pPr>
            <a:r>
              <a:rPr lang="en-US" sz="3200" dirty="0">
                <a:latin typeface="Public Sans"/>
              </a:rPr>
              <a:t>May be replaced or augmented provided consistent with how data/ samples will be managed study-wide</a:t>
            </a:r>
          </a:p>
          <a:p>
            <a:pPr marL="457200" indent="-457200">
              <a:buFont typeface="Arial" panose="020B0604020202020204" pitchFamily="34" charset="0"/>
              <a:buChar char="•"/>
              <a:defRPr/>
            </a:pPr>
            <a:r>
              <a:rPr lang="en-US" sz="3200" dirty="0">
                <a:latin typeface="Public Sans"/>
              </a:rPr>
              <a:t>Subject complaints</a:t>
            </a:r>
          </a:p>
          <a:p>
            <a:pPr marL="1371600" lvl="2" indent="-457200">
              <a:buSzPct val="75000"/>
              <a:buFont typeface="Wingdings" panose="05000000000000000000" pitchFamily="2" charset="2"/>
              <a:buChar char="§"/>
              <a:defRPr/>
            </a:pPr>
            <a:r>
              <a:rPr lang="en-US" sz="3200" dirty="0" err="1">
                <a:latin typeface="Public Sans"/>
              </a:rPr>
              <a:t>pSITE</a:t>
            </a:r>
            <a:r>
              <a:rPr lang="en-US" sz="3200" dirty="0">
                <a:latin typeface="Public Sans"/>
              </a:rPr>
              <a:t> HRPP/IRB office contact information can be added</a:t>
            </a:r>
          </a:p>
          <a:p>
            <a:pPr marL="457200" indent="-457200">
              <a:buFont typeface="Arial" panose="020B0604020202020204" pitchFamily="34" charset="0"/>
              <a:buChar char="•"/>
              <a:defRPr/>
            </a:pPr>
            <a:r>
              <a:rPr lang="en-US" sz="3200" dirty="0">
                <a:latin typeface="Public Sans"/>
              </a:rPr>
              <a:t>Study procedures can be deleted, changed, or added to when the </a:t>
            </a:r>
            <a:r>
              <a:rPr lang="en-US" sz="3200" dirty="0" err="1">
                <a:latin typeface="Public Sans"/>
              </a:rPr>
              <a:t>pSITE</a:t>
            </a:r>
            <a:r>
              <a:rPr lang="en-US" sz="3200" dirty="0">
                <a:latin typeface="Public Sans"/>
              </a:rPr>
              <a:t> is implementing the protocol differently</a:t>
            </a:r>
          </a:p>
          <a:p>
            <a:pPr marL="457200" indent="-457200">
              <a:buFont typeface="Arial" panose="020B0604020202020204" pitchFamily="34" charset="0"/>
              <a:buChar char="•"/>
              <a:defRPr/>
            </a:pPr>
            <a:r>
              <a:rPr lang="en-US" sz="3200" dirty="0">
                <a:latin typeface="Public Sans"/>
              </a:rPr>
              <a:t>Use and storage of data/ samples may be altered</a:t>
            </a:r>
          </a:p>
          <a:p>
            <a:pPr marL="457200" indent="-457200">
              <a:buFont typeface="Arial" panose="020B0604020202020204" pitchFamily="34" charset="0"/>
              <a:buChar char="•"/>
              <a:defRPr/>
            </a:pPr>
            <a:r>
              <a:rPr lang="en-US" sz="3200" dirty="0">
                <a:latin typeface="Public Sans"/>
              </a:rPr>
              <a:t>Research-related injury language &amp; statement about available medical treatment </a:t>
            </a:r>
          </a:p>
          <a:p>
            <a:pPr marL="457200" indent="-457200">
              <a:buFont typeface="Arial" panose="020B0604020202020204" pitchFamily="34" charset="0"/>
              <a:buChar char="•"/>
              <a:defRPr/>
            </a:pPr>
            <a:r>
              <a:rPr lang="en-US" sz="3200" dirty="0">
                <a:latin typeface="Public Sans"/>
              </a:rPr>
              <a:t>Assent process</a:t>
            </a:r>
          </a:p>
          <a:p>
            <a:pPr marL="1371600" lvl="2" indent="-457200">
              <a:buSzPct val="75000"/>
              <a:buFont typeface="Wingdings" panose="05000000000000000000" pitchFamily="2" charset="2"/>
              <a:buChar char="§"/>
              <a:defRPr/>
            </a:pPr>
            <a:r>
              <a:rPr lang="en-US" sz="3200" dirty="0" err="1">
                <a:latin typeface="Public Sans"/>
              </a:rPr>
              <a:t>pSITES</a:t>
            </a:r>
            <a:r>
              <a:rPr lang="en-US" sz="3200" dirty="0">
                <a:latin typeface="Public Sans"/>
              </a:rPr>
              <a:t> will have different processes (e.g., documenting assent via signature not research record); need to anticipate the impact of those differences</a:t>
            </a:r>
          </a:p>
        </p:txBody>
      </p:sp>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3" name="Rectangle 12">
            <a:extLst>
              <a:ext uri="{FF2B5EF4-FFF2-40B4-BE49-F238E27FC236}">
                <a16:creationId xmlns:a16="http://schemas.microsoft.com/office/drawing/2014/main" id="{256E1095-C638-4A01-B9BC-E4A35B489BE9}"/>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36357556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sp>
        <p:nvSpPr>
          <p:cNvPr id="2" name="Title 1">
            <a:extLst>
              <a:ext uri="{FF2B5EF4-FFF2-40B4-BE49-F238E27FC236}">
                <a16:creationId xmlns:a16="http://schemas.microsoft.com/office/drawing/2014/main" id="{76C4D04F-86A6-77BA-C5C6-973BA9407791}"/>
              </a:ext>
            </a:extLst>
          </p:cNvPr>
          <p:cNvSpPr>
            <a:spLocks noGrp="1"/>
          </p:cNvSpPr>
          <p:nvPr>
            <p:ph type="title" idx="4294967295"/>
          </p:nvPr>
        </p:nvSpPr>
        <p:spPr>
          <a:xfrm>
            <a:off x="486257" y="351498"/>
            <a:ext cx="9501134" cy="757130"/>
          </a:xfrm>
        </p:spPr>
        <p:txBody>
          <a:bodyPr/>
          <a:lstStyle/>
          <a:p>
            <a:r>
              <a:rPr lang="en-US" sz="4800" b="1" dirty="0"/>
              <a:t>HIPAA</a:t>
            </a:r>
            <a:r>
              <a:rPr lang="en-US" sz="4800" b="1" baseline="0" dirty="0"/>
              <a:t> in </a:t>
            </a:r>
            <a:r>
              <a:rPr lang="en-US" sz="4800" b="1" baseline="0" dirty="0" err="1"/>
              <a:t>pSITE</a:t>
            </a:r>
            <a:r>
              <a:rPr lang="en-US" sz="4800" b="1" baseline="0" dirty="0"/>
              <a:t> Consent Documents</a:t>
            </a:r>
            <a:endParaRPr lang="en-US" sz="4800" b="1" dirty="0"/>
          </a:p>
        </p:txBody>
      </p:sp>
      <p:sp>
        <p:nvSpPr>
          <p:cNvPr id="7" name="TextBox 6">
            <a:extLst>
              <a:ext uri="{FF2B5EF4-FFF2-40B4-BE49-F238E27FC236}">
                <a16:creationId xmlns:a16="http://schemas.microsoft.com/office/drawing/2014/main" id="{74904CBC-CBAA-401A-83D2-0436F2C5C030}"/>
              </a:ext>
            </a:extLst>
          </p:cNvPr>
          <p:cNvSpPr txBox="1"/>
          <p:nvPr/>
        </p:nvSpPr>
        <p:spPr>
          <a:xfrm>
            <a:off x="486257" y="1251057"/>
            <a:ext cx="12964465" cy="5293757"/>
          </a:xfrm>
          <a:prstGeom prst="rect">
            <a:avLst/>
          </a:prstGeom>
          <a:noFill/>
        </p:spPr>
        <p:txBody>
          <a:bodyPr wrap="square" rtlCol="0">
            <a:spAutoFit/>
          </a:bodyPr>
          <a:lstStyle/>
          <a:p>
            <a:pPr marL="457200" indent="-457200">
              <a:spcAft>
                <a:spcPts val="1200"/>
              </a:spcAft>
              <a:buFont typeface="Arial" panose="020B0604020202020204" pitchFamily="34" charset="0"/>
              <a:buChar char="•"/>
              <a:defRPr/>
            </a:pPr>
            <a:r>
              <a:rPr lang="en-US" sz="3200" dirty="0">
                <a:latin typeface="Public Sans"/>
              </a:rPr>
              <a:t>The NIH’s position is that:</a:t>
            </a:r>
          </a:p>
          <a:p>
            <a:pPr marL="1828800" lvl="3" indent="-457200">
              <a:spcAft>
                <a:spcPts val="1200"/>
              </a:spcAft>
              <a:buSzPct val="75000"/>
              <a:buFont typeface="Wingdings" panose="05000000000000000000" pitchFamily="2" charset="2"/>
              <a:buChar char="§"/>
              <a:defRPr/>
            </a:pPr>
            <a:r>
              <a:rPr lang="en-US" sz="3200" dirty="0">
                <a:latin typeface="Public Sans"/>
              </a:rPr>
              <a:t>NIH is not a covered entity and </a:t>
            </a:r>
          </a:p>
          <a:p>
            <a:pPr marL="1828800" lvl="3" indent="-457200">
              <a:spcAft>
                <a:spcPts val="1200"/>
              </a:spcAft>
              <a:buSzPct val="75000"/>
              <a:buFont typeface="Wingdings" panose="05000000000000000000" pitchFamily="2" charset="2"/>
              <a:buChar char="§"/>
              <a:defRPr/>
            </a:pPr>
            <a:r>
              <a:rPr lang="en-US" sz="3200" dirty="0">
                <a:latin typeface="Public Sans"/>
              </a:rPr>
              <a:t>NIH IRB will </a:t>
            </a:r>
            <a:r>
              <a:rPr lang="en-US" sz="3200" u="sng" dirty="0">
                <a:latin typeface="Public Sans"/>
              </a:rPr>
              <a:t>not</a:t>
            </a:r>
            <a:r>
              <a:rPr lang="en-US" sz="3200" dirty="0">
                <a:latin typeface="Public Sans"/>
              </a:rPr>
              <a:t> serve as a privacy board</a:t>
            </a:r>
          </a:p>
          <a:p>
            <a:pPr marL="457200" indent="-457200">
              <a:spcAft>
                <a:spcPts val="1200"/>
              </a:spcAft>
              <a:buFont typeface="Arial" panose="020B0604020202020204" pitchFamily="34" charset="0"/>
              <a:buChar char="•"/>
              <a:defRPr/>
            </a:pPr>
            <a:r>
              <a:rPr lang="en-US" sz="3200" dirty="0" err="1">
                <a:latin typeface="Public Sans"/>
              </a:rPr>
              <a:t>pSITEs</a:t>
            </a:r>
            <a:r>
              <a:rPr lang="en-US" sz="3200" dirty="0">
                <a:latin typeface="Public Sans"/>
              </a:rPr>
              <a:t> therefore need to address their own HIPAA obligations locally</a:t>
            </a:r>
          </a:p>
          <a:p>
            <a:pPr marL="457200" indent="-457200">
              <a:spcAft>
                <a:spcPts val="1200"/>
              </a:spcAft>
              <a:buFont typeface="Arial" panose="020B0604020202020204" pitchFamily="34" charset="0"/>
              <a:buChar char="•"/>
              <a:defRPr/>
            </a:pPr>
            <a:r>
              <a:rPr lang="en-US" sz="3200" dirty="0">
                <a:latin typeface="Public Sans"/>
              </a:rPr>
              <a:t>NIH IRB </a:t>
            </a:r>
            <a:r>
              <a:rPr lang="en-US" sz="3200" i="1" dirty="0">
                <a:latin typeface="Public Sans"/>
              </a:rPr>
              <a:t>prefers</a:t>
            </a:r>
            <a:r>
              <a:rPr lang="en-US" sz="3200" dirty="0">
                <a:latin typeface="Public Sans"/>
              </a:rPr>
              <a:t> HIPAA is dealt with in a stand-alone form which does not need to be provided to the NIH IRB </a:t>
            </a:r>
          </a:p>
          <a:p>
            <a:pPr marL="457200" indent="-457200">
              <a:spcAft>
                <a:spcPts val="1200"/>
              </a:spcAft>
              <a:buFont typeface="Arial" panose="020B0604020202020204" pitchFamily="34" charset="0"/>
              <a:buChar char="•"/>
              <a:defRPr/>
            </a:pPr>
            <a:r>
              <a:rPr lang="en-US" sz="3200" dirty="0">
                <a:latin typeface="Public Sans"/>
              </a:rPr>
              <a:t>However, a </a:t>
            </a:r>
            <a:r>
              <a:rPr lang="en-US" sz="3200" dirty="0" err="1">
                <a:latin typeface="Public Sans"/>
              </a:rPr>
              <a:t>pSITE</a:t>
            </a:r>
            <a:r>
              <a:rPr lang="en-US" sz="3200" dirty="0">
                <a:latin typeface="Public Sans"/>
              </a:rPr>
              <a:t> consent form that is combined with a HIPAA authorization is permitted. The NIH IRB will only review the consent portion.</a:t>
            </a:r>
          </a:p>
        </p:txBody>
      </p:sp>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3" name="Rectangle 12">
            <a:extLst>
              <a:ext uri="{FF2B5EF4-FFF2-40B4-BE49-F238E27FC236}">
                <a16:creationId xmlns:a16="http://schemas.microsoft.com/office/drawing/2014/main" id="{63AE8FC6-9095-4191-83CB-5A2EDA5D495B}"/>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119487867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B1391FAC-E368-4A80-BFA9-CDE08C78EAAC}"/>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sp>
        <p:nvSpPr>
          <p:cNvPr id="2" name="Title 1">
            <a:extLst>
              <a:ext uri="{FF2B5EF4-FFF2-40B4-BE49-F238E27FC236}">
                <a16:creationId xmlns:a16="http://schemas.microsoft.com/office/drawing/2014/main" id="{A6D2DCB3-52EF-EAAE-E808-C01744B65BB1}"/>
              </a:ext>
            </a:extLst>
          </p:cNvPr>
          <p:cNvSpPr>
            <a:spLocks noGrp="1"/>
          </p:cNvSpPr>
          <p:nvPr>
            <p:ph type="title" idx="4294967295"/>
          </p:nvPr>
        </p:nvSpPr>
        <p:spPr>
          <a:xfrm>
            <a:off x="486257" y="303509"/>
            <a:ext cx="4290779" cy="830997"/>
          </a:xfrm>
        </p:spPr>
        <p:txBody>
          <a:bodyPr/>
          <a:lstStyle/>
          <a:p>
            <a:r>
              <a:rPr lang="en-US" sz="4800" b="1" kern="1200" dirty="0" err="1">
                <a:solidFill>
                  <a:srgbClr val="000000"/>
                </a:solidFill>
                <a:effectLst/>
                <a:latin typeface="Public Sans"/>
                <a:ea typeface="+mj-ea"/>
                <a:cs typeface="+mj-cs"/>
              </a:rPr>
              <a:t>pSITE</a:t>
            </a:r>
            <a:r>
              <a:rPr lang="en-US" sz="4800" b="1" kern="1200" dirty="0">
                <a:solidFill>
                  <a:srgbClr val="000000"/>
                </a:solidFill>
                <a:effectLst/>
                <a:latin typeface="Public Sans"/>
                <a:ea typeface="+mj-ea"/>
                <a:cs typeface="+mj-cs"/>
              </a:rPr>
              <a:t> Approval</a:t>
            </a:r>
            <a:endParaRPr lang="en-US" dirty="0"/>
          </a:p>
        </p:txBody>
      </p:sp>
      <p:sp>
        <p:nvSpPr>
          <p:cNvPr id="5" name="TextBox 4">
            <a:extLst>
              <a:ext uri="{FF2B5EF4-FFF2-40B4-BE49-F238E27FC236}">
                <a16:creationId xmlns:a16="http://schemas.microsoft.com/office/drawing/2014/main" id="{F72DFC03-6071-D910-7A86-9DA80D25DA6E}"/>
              </a:ext>
            </a:extLst>
          </p:cNvPr>
          <p:cNvSpPr txBox="1"/>
          <p:nvPr/>
        </p:nvSpPr>
        <p:spPr>
          <a:xfrm>
            <a:off x="532680" y="1202212"/>
            <a:ext cx="12918041" cy="6086282"/>
          </a:xfrm>
          <a:prstGeom prst="rect">
            <a:avLst/>
          </a:prstGeom>
          <a:noFill/>
        </p:spPr>
        <p:txBody>
          <a:bodyPr wrap="square" rtlCol="0">
            <a:spAutoFit/>
          </a:bodyPr>
          <a:lstStyle/>
          <a:p>
            <a:pPr>
              <a:spcAft>
                <a:spcPts val="2400"/>
              </a:spcAft>
            </a:pPr>
            <a:r>
              <a:rPr lang="en-US" sz="3200" b="1" dirty="0">
                <a:solidFill>
                  <a:srgbClr val="C00000"/>
                </a:solidFill>
              </a:rPr>
              <a:t>When can a pSITE begin Human Subjects Research (HSR) activities?</a:t>
            </a:r>
            <a:endParaRPr lang="en-US" sz="2800" dirty="0">
              <a:solidFill>
                <a:srgbClr val="C00000"/>
              </a:solidFill>
            </a:endParaRPr>
          </a:p>
          <a:p>
            <a:pPr marL="274320" indent="-274320">
              <a:spcAft>
                <a:spcPts val="3200"/>
              </a:spcAft>
              <a:buFont typeface="Arial" panose="020B0604020202020204" pitchFamily="34" charset="0"/>
              <a:buChar char="•"/>
            </a:pPr>
            <a:r>
              <a:rPr lang="en-US" sz="2800" i="1" dirty="0"/>
              <a:t>Reminder that Participating Sites are reviewed and approved </a:t>
            </a:r>
            <a:r>
              <a:rPr lang="en-US" sz="2800" b="1" i="1" dirty="0"/>
              <a:t>after</a:t>
            </a:r>
            <a:r>
              <a:rPr lang="en-US" sz="2800" i="1" dirty="0"/>
              <a:t> the NIH Site is approved</a:t>
            </a:r>
            <a:endParaRPr lang="en-US" sz="2800" dirty="0"/>
          </a:p>
          <a:p>
            <a:pPr marL="274320" indent="-274320">
              <a:spcAft>
                <a:spcPts val="3700"/>
              </a:spcAft>
              <a:buFont typeface="Arial" panose="020B0604020202020204" pitchFamily="34" charset="0"/>
              <a:buChar char="•"/>
            </a:pPr>
            <a:r>
              <a:rPr lang="en-US" sz="2800" dirty="0"/>
              <a:t>From the IRB’s perspective, once a site has full IRB approval, HSR activities can begin</a:t>
            </a:r>
          </a:p>
          <a:p>
            <a:pPr marL="274320" indent="-274320">
              <a:buFont typeface="Arial" panose="020B0604020202020204" pitchFamily="34" charset="0"/>
              <a:buChar char="•"/>
            </a:pPr>
            <a:r>
              <a:rPr lang="en-US" sz="2800" dirty="0"/>
              <a:t>However, the pSITE must ensure that all local reviews/ approvals required by its institution are in place</a:t>
            </a:r>
          </a:p>
          <a:p>
            <a:pPr marL="731520" lvl="1" indent="-274320">
              <a:buSzPct val="75000"/>
              <a:buFont typeface="Wingdings" panose="05000000000000000000" pitchFamily="2" charset="2"/>
              <a:buChar char="§"/>
            </a:pPr>
            <a:r>
              <a:rPr lang="en-US" sz="2800" dirty="0"/>
              <a:t>Examples of other reviews that may be required are coverage analysis, specific department approvals, data use agreements, material transfer agreements, ancillary committee reviews (e.g., radiology, nursing, and pharmacy)</a:t>
            </a:r>
          </a:p>
          <a:p>
            <a:pPr marL="1188720" lvl="2" indent="-274320">
              <a:buSzPct val="70000"/>
              <a:buFont typeface="Courier New" panose="02070309020205020404" pitchFamily="49" charset="0"/>
              <a:buChar char="o"/>
            </a:pPr>
            <a:r>
              <a:rPr lang="en-US" sz="2800" i="1" dirty="0"/>
              <a:t>Communicate with the pSITEs so expectations on when they can begin research activities are established</a:t>
            </a:r>
          </a:p>
        </p:txBody>
      </p:sp>
      <p:pic>
        <p:nvPicPr>
          <p:cNvPr id="11" name="Picture 10">
            <a:extLst>
              <a:ext uri="{FF2B5EF4-FFF2-40B4-BE49-F238E27FC236}">
                <a16:creationId xmlns:a16="http://schemas.microsoft.com/office/drawing/2014/main" id="{DF04382E-E7EA-4766-AF31-D2DA99AB9D41}"/>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3" name="Picture 12">
            <a:extLst>
              <a:ext uri="{FF2B5EF4-FFF2-40B4-BE49-F238E27FC236}">
                <a16:creationId xmlns:a16="http://schemas.microsoft.com/office/drawing/2014/main" id="{0E22092E-E4DE-48E0-A5C0-2888FC9C8F37}"/>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6" name="Rectangle 15">
            <a:extLst>
              <a:ext uri="{FF2B5EF4-FFF2-40B4-BE49-F238E27FC236}">
                <a16:creationId xmlns:a16="http://schemas.microsoft.com/office/drawing/2014/main" id="{BA81FE49-0B08-455F-8BF8-D3E3AA0D3F89}"/>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30621255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B6BE7-6D6E-A725-5184-7C0B8DFAF095}"/>
              </a:ext>
            </a:extLst>
          </p:cNvPr>
          <p:cNvSpPr>
            <a:spLocks noGrp="1"/>
          </p:cNvSpPr>
          <p:nvPr>
            <p:ph type="title" idx="4294967295"/>
          </p:nvPr>
        </p:nvSpPr>
        <p:spPr>
          <a:xfrm>
            <a:off x="385388" y="304063"/>
            <a:ext cx="3859458" cy="757130"/>
          </a:xfrm>
        </p:spPr>
        <p:txBody>
          <a:bodyPr/>
          <a:lstStyle/>
          <a:p>
            <a:r>
              <a:rPr lang="en-US" sz="4800" b="1" dirty="0" err="1">
                <a:latin typeface="+mn-lt"/>
              </a:rPr>
              <a:t>eIRB</a:t>
            </a:r>
            <a:r>
              <a:rPr lang="en-US" sz="4800" b="1" dirty="0">
                <a:latin typeface="+mn-lt"/>
              </a:rPr>
              <a:t> Systems</a:t>
            </a:r>
          </a:p>
        </p:txBody>
      </p:sp>
      <p:sp>
        <p:nvSpPr>
          <p:cNvPr id="3" name="TextBox 2">
            <a:extLst>
              <a:ext uri="{FF2B5EF4-FFF2-40B4-BE49-F238E27FC236}">
                <a16:creationId xmlns:a16="http://schemas.microsoft.com/office/drawing/2014/main" id="{0A198606-00D5-E981-2868-2E6CE2BBB14A}"/>
              </a:ext>
            </a:extLst>
          </p:cNvPr>
          <p:cNvSpPr txBox="1"/>
          <p:nvPr/>
        </p:nvSpPr>
        <p:spPr>
          <a:xfrm>
            <a:off x="817727" y="1495015"/>
            <a:ext cx="12505348" cy="5037276"/>
          </a:xfrm>
          <a:prstGeom prst="rect">
            <a:avLst/>
          </a:prstGeom>
          <a:noFill/>
        </p:spPr>
        <p:txBody>
          <a:bodyPr wrap="square" rtlCol="0">
            <a:spAutoFit/>
          </a:bodyPr>
          <a:lstStyle/>
          <a:p>
            <a:pPr>
              <a:spcAft>
                <a:spcPts val="4000"/>
              </a:spcAft>
              <a:defRPr/>
            </a:pPr>
            <a:r>
              <a:rPr lang="en-US" sz="3600" dirty="0">
                <a:latin typeface="Public Sans" pitchFamily="2" charset="0"/>
              </a:rPr>
              <a:t>With the upcoming </a:t>
            </a:r>
            <a:r>
              <a:rPr lang="en-US" sz="3600" dirty="0" err="1">
                <a:latin typeface="Public Sans" pitchFamily="2" charset="0"/>
              </a:rPr>
              <a:t>eIRB</a:t>
            </a:r>
            <a:r>
              <a:rPr lang="en-US" sz="3600" dirty="0">
                <a:latin typeface="Public Sans" pitchFamily="2" charset="0"/>
              </a:rPr>
              <a:t> transition from iRIS to the </a:t>
            </a:r>
            <a:r>
              <a:rPr lang="en-US" sz="3600" dirty="0">
                <a:effectLst/>
                <a:latin typeface="Calibri" panose="020F0502020204030204" pitchFamily="34" charset="0"/>
                <a:ea typeface="Calibri" panose="020F0502020204030204" pitchFamily="34" charset="0"/>
              </a:rPr>
              <a:t>Huron </a:t>
            </a:r>
            <a:r>
              <a:rPr lang="en-US" sz="3600" dirty="0" err="1">
                <a:effectLst/>
                <a:latin typeface="Calibri" panose="020F0502020204030204" pitchFamily="34" charset="0"/>
                <a:ea typeface="Calibri" panose="020F0502020204030204" pitchFamily="34" charset="0"/>
              </a:rPr>
              <a:t>eIRB</a:t>
            </a:r>
            <a:r>
              <a:rPr lang="en-US" sz="3600" dirty="0">
                <a:effectLst/>
                <a:latin typeface="Calibri" panose="020F0502020204030204" pitchFamily="34" charset="0"/>
                <a:ea typeface="Calibri" panose="020F0502020204030204" pitchFamily="34" charset="0"/>
              </a:rPr>
              <a:t> system, PROTECT</a:t>
            </a:r>
            <a:r>
              <a:rPr lang="en-US" sz="3600" dirty="0">
                <a:latin typeface="Public Sans" pitchFamily="2" charset="0"/>
              </a:rPr>
              <a:t>, this presentation will not focus on specific iRIS or Huron </a:t>
            </a:r>
            <a:r>
              <a:rPr lang="en-US" sz="3600" dirty="0" err="1">
                <a:latin typeface="Public Sans" pitchFamily="2" charset="0"/>
              </a:rPr>
              <a:t>eIRB</a:t>
            </a:r>
            <a:r>
              <a:rPr lang="en-US" sz="3600" dirty="0">
                <a:latin typeface="Public Sans" pitchFamily="2" charset="0"/>
              </a:rPr>
              <a:t> processes.</a:t>
            </a:r>
          </a:p>
          <a:p>
            <a:pPr>
              <a:defRPr/>
            </a:pPr>
            <a:r>
              <a:rPr lang="en-US" sz="3600" dirty="0">
                <a:latin typeface="Public Sans" pitchFamily="2" charset="0"/>
              </a:rPr>
              <a:t>Focus of this presentation will be on multi-site workflows when:</a:t>
            </a:r>
          </a:p>
          <a:p>
            <a:pPr marL="571500" indent="-571500">
              <a:buFont typeface="Arial" panose="020B0604020202020204" pitchFamily="34" charset="0"/>
              <a:buChar char="•"/>
              <a:defRPr/>
            </a:pPr>
            <a:r>
              <a:rPr lang="en-US" sz="3600" dirty="0">
                <a:latin typeface="Public Sans" pitchFamily="2" charset="0"/>
              </a:rPr>
              <a:t>NIH is the reviewing IRB i.e., single IRB (sIRB) for a multi-site study</a:t>
            </a:r>
          </a:p>
          <a:p>
            <a:pPr marL="571500" indent="-571500">
              <a:buFont typeface="Arial" panose="020B0604020202020204" pitchFamily="34" charset="0"/>
              <a:buChar char="•"/>
              <a:defRPr/>
            </a:pPr>
            <a:r>
              <a:rPr lang="en-US" sz="3600" dirty="0">
                <a:latin typeface="Public Sans" pitchFamily="2" charset="0"/>
              </a:rPr>
              <a:t>NIH is a participating site in a multi-site study reviewed by an external IRB serving as the sIRB.</a:t>
            </a:r>
          </a:p>
        </p:txBody>
      </p:sp>
      <p:pic>
        <p:nvPicPr>
          <p:cNvPr id="7" name="Picture 6">
            <a:extLst>
              <a:ext uri="{FF2B5EF4-FFF2-40B4-BE49-F238E27FC236}">
                <a16:creationId xmlns:a16="http://schemas.microsoft.com/office/drawing/2014/main" id="{F708F9DE-059A-458D-80D6-F8DC7E241CC3}"/>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1333" y="-74074"/>
            <a:ext cx="2408518" cy="1889760"/>
          </a:xfrm>
          <a:prstGeom prst="rect">
            <a:avLst/>
          </a:prstGeom>
        </p:spPr>
      </p:pic>
      <p:pic>
        <p:nvPicPr>
          <p:cNvPr id="10" name="Picture 9">
            <a:extLst>
              <a:ext uri="{FF2B5EF4-FFF2-40B4-BE49-F238E27FC236}">
                <a16:creationId xmlns:a16="http://schemas.microsoft.com/office/drawing/2014/main" id="{60AE3FB7-BE3F-4C1F-A6C0-266D6E499CE2}"/>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3" name="Rectangle 12">
            <a:extLst>
              <a:ext uri="{FF2B5EF4-FFF2-40B4-BE49-F238E27FC236}">
                <a16:creationId xmlns:a16="http://schemas.microsoft.com/office/drawing/2014/main" id="{6438F080-A66D-4278-9431-1DC3EB9E77DC}"/>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rgbClr val="E3C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spTree>
    <p:extLst>
      <p:ext uri="{BB962C8B-B14F-4D97-AF65-F5344CB8AC3E}">
        <p14:creationId xmlns:p14="http://schemas.microsoft.com/office/powerpoint/2010/main" val="422534811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97EC1D-A78A-6692-3B71-328F330C6E8A}"/>
              </a:ext>
            </a:extLst>
          </p:cNvPr>
          <p:cNvSpPr>
            <a:spLocks noGrp="1"/>
          </p:cNvSpPr>
          <p:nvPr>
            <p:ph type="title" idx="4294967295"/>
          </p:nvPr>
        </p:nvSpPr>
        <p:spPr>
          <a:xfrm>
            <a:off x="379467" y="346659"/>
            <a:ext cx="11304011" cy="655321"/>
          </a:xfrm>
        </p:spPr>
        <p:txBody>
          <a:bodyPr/>
          <a:lstStyle/>
          <a:p>
            <a:r>
              <a:rPr lang="en-US" sz="4800" b="1" kern="1200" dirty="0">
                <a:solidFill>
                  <a:srgbClr val="000000"/>
                </a:solidFill>
                <a:effectLst/>
                <a:latin typeface="Public Sans"/>
                <a:ea typeface="+mj-ea"/>
                <a:cs typeface="+mj-cs"/>
              </a:rPr>
              <a:t>Top Tips: Adding a </a:t>
            </a:r>
            <a:r>
              <a:rPr lang="en-US" sz="4800" b="1" kern="1200" dirty="0" err="1">
                <a:solidFill>
                  <a:srgbClr val="000000"/>
                </a:solidFill>
                <a:effectLst/>
                <a:latin typeface="Public Sans"/>
                <a:ea typeface="+mj-ea"/>
                <a:cs typeface="+mj-cs"/>
              </a:rPr>
              <a:t>pSITE</a:t>
            </a:r>
            <a:r>
              <a:rPr lang="en-US" sz="4800" b="1" kern="1200" dirty="0">
                <a:solidFill>
                  <a:srgbClr val="000000"/>
                </a:solidFill>
                <a:effectLst/>
                <a:latin typeface="Public Sans"/>
                <a:ea typeface="+mj-ea"/>
                <a:cs typeface="+mj-cs"/>
              </a:rPr>
              <a:t> to an NIH protocol</a:t>
            </a:r>
            <a:endParaRPr lang="en-US" dirty="0"/>
          </a:p>
        </p:txBody>
      </p:sp>
      <p:sp>
        <p:nvSpPr>
          <p:cNvPr id="9" name="TextBox 8">
            <a:extLst>
              <a:ext uri="{FF2B5EF4-FFF2-40B4-BE49-F238E27FC236}">
                <a16:creationId xmlns:a16="http://schemas.microsoft.com/office/drawing/2014/main" id="{71C60002-A5DF-47B0-89F4-4BDF4875891C}"/>
              </a:ext>
            </a:extLst>
          </p:cNvPr>
          <p:cNvSpPr txBox="1"/>
          <p:nvPr/>
        </p:nvSpPr>
        <p:spPr>
          <a:xfrm>
            <a:off x="189538" y="1119445"/>
            <a:ext cx="13763968" cy="5632311"/>
          </a:xfrm>
          <a:prstGeom prst="rect">
            <a:avLst/>
          </a:prstGeom>
          <a:noFill/>
        </p:spPr>
        <p:txBody>
          <a:bodyPr wrap="square" rtlCol="0">
            <a:spAutoFit/>
          </a:bodyPr>
          <a:lstStyle/>
          <a:p>
            <a:pPr marL="914400" lvl="1" indent="-457200">
              <a:lnSpc>
                <a:spcPct val="150000"/>
              </a:lnSpc>
              <a:buFont typeface="Arial" panose="020B0604020202020204" pitchFamily="34" charset="0"/>
              <a:buChar char="•"/>
              <a:defRPr/>
            </a:pPr>
            <a:r>
              <a:rPr lang="en-US" sz="3600" dirty="0">
                <a:latin typeface="Public Sans" pitchFamily="2" charset="0"/>
              </a:rPr>
              <a:t>Establish effective communication pathways</a:t>
            </a:r>
          </a:p>
          <a:p>
            <a:pPr marL="914400" lvl="1" indent="-457200">
              <a:lnSpc>
                <a:spcPct val="150000"/>
              </a:lnSpc>
              <a:buFont typeface="Arial" panose="020B0604020202020204" pitchFamily="34" charset="0"/>
              <a:buChar char="•"/>
              <a:defRPr/>
            </a:pPr>
            <a:r>
              <a:rPr lang="en-US" sz="3600" dirty="0">
                <a:latin typeface="Public Sans" pitchFamily="2" charset="0"/>
              </a:rPr>
              <a:t>Is the pSITE a SMART signatory? </a:t>
            </a:r>
          </a:p>
          <a:p>
            <a:pPr marL="914400" lvl="1" indent="-457200">
              <a:buFont typeface="Arial" panose="020B0604020202020204" pitchFamily="34" charset="0"/>
              <a:buChar char="•"/>
              <a:defRPr/>
            </a:pPr>
            <a:r>
              <a:rPr lang="en-US" sz="3600" dirty="0">
                <a:latin typeface="Public Sans" pitchFamily="2" charset="0"/>
              </a:rPr>
              <a:t>Ask the </a:t>
            </a:r>
            <a:r>
              <a:rPr lang="en-US" sz="3600" dirty="0" err="1">
                <a:latin typeface="Public Sans" pitchFamily="2" charset="0"/>
              </a:rPr>
              <a:t>pSITE</a:t>
            </a:r>
            <a:r>
              <a:rPr lang="en-US" sz="3600" dirty="0">
                <a:latin typeface="Public Sans" pitchFamily="2" charset="0"/>
              </a:rPr>
              <a:t> to find out what is required from them by their HRPP/ IRB in order to rely on an external IRB</a:t>
            </a:r>
          </a:p>
          <a:p>
            <a:pPr marL="914400" lvl="1" indent="-457200">
              <a:lnSpc>
                <a:spcPct val="150000"/>
              </a:lnSpc>
              <a:buFont typeface="Arial" panose="020B0604020202020204" pitchFamily="34" charset="0"/>
              <a:buChar char="•"/>
              <a:defRPr/>
            </a:pPr>
            <a:r>
              <a:rPr lang="en-US" sz="3600" dirty="0">
                <a:latin typeface="Public Sans" pitchFamily="2" charset="0"/>
              </a:rPr>
              <a:t>Does a model consent need to be developed?</a:t>
            </a:r>
          </a:p>
          <a:p>
            <a:pPr marL="914400" lvl="1" indent="-457200">
              <a:lnSpc>
                <a:spcPct val="150000"/>
              </a:lnSpc>
              <a:buFont typeface="Arial" panose="020B0604020202020204" pitchFamily="34" charset="0"/>
              <a:buChar char="•"/>
              <a:defRPr/>
            </a:pPr>
            <a:r>
              <a:rPr lang="en-US" sz="3600" dirty="0">
                <a:latin typeface="Public Sans" pitchFamily="2" charset="0"/>
              </a:rPr>
              <a:t>Provide the pSITE with guidance to develop the pSITE consent </a:t>
            </a:r>
          </a:p>
          <a:p>
            <a:pPr marL="914400" lvl="1" indent="-457200">
              <a:buFont typeface="Arial" panose="020B0604020202020204" pitchFamily="34" charset="0"/>
              <a:buChar char="•"/>
              <a:defRPr/>
            </a:pPr>
            <a:r>
              <a:rPr lang="en-US" sz="3600" dirty="0">
                <a:latin typeface="Public Sans" pitchFamily="2" charset="0"/>
              </a:rPr>
              <a:t>Try to limit customization of documents at the pSITE level e.g., recruitment materials</a:t>
            </a:r>
          </a:p>
        </p:txBody>
      </p:sp>
      <p:pic>
        <p:nvPicPr>
          <p:cNvPr id="7" name="Picture 6">
            <a:extLst>
              <a:ext uri="{FF2B5EF4-FFF2-40B4-BE49-F238E27FC236}">
                <a16:creationId xmlns:a16="http://schemas.microsoft.com/office/drawing/2014/main" id="{F708F9DE-059A-458D-80D6-F8DC7E241CC3}"/>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0" name="Picture 9">
            <a:extLst>
              <a:ext uri="{FF2B5EF4-FFF2-40B4-BE49-F238E27FC236}">
                <a16:creationId xmlns:a16="http://schemas.microsoft.com/office/drawing/2014/main" id="{60AE3FB7-BE3F-4C1F-A6C0-266D6E499CE2}"/>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3" name="Rectangle 12">
            <a:extLst>
              <a:ext uri="{FF2B5EF4-FFF2-40B4-BE49-F238E27FC236}">
                <a16:creationId xmlns:a16="http://schemas.microsoft.com/office/drawing/2014/main" id="{6438F080-A66D-4278-9431-1DC3EB9E77DC}"/>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spTree>
    <p:extLst>
      <p:ext uri="{BB962C8B-B14F-4D97-AF65-F5344CB8AC3E}">
        <p14:creationId xmlns:p14="http://schemas.microsoft.com/office/powerpoint/2010/main" val="93052706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75DF5-60B0-DFAA-D537-DB7BC3773322}"/>
              </a:ext>
            </a:extLst>
          </p:cNvPr>
          <p:cNvSpPr>
            <a:spLocks noGrp="1"/>
          </p:cNvSpPr>
          <p:nvPr>
            <p:ph type="title" idx="4294967295"/>
          </p:nvPr>
        </p:nvSpPr>
        <p:spPr>
          <a:xfrm>
            <a:off x="384738" y="298457"/>
            <a:ext cx="6932742" cy="757130"/>
          </a:xfrm>
        </p:spPr>
        <p:txBody>
          <a:bodyPr/>
          <a:lstStyle/>
          <a:p>
            <a:r>
              <a:rPr lang="en-US" sz="4800" b="1" kern="1200" dirty="0">
                <a:solidFill>
                  <a:srgbClr val="000000"/>
                </a:solidFill>
                <a:effectLst/>
                <a:latin typeface="Public Sans"/>
                <a:ea typeface="+mj-ea"/>
                <a:cs typeface="+mj-cs"/>
              </a:rPr>
              <a:t>Part 1: Session Objectives</a:t>
            </a:r>
            <a:endParaRPr lang="en-US" dirty="0"/>
          </a:p>
        </p:txBody>
      </p:sp>
      <p:sp>
        <p:nvSpPr>
          <p:cNvPr id="9" name="TextBox 8">
            <a:extLst>
              <a:ext uri="{FF2B5EF4-FFF2-40B4-BE49-F238E27FC236}">
                <a16:creationId xmlns:a16="http://schemas.microsoft.com/office/drawing/2014/main" id="{71C60002-A5DF-47B0-89F4-4BDF4875891C}"/>
              </a:ext>
            </a:extLst>
          </p:cNvPr>
          <p:cNvSpPr txBox="1"/>
          <p:nvPr/>
        </p:nvSpPr>
        <p:spPr>
          <a:xfrm>
            <a:off x="486257" y="1119445"/>
            <a:ext cx="13657886" cy="4878900"/>
          </a:xfrm>
          <a:prstGeom prst="rect">
            <a:avLst/>
          </a:prstGeom>
          <a:noFill/>
        </p:spPr>
        <p:txBody>
          <a:bodyPr wrap="square" rtlCol="0">
            <a:spAutoFit/>
          </a:bodyPr>
          <a:lstStyle/>
          <a:p>
            <a:pPr marL="914400" lvl="1" indent="-457200">
              <a:lnSpc>
                <a:spcPct val="200000"/>
              </a:lnSpc>
              <a:buFont typeface="Arial" panose="020B0604020202020204" pitchFamily="34" charset="0"/>
              <a:buChar char="•"/>
              <a:defRPr/>
            </a:pPr>
            <a:r>
              <a:rPr lang="en-US" sz="3200" dirty="0">
                <a:latin typeface="Public Sans" pitchFamily="2" charset="0"/>
              </a:rPr>
              <a:t>Reliance Agreement process </a:t>
            </a:r>
          </a:p>
          <a:p>
            <a:pPr marL="914400" lvl="1" indent="-457200">
              <a:lnSpc>
                <a:spcPct val="200000"/>
              </a:lnSpc>
              <a:buFont typeface="Arial" panose="020B0604020202020204" pitchFamily="34" charset="0"/>
              <a:buChar char="•"/>
              <a:defRPr/>
            </a:pPr>
            <a:r>
              <a:rPr lang="en-US" sz="3200" dirty="0">
                <a:latin typeface="Public Sans" pitchFamily="2" charset="0"/>
              </a:rPr>
              <a:t>Adding a Participating Site (</a:t>
            </a:r>
            <a:r>
              <a:rPr lang="en-US" sz="3200" dirty="0" err="1">
                <a:latin typeface="Public Sans" pitchFamily="2" charset="0"/>
              </a:rPr>
              <a:t>pSITE</a:t>
            </a:r>
            <a:r>
              <a:rPr lang="en-US" sz="3200" dirty="0">
                <a:latin typeface="Public Sans" pitchFamily="2" charset="0"/>
              </a:rPr>
              <a:t>) to an NIH protocol</a:t>
            </a:r>
          </a:p>
          <a:p>
            <a:pPr marL="914400" lvl="1" indent="-457200">
              <a:lnSpc>
                <a:spcPct val="200000"/>
              </a:lnSpc>
              <a:buFont typeface="Arial" panose="020B0604020202020204" pitchFamily="34" charset="0"/>
              <a:buChar char="•"/>
              <a:defRPr/>
            </a:pPr>
            <a:r>
              <a:rPr lang="en-US" sz="3200" dirty="0">
                <a:latin typeface="Public Sans" pitchFamily="2" charset="0"/>
              </a:rPr>
              <a:t>Review NIH study team (CORE) role and responsibilities </a:t>
            </a:r>
          </a:p>
          <a:p>
            <a:pPr marL="914400" lvl="1" indent="-457200">
              <a:lnSpc>
                <a:spcPct val="200000"/>
              </a:lnSpc>
              <a:buFont typeface="Arial" panose="020B0604020202020204" pitchFamily="34" charset="0"/>
              <a:buChar char="•"/>
              <a:defRPr/>
            </a:pPr>
            <a:r>
              <a:rPr lang="en-US" sz="3200" dirty="0">
                <a:latin typeface="Public Sans" pitchFamily="2" charset="0"/>
              </a:rPr>
              <a:t>Review </a:t>
            </a:r>
            <a:r>
              <a:rPr lang="en-US" sz="3200" dirty="0" err="1">
                <a:latin typeface="Public Sans" pitchFamily="2" charset="0"/>
              </a:rPr>
              <a:t>pSITE</a:t>
            </a:r>
            <a:r>
              <a:rPr lang="en-US" sz="3200" dirty="0">
                <a:latin typeface="Public Sans" pitchFamily="2" charset="0"/>
              </a:rPr>
              <a:t> study team role and responsibilities </a:t>
            </a:r>
          </a:p>
          <a:p>
            <a:pPr>
              <a:lnSpc>
                <a:spcPct val="200000"/>
              </a:lnSpc>
              <a:defRPr/>
            </a:pPr>
            <a:endParaRPr lang="en-US" sz="3200" dirty="0">
              <a:latin typeface="Public Sans" pitchFamily="2" charset="0"/>
            </a:endParaRPr>
          </a:p>
        </p:txBody>
      </p:sp>
      <p:pic>
        <p:nvPicPr>
          <p:cNvPr id="7" name="Picture 6">
            <a:extLst>
              <a:ext uri="{FF2B5EF4-FFF2-40B4-BE49-F238E27FC236}">
                <a16:creationId xmlns:a16="http://schemas.microsoft.com/office/drawing/2014/main" id="{F708F9DE-059A-458D-80D6-F8DC7E241CC3}"/>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0" name="Picture 9">
            <a:extLst>
              <a:ext uri="{FF2B5EF4-FFF2-40B4-BE49-F238E27FC236}">
                <a16:creationId xmlns:a16="http://schemas.microsoft.com/office/drawing/2014/main" id="{60AE3FB7-BE3F-4C1F-A6C0-266D6E499CE2}"/>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3" name="Rectangle 12">
            <a:extLst>
              <a:ext uri="{FF2B5EF4-FFF2-40B4-BE49-F238E27FC236}">
                <a16:creationId xmlns:a16="http://schemas.microsoft.com/office/drawing/2014/main" id="{6438F080-A66D-4278-9431-1DC3EB9E77DC}"/>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8" name="Graphic 7" descr="Checkmark indicating that the first session objective (reliance agreement process) is complete.">
            <a:extLst>
              <a:ext uri="{FF2B5EF4-FFF2-40B4-BE49-F238E27FC236}">
                <a16:creationId xmlns:a16="http://schemas.microsoft.com/office/drawing/2014/main" id="{12E3CE54-2DAC-47FC-87CF-98CD2777615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471347" y="1183303"/>
            <a:ext cx="1140031" cy="1140031"/>
          </a:xfrm>
          <a:prstGeom prst="rect">
            <a:avLst/>
          </a:prstGeom>
        </p:spPr>
      </p:pic>
      <p:pic>
        <p:nvPicPr>
          <p:cNvPr id="11" name="Graphic 10" descr="Checkmark indicating that the second session objective (Adding a Participating Site (pSITE) to an NIH Protocol) is complete.">
            <a:extLst>
              <a:ext uri="{FF2B5EF4-FFF2-40B4-BE49-F238E27FC236}">
                <a16:creationId xmlns:a16="http://schemas.microsoft.com/office/drawing/2014/main" id="{B7C87028-E120-4FF7-8998-9A943B17694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471346" y="2103773"/>
            <a:ext cx="1140031" cy="1140031"/>
          </a:xfrm>
          <a:prstGeom prst="rect">
            <a:avLst/>
          </a:prstGeom>
        </p:spPr>
      </p:pic>
      <p:pic>
        <p:nvPicPr>
          <p:cNvPr id="12" name="Graphic 11" descr="Checkmark indicating that the third session objective (Review NIH study team (CORE) role and responsibilities) is complete.">
            <a:extLst>
              <a:ext uri="{FF2B5EF4-FFF2-40B4-BE49-F238E27FC236}">
                <a16:creationId xmlns:a16="http://schemas.microsoft.com/office/drawing/2014/main" id="{A3309F9A-1116-4F6B-AE97-227E187B557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471345" y="3020529"/>
            <a:ext cx="1140031" cy="1140031"/>
          </a:xfrm>
          <a:prstGeom prst="rect">
            <a:avLst/>
          </a:prstGeom>
        </p:spPr>
      </p:pic>
      <p:pic>
        <p:nvPicPr>
          <p:cNvPr id="14" name="Graphic 13" descr="Checkmark indicating that the fourth session objective (Review pSITE study team role and responsibilities) is complete.">
            <a:extLst>
              <a:ext uri="{FF2B5EF4-FFF2-40B4-BE49-F238E27FC236}">
                <a16:creationId xmlns:a16="http://schemas.microsoft.com/office/drawing/2014/main" id="{298A7233-A914-4971-A507-2DC8E88E395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471348" y="3976106"/>
            <a:ext cx="1140031" cy="1140031"/>
          </a:xfrm>
          <a:prstGeom prst="rect">
            <a:avLst/>
          </a:prstGeom>
        </p:spPr>
      </p:pic>
    </p:spTree>
    <p:extLst>
      <p:ext uri="{BB962C8B-B14F-4D97-AF65-F5344CB8AC3E}">
        <p14:creationId xmlns:p14="http://schemas.microsoft.com/office/powerpoint/2010/main" val="25263990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F40A66-1543-8418-9D04-FDF163A9C42B}"/>
              </a:ext>
            </a:extLst>
          </p:cNvPr>
          <p:cNvSpPr>
            <a:spLocks noGrp="1"/>
          </p:cNvSpPr>
          <p:nvPr>
            <p:ph type="title" idx="4294967295"/>
          </p:nvPr>
        </p:nvSpPr>
        <p:spPr>
          <a:xfrm>
            <a:off x="2095679" y="1119445"/>
            <a:ext cx="10439042" cy="5170646"/>
          </a:xfrm>
          <a:ln w="76200">
            <a:solidFill>
              <a:schemeClr val="accent6">
                <a:lumMod val="60000"/>
                <a:lumOff val="40000"/>
              </a:schemeClr>
            </a:solidFill>
          </a:ln>
        </p:spPr>
        <p:txBody>
          <a:bodyPr/>
          <a:lstStyle/>
          <a:p>
            <a:pPr algn="ctr">
              <a:lnSpc>
                <a:spcPct val="100000"/>
              </a:lnSpc>
            </a:pPr>
            <a:r>
              <a:rPr lang="en-US" sz="6600" b="1" kern="1200" dirty="0">
                <a:solidFill>
                  <a:srgbClr val="537F35"/>
                </a:solidFill>
                <a:effectLst/>
                <a:latin typeface="Public Sans"/>
              </a:rPr>
              <a:t>PART 2:</a:t>
            </a:r>
            <a:br>
              <a:rPr lang="en-US" sz="6600" b="1" kern="1200" dirty="0">
                <a:solidFill>
                  <a:srgbClr val="000000"/>
                </a:solidFill>
                <a:effectLst/>
                <a:latin typeface="Public Sans"/>
              </a:rPr>
            </a:br>
            <a:r>
              <a:rPr lang="en-US" sz="6600" b="1" dirty="0">
                <a:solidFill>
                  <a:srgbClr val="000000"/>
                </a:solidFill>
                <a:latin typeface="Public Sans"/>
              </a:rPr>
              <a:t>Workflow: Adding NIH as a site on a protocol that is being reviewed by an external Reviewing IRB</a:t>
            </a:r>
            <a:endParaRPr lang="en-US" sz="6600" dirty="0"/>
          </a:p>
        </p:txBody>
      </p:sp>
      <p:pic>
        <p:nvPicPr>
          <p:cNvPr id="7" name="Picture 6">
            <a:extLst>
              <a:ext uri="{FF2B5EF4-FFF2-40B4-BE49-F238E27FC236}">
                <a16:creationId xmlns:a16="http://schemas.microsoft.com/office/drawing/2014/main" id="{F708F9DE-059A-458D-80D6-F8DC7E241CC3}"/>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0" name="Picture 9">
            <a:extLst>
              <a:ext uri="{FF2B5EF4-FFF2-40B4-BE49-F238E27FC236}">
                <a16:creationId xmlns:a16="http://schemas.microsoft.com/office/drawing/2014/main" id="{60AE3FB7-BE3F-4C1F-A6C0-266D6E499CE2}"/>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Tree>
    <p:extLst>
      <p:ext uri="{BB962C8B-B14F-4D97-AF65-F5344CB8AC3E}">
        <p14:creationId xmlns:p14="http://schemas.microsoft.com/office/powerpoint/2010/main" val="346157875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0B1337-22C7-31A7-66E9-319061925755}"/>
              </a:ext>
            </a:extLst>
          </p:cNvPr>
          <p:cNvSpPr>
            <a:spLocks noGrp="1"/>
          </p:cNvSpPr>
          <p:nvPr>
            <p:ph type="title" idx="4294967295"/>
          </p:nvPr>
        </p:nvSpPr>
        <p:spPr>
          <a:xfrm>
            <a:off x="379821" y="289388"/>
            <a:ext cx="7460636" cy="757130"/>
          </a:xfrm>
        </p:spPr>
        <p:txBody>
          <a:bodyPr/>
          <a:lstStyle/>
          <a:p>
            <a:r>
              <a:rPr lang="en-US" sz="4800" b="1" kern="1200" dirty="0">
                <a:solidFill>
                  <a:srgbClr val="000000"/>
                </a:solidFill>
                <a:effectLst/>
                <a:latin typeface="Public Sans"/>
                <a:ea typeface="+mj-ea"/>
                <a:cs typeface="+mj-cs"/>
              </a:rPr>
              <a:t>Part 2: Session Objectives</a:t>
            </a:r>
            <a:endParaRPr lang="en-US" dirty="0"/>
          </a:p>
        </p:txBody>
      </p:sp>
      <p:sp>
        <p:nvSpPr>
          <p:cNvPr id="9" name="TextBox 8">
            <a:extLst>
              <a:ext uri="{FF2B5EF4-FFF2-40B4-BE49-F238E27FC236}">
                <a16:creationId xmlns:a16="http://schemas.microsoft.com/office/drawing/2014/main" id="{71C60002-A5DF-47B0-89F4-4BDF4875891C}"/>
              </a:ext>
            </a:extLst>
          </p:cNvPr>
          <p:cNvSpPr txBox="1"/>
          <p:nvPr/>
        </p:nvSpPr>
        <p:spPr>
          <a:xfrm>
            <a:off x="486257" y="1119445"/>
            <a:ext cx="13657886" cy="3894015"/>
          </a:xfrm>
          <a:prstGeom prst="rect">
            <a:avLst/>
          </a:prstGeom>
          <a:noFill/>
        </p:spPr>
        <p:txBody>
          <a:bodyPr wrap="square" rtlCol="0">
            <a:spAutoFit/>
          </a:bodyPr>
          <a:lstStyle/>
          <a:p>
            <a:pPr marL="914400" lvl="1" indent="-457200">
              <a:lnSpc>
                <a:spcPct val="200000"/>
              </a:lnSpc>
              <a:buFont typeface="Arial" panose="020B0604020202020204" pitchFamily="34" charset="0"/>
              <a:buChar char="•"/>
              <a:defRPr/>
            </a:pPr>
            <a:r>
              <a:rPr lang="en-US" sz="3200" dirty="0">
                <a:latin typeface="Public Sans" pitchFamily="2" charset="0"/>
              </a:rPr>
              <a:t>Reliance Agreement process</a:t>
            </a:r>
          </a:p>
          <a:p>
            <a:pPr marL="914400" lvl="1" indent="-457200">
              <a:lnSpc>
                <a:spcPct val="200000"/>
              </a:lnSpc>
              <a:buFont typeface="Arial" panose="020B0604020202020204" pitchFamily="34" charset="0"/>
              <a:buChar char="•"/>
              <a:defRPr/>
            </a:pPr>
            <a:r>
              <a:rPr lang="en-US" sz="3200" dirty="0">
                <a:latin typeface="Public Sans" pitchFamily="2" charset="0"/>
              </a:rPr>
              <a:t>Review principles of relying on an external IRB</a:t>
            </a:r>
          </a:p>
          <a:p>
            <a:pPr marL="914400" lvl="1" indent="-457200">
              <a:lnSpc>
                <a:spcPct val="200000"/>
              </a:lnSpc>
              <a:buFont typeface="Arial" panose="020B0604020202020204" pitchFamily="34" charset="0"/>
              <a:buChar char="•"/>
              <a:defRPr/>
            </a:pPr>
            <a:r>
              <a:rPr lang="en-US" sz="3200" dirty="0">
                <a:latin typeface="Public Sans" pitchFamily="2" charset="0"/>
              </a:rPr>
              <a:t>Review NIH study team role and responsibilities</a:t>
            </a:r>
          </a:p>
          <a:p>
            <a:pPr marL="914400" lvl="1" indent="-457200">
              <a:lnSpc>
                <a:spcPct val="200000"/>
              </a:lnSpc>
              <a:buFont typeface="Arial" panose="020B0604020202020204" pitchFamily="34" charset="0"/>
              <a:buChar char="•"/>
              <a:defRPr/>
            </a:pPr>
            <a:r>
              <a:rPr lang="en-US" sz="3200" dirty="0">
                <a:latin typeface="Public Sans" pitchFamily="2" charset="0"/>
              </a:rPr>
              <a:t>Preparing a submission for an NIH Institutional Review </a:t>
            </a:r>
          </a:p>
        </p:txBody>
      </p:sp>
      <p:pic>
        <p:nvPicPr>
          <p:cNvPr id="7" name="Picture 6">
            <a:extLst>
              <a:ext uri="{FF2B5EF4-FFF2-40B4-BE49-F238E27FC236}">
                <a16:creationId xmlns:a16="http://schemas.microsoft.com/office/drawing/2014/main" id="{F708F9DE-059A-458D-80D6-F8DC7E241CC3}"/>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0" name="Picture 9">
            <a:extLst>
              <a:ext uri="{FF2B5EF4-FFF2-40B4-BE49-F238E27FC236}">
                <a16:creationId xmlns:a16="http://schemas.microsoft.com/office/drawing/2014/main" id="{60AE3FB7-BE3F-4C1F-A6C0-266D6E499CE2}"/>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3" name="Rectangle 12">
            <a:extLst>
              <a:ext uri="{FF2B5EF4-FFF2-40B4-BE49-F238E27FC236}">
                <a16:creationId xmlns:a16="http://schemas.microsoft.com/office/drawing/2014/main" id="{6438F080-A66D-4278-9431-1DC3EB9E77DC}"/>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8" name="Graphic 7" descr="Checkmark indicating that the first session objective (reliance agreement process) is complete.">
            <a:extLst>
              <a:ext uri="{FF2B5EF4-FFF2-40B4-BE49-F238E27FC236}">
                <a16:creationId xmlns:a16="http://schemas.microsoft.com/office/drawing/2014/main" id="{81554979-192E-4BFB-9370-0B322F5FD2C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735294" y="1119445"/>
            <a:ext cx="1140031" cy="1140031"/>
          </a:xfrm>
          <a:prstGeom prst="rect">
            <a:avLst/>
          </a:prstGeom>
        </p:spPr>
      </p:pic>
    </p:spTree>
    <p:extLst>
      <p:ext uri="{BB962C8B-B14F-4D97-AF65-F5344CB8AC3E}">
        <p14:creationId xmlns:p14="http://schemas.microsoft.com/office/powerpoint/2010/main" val="40995807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20023" y="79235"/>
            <a:ext cx="2408518" cy="1889760"/>
          </a:xfrm>
          <a:prstGeom prst="rect">
            <a:avLst/>
          </a:prstGeom>
        </p:spPr>
      </p:pic>
      <p:sp>
        <p:nvSpPr>
          <p:cNvPr id="7" name="Title 6">
            <a:extLst>
              <a:ext uri="{FF2B5EF4-FFF2-40B4-BE49-F238E27FC236}">
                <a16:creationId xmlns:a16="http://schemas.microsoft.com/office/drawing/2014/main" id="{9E62A7A6-6BDB-9074-93B4-4B39E813E8A6}"/>
              </a:ext>
            </a:extLst>
          </p:cNvPr>
          <p:cNvSpPr>
            <a:spLocks noGrp="1"/>
          </p:cNvSpPr>
          <p:nvPr>
            <p:ph type="title" idx="4294967295"/>
          </p:nvPr>
        </p:nvSpPr>
        <p:spPr>
          <a:xfrm>
            <a:off x="486257" y="5407"/>
            <a:ext cx="14397647" cy="1421928"/>
          </a:xfrm>
        </p:spPr>
        <p:txBody>
          <a:bodyPr/>
          <a:lstStyle/>
          <a:p>
            <a:r>
              <a:rPr lang="en-US" sz="4800" b="1" kern="1200" dirty="0">
                <a:solidFill>
                  <a:srgbClr val="000000"/>
                </a:solidFill>
                <a:effectLst/>
                <a:latin typeface="Public Sans"/>
                <a:ea typeface="+mj-ea"/>
                <a:cs typeface="+mj-cs"/>
              </a:rPr>
              <a:t>Workflow: Add NIH to an externally reviewed protocol</a:t>
            </a:r>
            <a:endParaRPr lang="en-US" dirty="0"/>
          </a:p>
        </p:txBody>
      </p:sp>
      <p:sp>
        <p:nvSpPr>
          <p:cNvPr id="12" name="Rectangle 11">
            <a:extLst>
              <a:ext uri="{FF2B5EF4-FFF2-40B4-BE49-F238E27FC236}">
                <a16:creationId xmlns:a16="http://schemas.microsoft.com/office/drawing/2014/main" id="{CF6EEF6B-8589-456B-80A6-E7DBC1FDA6CB}"/>
              </a:ext>
              <a:ext uri="{C183D7F6-B498-43B3-948B-1728B52AA6E4}">
                <adec:decorative xmlns:adec="http://schemas.microsoft.com/office/drawing/2017/decorative" val="1"/>
              </a:ext>
            </a:extLst>
          </p:cNvPr>
          <p:cNvSpPr/>
          <p:nvPr/>
        </p:nvSpPr>
        <p:spPr>
          <a:xfrm>
            <a:off x="549956" y="1119445"/>
            <a:ext cx="5686721" cy="45719"/>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sp>
        <p:nvSpPr>
          <p:cNvPr id="15" name="TextBox 14">
            <a:extLst>
              <a:ext uri="{FF2B5EF4-FFF2-40B4-BE49-F238E27FC236}">
                <a16:creationId xmlns:a16="http://schemas.microsoft.com/office/drawing/2014/main" id="{77D3AC26-BBBA-4648-934C-DDE52D616C7C}"/>
              </a:ext>
            </a:extLst>
          </p:cNvPr>
          <p:cNvSpPr txBox="1"/>
          <p:nvPr/>
        </p:nvSpPr>
        <p:spPr>
          <a:xfrm>
            <a:off x="486891" y="1232221"/>
            <a:ext cx="10534677" cy="1143070"/>
          </a:xfrm>
          <a:prstGeom prst="rect">
            <a:avLst/>
          </a:prstGeom>
          <a:noFill/>
        </p:spPr>
        <p:txBody>
          <a:bodyPr wrap="square">
            <a:spAutoFit/>
          </a:bodyPr>
          <a:lstStyle/>
          <a:p>
            <a:pPr>
              <a:lnSpc>
                <a:spcPct val="150000"/>
              </a:lnSpc>
            </a:pPr>
            <a:r>
              <a:rPr lang="en-US" sz="2400" dirty="0"/>
              <a:t>This diagram illustrates the process for the NIH to be added as a Participating Site </a:t>
            </a:r>
          </a:p>
          <a:p>
            <a:pPr>
              <a:lnSpc>
                <a:spcPct val="150000"/>
              </a:lnSpc>
            </a:pPr>
            <a:r>
              <a:rPr lang="en-US" sz="2400" dirty="0"/>
              <a:t>on a protocol that is being reviewed by an external Reviewing IRB </a:t>
            </a:r>
          </a:p>
        </p:txBody>
      </p:sp>
      <p:grpSp>
        <p:nvGrpSpPr>
          <p:cNvPr id="6" name="Group 5" descr="Workflow: Add NIH to an externally reviewed protocol. Steps 3 through 7 are part of the NIH site approval process unless otherwise stated.&#10;1. Pre-IRB submission (NIH team consults with IRBO, develops NIH site documents etc).&#10;2. Submit NIH Reliance Request Form (reliance process). &#10;3a. IRBO and sIRB execute reliance (reliance process).&#10;3b. Submit NIH Institutional Review.&#10;4. IRBO reviews and issues NIH Institutional Review Memo.&#10;5. Reviewing IRB reviews and approves NIH as a pSITE.&#10;6. NIH team submits approved documents to IRBO for Post Review.&#10;7. NIH site opens with Reviewing IRB approval and IRBO acknowledgement.">
            <a:extLst>
              <a:ext uri="{FF2B5EF4-FFF2-40B4-BE49-F238E27FC236}">
                <a16:creationId xmlns:a16="http://schemas.microsoft.com/office/drawing/2014/main" id="{63FEF7B0-B1B1-4F70-D7F0-4A2699D0A041}"/>
              </a:ext>
            </a:extLst>
          </p:cNvPr>
          <p:cNvGrpSpPr/>
          <p:nvPr/>
        </p:nvGrpSpPr>
        <p:grpSpPr>
          <a:xfrm>
            <a:off x="1014412" y="1071615"/>
            <a:ext cx="13185304" cy="6343390"/>
            <a:chOff x="1014412" y="1071615"/>
            <a:chExt cx="13185304" cy="6343390"/>
          </a:xfrm>
        </p:grpSpPr>
        <p:graphicFrame>
          <p:nvGraphicFramePr>
            <p:cNvPr id="13" name="Diagram 12">
              <a:extLst>
                <a:ext uri="{FF2B5EF4-FFF2-40B4-BE49-F238E27FC236}">
                  <a16:creationId xmlns:a16="http://schemas.microsoft.com/office/drawing/2014/main" id="{B5D92BFE-2B5F-4CED-A2EC-E6FEBC8B9036}"/>
                </a:ext>
              </a:extLst>
            </p:cNvPr>
            <p:cNvGraphicFramePr/>
            <p:nvPr>
              <p:extLst>
                <p:ext uri="{D42A27DB-BD31-4B8C-83A1-F6EECF244321}">
                  <p14:modId xmlns:p14="http://schemas.microsoft.com/office/powerpoint/2010/main" val="3102984385"/>
                </p:ext>
              </p:extLst>
            </p:nvPr>
          </p:nvGraphicFramePr>
          <p:xfrm>
            <a:off x="1014412" y="1293251"/>
            <a:ext cx="13066031" cy="612175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4" name="Rectangle: Rounded Corners 23">
              <a:extLst>
                <a:ext uri="{FF2B5EF4-FFF2-40B4-BE49-F238E27FC236}">
                  <a16:creationId xmlns:a16="http://schemas.microsoft.com/office/drawing/2014/main" id="{B552D60A-2C61-4F27-B87E-EACF10E5D1D4}"/>
                </a:ext>
              </a:extLst>
            </p:cNvPr>
            <p:cNvSpPr/>
            <p:nvPr/>
          </p:nvSpPr>
          <p:spPr>
            <a:xfrm>
              <a:off x="12896120" y="1071615"/>
              <a:ext cx="798532" cy="64639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1"/>
                  </a:solidFill>
                </a:rPr>
                <a:t>KEY</a:t>
              </a:r>
            </a:p>
          </p:txBody>
        </p:sp>
        <p:sp>
          <p:nvSpPr>
            <p:cNvPr id="22" name="Rectangle: Rounded Corners 21">
              <a:extLst>
                <a:ext uri="{FF2B5EF4-FFF2-40B4-BE49-F238E27FC236}">
                  <a16:creationId xmlns:a16="http://schemas.microsoft.com/office/drawing/2014/main" id="{5F6166EC-D323-48B2-958C-78AE32216B45}"/>
                </a:ext>
              </a:extLst>
            </p:cNvPr>
            <p:cNvSpPr/>
            <p:nvPr/>
          </p:nvSpPr>
          <p:spPr>
            <a:xfrm>
              <a:off x="12387287" y="1561418"/>
              <a:ext cx="1812429" cy="646390"/>
            </a:xfrm>
            <a:prstGeom prst="roundRect">
              <a:avLst/>
            </a:prstGeom>
            <a:solidFill>
              <a:srgbClr val="E3CCF2"/>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Reliance Process</a:t>
              </a:r>
            </a:p>
          </p:txBody>
        </p:sp>
        <p:sp>
          <p:nvSpPr>
            <p:cNvPr id="23" name="Rectangle: Rounded Corners 22">
              <a:extLst>
                <a:ext uri="{FF2B5EF4-FFF2-40B4-BE49-F238E27FC236}">
                  <a16:creationId xmlns:a16="http://schemas.microsoft.com/office/drawing/2014/main" id="{313C8679-EB18-433C-AD10-2C18F9186C1C}"/>
                </a:ext>
              </a:extLst>
            </p:cNvPr>
            <p:cNvSpPr/>
            <p:nvPr/>
          </p:nvSpPr>
          <p:spPr>
            <a:xfrm>
              <a:off x="12387287" y="2213896"/>
              <a:ext cx="1812429" cy="1023546"/>
            </a:xfrm>
            <a:prstGeom prst="roundRect">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NIH Site Approval Process</a:t>
              </a:r>
            </a:p>
          </p:txBody>
        </p:sp>
      </p:grpSp>
      <p:sp>
        <p:nvSpPr>
          <p:cNvPr id="2" name="TextBox 1">
            <a:extLst>
              <a:ext uri="{FF2B5EF4-FFF2-40B4-BE49-F238E27FC236}">
                <a16:creationId xmlns:a16="http://schemas.microsoft.com/office/drawing/2014/main" id="{C36A56C6-84B0-446F-B68D-06D96B447768}"/>
              </a:ext>
            </a:extLst>
          </p:cNvPr>
          <p:cNvSpPr txBox="1"/>
          <p:nvPr/>
        </p:nvSpPr>
        <p:spPr>
          <a:xfrm>
            <a:off x="914400" y="6051747"/>
            <a:ext cx="12436310" cy="954107"/>
          </a:xfrm>
          <a:prstGeom prst="rect">
            <a:avLst/>
          </a:prstGeom>
          <a:noFill/>
        </p:spPr>
        <p:txBody>
          <a:bodyPr wrap="square" rtlCol="0">
            <a:spAutoFit/>
          </a:bodyPr>
          <a:lstStyle/>
          <a:p>
            <a:r>
              <a:rPr lang="en-US" sz="2800" b="1" dirty="0"/>
              <a:t>IRBO’s role in this process is administrative; </a:t>
            </a:r>
          </a:p>
          <a:p>
            <a:r>
              <a:rPr lang="en-US" sz="2800" b="1" dirty="0"/>
              <a:t>the NIH institutional review does not constitute an IRB review/ approval</a:t>
            </a: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10"/>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3110939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sp>
        <p:nvSpPr>
          <p:cNvPr id="7" name="Title 6">
            <a:extLst>
              <a:ext uri="{FF2B5EF4-FFF2-40B4-BE49-F238E27FC236}">
                <a16:creationId xmlns:a16="http://schemas.microsoft.com/office/drawing/2014/main" id="{19EDED84-8626-A1AD-282D-3AE6A3C816E5}"/>
              </a:ext>
            </a:extLst>
          </p:cNvPr>
          <p:cNvSpPr>
            <a:spLocks noGrp="1"/>
          </p:cNvSpPr>
          <p:nvPr>
            <p:ph type="title" idx="4294967295"/>
          </p:nvPr>
        </p:nvSpPr>
        <p:spPr>
          <a:xfrm>
            <a:off x="486257" y="4583"/>
            <a:ext cx="14457502" cy="1421928"/>
          </a:xfrm>
        </p:spPr>
        <p:txBody>
          <a:bodyPr/>
          <a:lstStyle/>
          <a:p>
            <a:r>
              <a:rPr lang="en-US" sz="4800" b="1" kern="1200" dirty="0">
                <a:solidFill>
                  <a:srgbClr val="000000"/>
                </a:solidFill>
                <a:effectLst/>
                <a:latin typeface="Public Sans"/>
                <a:ea typeface="+mj-ea"/>
                <a:cs typeface="+mj-cs"/>
              </a:rPr>
              <a:t>Workflow: Add NIH to an externally reviewed protocol</a:t>
            </a:r>
            <a:endParaRPr lang="en-US" dirty="0"/>
          </a:p>
        </p:txBody>
      </p:sp>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20023" y="79235"/>
            <a:ext cx="2408518" cy="1889760"/>
          </a:xfrm>
          <a:prstGeom prst="rect">
            <a:avLst/>
          </a:prstGeom>
        </p:spPr>
      </p:pic>
      <p:sp>
        <p:nvSpPr>
          <p:cNvPr id="12" name="Rectangle 11">
            <a:extLst>
              <a:ext uri="{FF2B5EF4-FFF2-40B4-BE49-F238E27FC236}">
                <a16:creationId xmlns:a16="http://schemas.microsoft.com/office/drawing/2014/main" id="{CF6EEF6B-8589-456B-80A6-E7DBC1FDA6CB}"/>
              </a:ext>
              <a:ext uri="{C183D7F6-B498-43B3-948B-1728B52AA6E4}">
                <adec:decorative xmlns:adec="http://schemas.microsoft.com/office/drawing/2017/decorative" val="1"/>
              </a:ext>
            </a:extLst>
          </p:cNvPr>
          <p:cNvSpPr/>
          <p:nvPr/>
        </p:nvSpPr>
        <p:spPr>
          <a:xfrm>
            <a:off x="549956" y="1119445"/>
            <a:ext cx="5686721" cy="45719"/>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sp>
        <p:nvSpPr>
          <p:cNvPr id="27" name="TextBox 26">
            <a:extLst>
              <a:ext uri="{FF2B5EF4-FFF2-40B4-BE49-F238E27FC236}">
                <a16:creationId xmlns:a16="http://schemas.microsoft.com/office/drawing/2014/main" id="{420B5E77-930E-4AA9-B4AF-52470FB9F596}"/>
              </a:ext>
            </a:extLst>
          </p:cNvPr>
          <p:cNvSpPr txBox="1"/>
          <p:nvPr/>
        </p:nvSpPr>
        <p:spPr>
          <a:xfrm>
            <a:off x="941260" y="1207907"/>
            <a:ext cx="6520244" cy="584775"/>
          </a:xfrm>
          <a:prstGeom prst="rect">
            <a:avLst/>
          </a:prstGeom>
          <a:noFill/>
        </p:spPr>
        <p:txBody>
          <a:bodyPr wrap="square" rtlCol="0">
            <a:spAutoFit/>
          </a:bodyPr>
          <a:lstStyle/>
          <a:p>
            <a:r>
              <a:rPr lang="en-US" sz="3200" b="1" dirty="0">
                <a:solidFill>
                  <a:srgbClr val="C00000"/>
                </a:solidFill>
              </a:rPr>
              <a:t>TWO STEP PROCESS</a:t>
            </a:r>
          </a:p>
        </p:txBody>
      </p:sp>
      <p:grpSp>
        <p:nvGrpSpPr>
          <p:cNvPr id="6" name="Group 5" descr="Workflow: Add NIH to an externally reviewed protocol. &#10;The following are highlighted in purple:&#10;- Submit NIH Reliance Request Form.&#10;- IRBO and sIRB execute reliance.&#10;The following are highlighted in yellow:&#10;- Submit NIH Institutional Review.&#10;- IRBO reviews and issues NIH Institutional Review Memo.&#10;- NIH team submits approved documents to IRBO for Post Review.&#10;The following is highlighted with a dashed red line:&#10;- NIH site opens with Reviewing IRB approval and IRBO acknowledgement.">
            <a:extLst>
              <a:ext uri="{FF2B5EF4-FFF2-40B4-BE49-F238E27FC236}">
                <a16:creationId xmlns:a16="http://schemas.microsoft.com/office/drawing/2014/main" id="{4BADAF26-7261-F99B-59AE-D8476CE81728}"/>
              </a:ext>
            </a:extLst>
          </p:cNvPr>
          <p:cNvGrpSpPr/>
          <p:nvPr/>
        </p:nvGrpSpPr>
        <p:grpSpPr>
          <a:xfrm>
            <a:off x="1014412" y="1071615"/>
            <a:ext cx="13185304" cy="6343390"/>
            <a:chOff x="1014412" y="1071615"/>
            <a:chExt cx="13185304" cy="6343390"/>
          </a:xfrm>
        </p:grpSpPr>
        <p:graphicFrame>
          <p:nvGraphicFramePr>
            <p:cNvPr id="13" name="Diagram 12">
              <a:extLst>
                <a:ext uri="{FF2B5EF4-FFF2-40B4-BE49-F238E27FC236}">
                  <a16:creationId xmlns:a16="http://schemas.microsoft.com/office/drawing/2014/main" id="{B5D92BFE-2B5F-4CED-A2EC-E6FEBC8B9036}"/>
                </a:ext>
              </a:extLst>
            </p:cNvPr>
            <p:cNvGraphicFramePr/>
            <p:nvPr>
              <p:extLst>
                <p:ext uri="{D42A27DB-BD31-4B8C-83A1-F6EECF244321}">
                  <p14:modId xmlns:p14="http://schemas.microsoft.com/office/powerpoint/2010/main" val="1707138554"/>
                </p:ext>
              </p:extLst>
            </p:nvPr>
          </p:nvGraphicFramePr>
          <p:xfrm>
            <a:off x="1014412" y="1293251"/>
            <a:ext cx="13066031" cy="612175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4" name="Rectangle: Rounded Corners 23">
              <a:extLst>
                <a:ext uri="{FF2B5EF4-FFF2-40B4-BE49-F238E27FC236}">
                  <a16:creationId xmlns:a16="http://schemas.microsoft.com/office/drawing/2014/main" id="{B552D60A-2C61-4F27-B87E-EACF10E5D1D4}"/>
                </a:ext>
              </a:extLst>
            </p:cNvPr>
            <p:cNvSpPr/>
            <p:nvPr/>
          </p:nvSpPr>
          <p:spPr>
            <a:xfrm>
              <a:off x="12896120" y="1071615"/>
              <a:ext cx="798532" cy="64639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1"/>
                  </a:solidFill>
                </a:rPr>
                <a:t>KEY</a:t>
              </a:r>
            </a:p>
          </p:txBody>
        </p:sp>
        <p:sp>
          <p:nvSpPr>
            <p:cNvPr id="22" name="Rectangle: Rounded Corners 21">
              <a:extLst>
                <a:ext uri="{FF2B5EF4-FFF2-40B4-BE49-F238E27FC236}">
                  <a16:creationId xmlns:a16="http://schemas.microsoft.com/office/drawing/2014/main" id="{5F6166EC-D323-48B2-958C-78AE32216B45}"/>
                </a:ext>
              </a:extLst>
            </p:cNvPr>
            <p:cNvSpPr/>
            <p:nvPr/>
          </p:nvSpPr>
          <p:spPr>
            <a:xfrm>
              <a:off x="12387287" y="1561418"/>
              <a:ext cx="1812429" cy="646390"/>
            </a:xfrm>
            <a:prstGeom prst="roundRect">
              <a:avLst/>
            </a:prstGeom>
            <a:solidFill>
              <a:srgbClr val="E3CCF2"/>
            </a:solidFill>
            <a:ln w="127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Reliance Process</a:t>
              </a:r>
            </a:p>
          </p:txBody>
        </p:sp>
        <p:sp>
          <p:nvSpPr>
            <p:cNvPr id="23" name="Rectangle: Rounded Corners 22">
              <a:extLst>
                <a:ext uri="{FF2B5EF4-FFF2-40B4-BE49-F238E27FC236}">
                  <a16:creationId xmlns:a16="http://schemas.microsoft.com/office/drawing/2014/main" id="{313C8679-EB18-433C-AD10-2C18F9186C1C}"/>
                </a:ext>
              </a:extLst>
            </p:cNvPr>
            <p:cNvSpPr/>
            <p:nvPr/>
          </p:nvSpPr>
          <p:spPr>
            <a:xfrm>
              <a:off x="12387287" y="2213896"/>
              <a:ext cx="1812429" cy="1023546"/>
            </a:xfrm>
            <a:prstGeom prst="roundRect">
              <a:avLst/>
            </a:prstGeom>
            <a:solidFill>
              <a:schemeClr val="accent6">
                <a:lumMod val="20000"/>
                <a:lumOff val="80000"/>
              </a:schemeClr>
            </a:solidFill>
            <a:ln w="952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NIH Site Approval Process</a:t>
              </a:r>
            </a:p>
          </p:txBody>
        </p:sp>
        <p:sp>
          <p:nvSpPr>
            <p:cNvPr id="17" name="Rectangle: Rounded Corners 16">
              <a:extLst>
                <a:ext uri="{FF2B5EF4-FFF2-40B4-BE49-F238E27FC236}">
                  <a16:creationId xmlns:a16="http://schemas.microsoft.com/office/drawing/2014/main" id="{7825A29B-2D24-4AF0-8A37-1288455BDD03}"/>
                </a:ext>
              </a:extLst>
            </p:cNvPr>
            <p:cNvSpPr/>
            <p:nvPr/>
          </p:nvSpPr>
          <p:spPr>
            <a:xfrm>
              <a:off x="2706624" y="3164407"/>
              <a:ext cx="1102792" cy="2382953"/>
            </a:xfrm>
            <a:prstGeom prst="roundRect">
              <a:avLst/>
            </a:pr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Rounded Corners 18">
              <a:extLst>
                <a:ext uri="{FF2B5EF4-FFF2-40B4-BE49-F238E27FC236}">
                  <a16:creationId xmlns:a16="http://schemas.microsoft.com/office/drawing/2014/main" id="{96E68D82-1F90-479E-8488-6764F037DFF5}"/>
                </a:ext>
              </a:extLst>
            </p:cNvPr>
            <p:cNvSpPr/>
            <p:nvPr/>
          </p:nvSpPr>
          <p:spPr>
            <a:xfrm>
              <a:off x="12387286" y="1558841"/>
              <a:ext cx="1812429" cy="655055"/>
            </a:xfrm>
            <a:prstGeom prst="roundRect">
              <a:avLst/>
            </a:pr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Rounded Corners 19">
              <a:extLst>
                <a:ext uri="{FF2B5EF4-FFF2-40B4-BE49-F238E27FC236}">
                  <a16:creationId xmlns:a16="http://schemas.microsoft.com/office/drawing/2014/main" id="{958959D0-392F-403C-88DE-4EB07748C088}"/>
                </a:ext>
              </a:extLst>
            </p:cNvPr>
            <p:cNvSpPr/>
            <p:nvPr/>
          </p:nvSpPr>
          <p:spPr>
            <a:xfrm>
              <a:off x="5626239" y="3164407"/>
              <a:ext cx="1713345" cy="2451413"/>
            </a:xfrm>
            <a:prstGeom prst="round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852B686E-B0D5-4232-A831-815FB569F468}"/>
                </a:ext>
              </a:extLst>
            </p:cNvPr>
            <p:cNvSpPr/>
            <p:nvPr/>
          </p:nvSpPr>
          <p:spPr>
            <a:xfrm>
              <a:off x="9095447" y="3119222"/>
              <a:ext cx="1548169" cy="2451413"/>
            </a:xfrm>
            <a:prstGeom prst="round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a:extLst>
                <a:ext uri="{FF2B5EF4-FFF2-40B4-BE49-F238E27FC236}">
                  <a16:creationId xmlns:a16="http://schemas.microsoft.com/office/drawing/2014/main" id="{1EDDAA27-27EE-4D8E-B737-6EC872EE455C}"/>
                </a:ext>
              </a:extLst>
            </p:cNvPr>
            <p:cNvSpPr/>
            <p:nvPr/>
          </p:nvSpPr>
          <p:spPr>
            <a:xfrm>
              <a:off x="3936208" y="4458573"/>
              <a:ext cx="1582950" cy="1275994"/>
            </a:xfrm>
            <a:prstGeom prst="round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Rounded Corners 25">
              <a:extLst>
                <a:ext uri="{FF2B5EF4-FFF2-40B4-BE49-F238E27FC236}">
                  <a16:creationId xmlns:a16="http://schemas.microsoft.com/office/drawing/2014/main" id="{D01D0E23-3A7A-4785-BF42-EBC3DD7C7999}"/>
                </a:ext>
              </a:extLst>
            </p:cNvPr>
            <p:cNvSpPr/>
            <p:nvPr/>
          </p:nvSpPr>
          <p:spPr>
            <a:xfrm>
              <a:off x="4005072" y="3110020"/>
              <a:ext cx="1371600" cy="1260303"/>
            </a:xfrm>
            <a:prstGeom prst="roundRect">
              <a:avLst/>
            </a:prstGeom>
            <a:noFill/>
            <a:ln w="762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D1424C56-6623-4155-A2CA-CC5FECD768A8}"/>
                </a:ext>
              </a:extLst>
            </p:cNvPr>
            <p:cNvSpPr/>
            <p:nvPr/>
          </p:nvSpPr>
          <p:spPr>
            <a:xfrm>
              <a:off x="10739344" y="3413760"/>
              <a:ext cx="2220752" cy="1889760"/>
            </a:xfrm>
            <a:prstGeom prst="roundRect">
              <a:avLst/>
            </a:prstGeom>
            <a:noFill/>
            <a:ln w="762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TextBox 14">
            <a:extLst>
              <a:ext uri="{FF2B5EF4-FFF2-40B4-BE49-F238E27FC236}">
                <a16:creationId xmlns:a16="http://schemas.microsoft.com/office/drawing/2014/main" id="{77D3AC26-BBBA-4648-934C-DDE52D616C7C}"/>
              </a:ext>
            </a:extLst>
          </p:cNvPr>
          <p:cNvSpPr txBox="1"/>
          <p:nvPr/>
        </p:nvSpPr>
        <p:spPr>
          <a:xfrm>
            <a:off x="965644" y="1716862"/>
            <a:ext cx="9761508" cy="461665"/>
          </a:xfrm>
          <a:prstGeom prst="rect">
            <a:avLst/>
          </a:prstGeom>
          <a:noFill/>
        </p:spPr>
        <p:txBody>
          <a:bodyPr wrap="square">
            <a:spAutoFit/>
          </a:bodyPr>
          <a:lstStyle/>
          <a:p>
            <a:pPr marL="457200" indent="-457200">
              <a:buAutoNum type="arabicPeriod"/>
            </a:pPr>
            <a:r>
              <a:rPr lang="en-US" sz="2400" dirty="0"/>
              <a:t>Request a Reliance Agreement </a:t>
            </a:r>
          </a:p>
        </p:txBody>
      </p:sp>
      <p:sp>
        <p:nvSpPr>
          <p:cNvPr id="16" name="TextBox 15">
            <a:extLst>
              <a:ext uri="{FF2B5EF4-FFF2-40B4-BE49-F238E27FC236}">
                <a16:creationId xmlns:a16="http://schemas.microsoft.com/office/drawing/2014/main" id="{8AC37DE6-B800-4972-8FE0-2B01A1388DE9}"/>
              </a:ext>
            </a:extLst>
          </p:cNvPr>
          <p:cNvSpPr txBox="1"/>
          <p:nvPr/>
        </p:nvSpPr>
        <p:spPr>
          <a:xfrm>
            <a:off x="963167" y="2170176"/>
            <a:ext cx="11165373" cy="461665"/>
          </a:xfrm>
          <a:prstGeom prst="rect">
            <a:avLst/>
          </a:prstGeom>
          <a:noFill/>
        </p:spPr>
        <p:txBody>
          <a:bodyPr wrap="square" rtlCol="0">
            <a:spAutoFit/>
          </a:bodyPr>
          <a:lstStyle/>
          <a:p>
            <a:r>
              <a:rPr lang="en-US" sz="2400" dirty="0"/>
              <a:t>2.   Complete the </a:t>
            </a:r>
            <a:r>
              <a:rPr lang="en-US" sz="2400" b="1" dirty="0"/>
              <a:t>NIH Institutional Review </a:t>
            </a:r>
            <a:r>
              <a:rPr lang="en-US" sz="2400" dirty="0"/>
              <a:t>process</a:t>
            </a:r>
            <a:r>
              <a:rPr lang="en-US" sz="2400" b="1" dirty="0"/>
              <a:t> </a:t>
            </a:r>
            <a:r>
              <a:rPr lang="en-US" sz="2400" dirty="0"/>
              <a:t>(pre and post external IRB review) </a:t>
            </a:r>
          </a:p>
        </p:txBody>
      </p:sp>
      <p:sp>
        <p:nvSpPr>
          <p:cNvPr id="14" name="TextBox 13">
            <a:extLst>
              <a:ext uri="{FF2B5EF4-FFF2-40B4-BE49-F238E27FC236}">
                <a16:creationId xmlns:a16="http://schemas.microsoft.com/office/drawing/2014/main" id="{92C6E706-F9FD-4CC1-8B62-68A74860ADD3}"/>
              </a:ext>
            </a:extLst>
          </p:cNvPr>
          <p:cNvSpPr txBox="1"/>
          <p:nvPr/>
        </p:nvSpPr>
        <p:spPr>
          <a:xfrm>
            <a:off x="1014412" y="6059424"/>
            <a:ext cx="12680240" cy="1200329"/>
          </a:xfrm>
          <a:prstGeom prst="rect">
            <a:avLst/>
          </a:prstGeom>
          <a:noFill/>
        </p:spPr>
        <p:txBody>
          <a:bodyPr wrap="square" rtlCol="0">
            <a:spAutoFit/>
          </a:bodyPr>
          <a:lstStyle/>
          <a:p>
            <a:r>
              <a:rPr lang="en-US" sz="3600" b="1" dirty="0">
                <a:solidFill>
                  <a:srgbClr val="C00000"/>
                </a:solidFill>
              </a:rPr>
              <a:t>RESULT: </a:t>
            </a:r>
            <a:r>
              <a:rPr lang="en-US" sz="3600" dirty="0"/>
              <a:t>NIH gets added as a Participating Site to the Protocol reviewed by the external Reviewing IRB</a:t>
            </a: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11"/>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4772648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animEffect transition="in" filter="fade">
                                      <p:cBhvr>
                                        <p:cTn id="7" dur="1000"/>
                                        <p:tgtEl>
                                          <p:spTgt spid="15">
                                            <p:txEl>
                                              <p:pRg st="0" end="0"/>
                                            </p:txEl>
                                          </p:spTgt>
                                        </p:tgtEl>
                                      </p:cBhvr>
                                    </p:animEffect>
                                    <p:anim calcmode="lin" valueType="num">
                                      <p:cBhvr>
                                        <p:cTn id="8" dur="1000" fill="hold"/>
                                        <p:tgtEl>
                                          <p:spTgt spid="1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6">
                                            <p:txEl>
                                              <p:pRg st="0" end="0"/>
                                            </p:txEl>
                                          </p:spTgt>
                                        </p:tgtEl>
                                        <p:attrNameLst>
                                          <p:attrName>style.visibility</p:attrName>
                                        </p:attrNameLst>
                                      </p:cBhvr>
                                      <p:to>
                                        <p:strVal val="visible"/>
                                      </p:to>
                                    </p:set>
                                    <p:animEffect transition="in" filter="fade">
                                      <p:cBhvr>
                                        <p:cTn id="14" dur="1000"/>
                                        <p:tgtEl>
                                          <p:spTgt spid="16">
                                            <p:txEl>
                                              <p:pRg st="0" end="0"/>
                                            </p:txEl>
                                          </p:spTgt>
                                        </p:tgtEl>
                                      </p:cBhvr>
                                    </p:animEffect>
                                    <p:anim calcmode="lin" valueType="num">
                                      <p:cBhvr>
                                        <p:cTn id="15" dur="10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1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1000" fill="hold"/>
                                        <p:tgtEl>
                                          <p:spTgt spid="14"/>
                                        </p:tgtEl>
                                        <p:attrNameLst>
                                          <p:attrName>ppt_w</p:attrName>
                                        </p:attrNameLst>
                                      </p:cBhvr>
                                      <p:tavLst>
                                        <p:tav tm="0">
                                          <p:val>
                                            <p:fltVal val="0"/>
                                          </p:val>
                                        </p:tav>
                                        <p:tav tm="100000">
                                          <p:val>
                                            <p:strVal val="#ppt_w"/>
                                          </p:val>
                                        </p:tav>
                                      </p:tavLst>
                                    </p:anim>
                                    <p:anim calcmode="lin" valueType="num">
                                      <p:cBhvr>
                                        <p:cTn id="22" dur="1000" fill="hold"/>
                                        <p:tgtEl>
                                          <p:spTgt spid="14"/>
                                        </p:tgtEl>
                                        <p:attrNameLst>
                                          <p:attrName>ppt_h</p:attrName>
                                        </p:attrNameLst>
                                      </p:cBhvr>
                                      <p:tavLst>
                                        <p:tav tm="0">
                                          <p:val>
                                            <p:fltVal val="0"/>
                                          </p:val>
                                        </p:tav>
                                        <p:tav tm="100000">
                                          <p:val>
                                            <p:strVal val="#ppt_h"/>
                                          </p:val>
                                        </p:tav>
                                      </p:tavLst>
                                    </p:anim>
                                    <p:anim calcmode="lin" valueType="num">
                                      <p:cBhvr>
                                        <p:cTn id="23" dur="1000" fill="hold"/>
                                        <p:tgtEl>
                                          <p:spTgt spid="14"/>
                                        </p:tgtEl>
                                        <p:attrNameLst>
                                          <p:attrName>style.rotation</p:attrName>
                                        </p:attrNameLst>
                                      </p:cBhvr>
                                      <p:tavLst>
                                        <p:tav tm="0">
                                          <p:val>
                                            <p:fltVal val="90"/>
                                          </p:val>
                                        </p:tav>
                                        <p:tav tm="100000">
                                          <p:val>
                                            <p:fltVal val="0"/>
                                          </p:val>
                                        </p:tav>
                                      </p:tavLst>
                                    </p:anim>
                                    <p:animEffect transition="in" filter="fade">
                                      <p:cBhvr>
                                        <p:cTn id="24"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sp>
        <p:nvSpPr>
          <p:cNvPr id="6" name="Title 5">
            <a:extLst>
              <a:ext uri="{FF2B5EF4-FFF2-40B4-BE49-F238E27FC236}">
                <a16:creationId xmlns:a16="http://schemas.microsoft.com/office/drawing/2014/main" id="{40057BC4-A6A7-4A83-93C3-BE8EEC4739CA}"/>
              </a:ext>
            </a:extLst>
          </p:cNvPr>
          <p:cNvSpPr>
            <a:spLocks noGrp="1"/>
          </p:cNvSpPr>
          <p:nvPr>
            <p:ph type="title" idx="4294967295"/>
          </p:nvPr>
        </p:nvSpPr>
        <p:spPr>
          <a:xfrm>
            <a:off x="486257" y="21728"/>
            <a:ext cx="14630400" cy="1421928"/>
          </a:xfrm>
        </p:spPr>
        <p:txBody>
          <a:bodyPr/>
          <a:lstStyle/>
          <a:p>
            <a:r>
              <a:rPr lang="en-US" sz="4800" b="1" kern="1200" dirty="0">
                <a:solidFill>
                  <a:srgbClr val="000000"/>
                </a:solidFill>
                <a:effectLst/>
                <a:latin typeface="Public Sans"/>
                <a:ea typeface="+mj-ea"/>
                <a:cs typeface="+mj-cs"/>
              </a:rPr>
              <a:t>Workflow: Add NIH to an externally reviewed protocol</a:t>
            </a:r>
            <a:endParaRPr lang="en-US" dirty="0"/>
          </a:p>
        </p:txBody>
      </p:sp>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20023" y="79235"/>
            <a:ext cx="2408518" cy="1889760"/>
          </a:xfrm>
          <a:prstGeom prst="rect">
            <a:avLst/>
          </a:prstGeom>
        </p:spPr>
      </p:pic>
      <p:sp>
        <p:nvSpPr>
          <p:cNvPr id="12" name="Rectangle 11">
            <a:extLst>
              <a:ext uri="{FF2B5EF4-FFF2-40B4-BE49-F238E27FC236}">
                <a16:creationId xmlns:a16="http://schemas.microsoft.com/office/drawing/2014/main" id="{CF6EEF6B-8589-456B-80A6-E7DBC1FDA6CB}"/>
              </a:ext>
              <a:ext uri="{C183D7F6-B498-43B3-948B-1728B52AA6E4}">
                <adec:decorative xmlns:adec="http://schemas.microsoft.com/office/drawing/2017/decorative" val="1"/>
              </a:ext>
            </a:extLst>
          </p:cNvPr>
          <p:cNvSpPr/>
          <p:nvPr/>
        </p:nvSpPr>
        <p:spPr>
          <a:xfrm>
            <a:off x="549956" y="1119445"/>
            <a:ext cx="5686721" cy="45719"/>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sp>
        <p:nvSpPr>
          <p:cNvPr id="27" name="TextBox 26">
            <a:extLst>
              <a:ext uri="{FF2B5EF4-FFF2-40B4-BE49-F238E27FC236}">
                <a16:creationId xmlns:a16="http://schemas.microsoft.com/office/drawing/2014/main" id="{420B5E77-930E-4AA9-B4AF-52470FB9F596}"/>
              </a:ext>
            </a:extLst>
          </p:cNvPr>
          <p:cNvSpPr txBox="1"/>
          <p:nvPr/>
        </p:nvSpPr>
        <p:spPr>
          <a:xfrm>
            <a:off x="941260" y="1207907"/>
            <a:ext cx="6520244" cy="584775"/>
          </a:xfrm>
          <a:prstGeom prst="rect">
            <a:avLst/>
          </a:prstGeom>
          <a:noFill/>
        </p:spPr>
        <p:txBody>
          <a:bodyPr wrap="square" rtlCol="0">
            <a:spAutoFit/>
          </a:bodyPr>
          <a:lstStyle/>
          <a:p>
            <a:r>
              <a:rPr lang="en-US" sz="3200" b="1" dirty="0">
                <a:solidFill>
                  <a:schemeClr val="bg1">
                    <a:lumMod val="50000"/>
                  </a:schemeClr>
                </a:solidFill>
              </a:rPr>
              <a:t>TWO STEP PROCESS</a:t>
            </a:r>
          </a:p>
        </p:txBody>
      </p:sp>
      <p:sp>
        <p:nvSpPr>
          <p:cNvPr id="15" name="TextBox 14">
            <a:extLst>
              <a:ext uri="{FF2B5EF4-FFF2-40B4-BE49-F238E27FC236}">
                <a16:creationId xmlns:a16="http://schemas.microsoft.com/office/drawing/2014/main" id="{77D3AC26-BBBA-4648-934C-DDE52D616C7C}"/>
              </a:ext>
            </a:extLst>
          </p:cNvPr>
          <p:cNvSpPr txBox="1"/>
          <p:nvPr/>
        </p:nvSpPr>
        <p:spPr>
          <a:xfrm>
            <a:off x="965644" y="1716862"/>
            <a:ext cx="9761508" cy="461665"/>
          </a:xfrm>
          <a:prstGeom prst="rect">
            <a:avLst/>
          </a:prstGeom>
          <a:noFill/>
        </p:spPr>
        <p:txBody>
          <a:bodyPr wrap="square">
            <a:spAutoFit/>
          </a:bodyPr>
          <a:lstStyle/>
          <a:p>
            <a:pPr marL="457200" indent="-457200">
              <a:buAutoNum type="arabicPeriod"/>
            </a:pPr>
            <a:r>
              <a:rPr lang="en-US" sz="2400" dirty="0">
                <a:solidFill>
                  <a:schemeClr val="bg1">
                    <a:lumMod val="50000"/>
                  </a:schemeClr>
                </a:solidFill>
              </a:rPr>
              <a:t>Request a Reliance Agreement </a:t>
            </a:r>
          </a:p>
        </p:txBody>
      </p:sp>
      <p:sp>
        <p:nvSpPr>
          <p:cNvPr id="16" name="TextBox 15">
            <a:extLst>
              <a:ext uri="{FF2B5EF4-FFF2-40B4-BE49-F238E27FC236}">
                <a16:creationId xmlns:a16="http://schemas.microsoft.com/office/drawing/2014/main" id="{8AC37DE6-B800-4972-8FE0-2B01A1388DE9}"/>
              </a:ext>
            </a:extLst>
          </p:cNvPr>
          <p:cNvSpPr txBox="1"/>
          <p:nvPr/>
        </p:nvSpPr>
        <p:spPr>
          <a:xfrm>
            <a:off x="963168" y="2170176"/>
            <a:ext cx="9668256" cy="461665"/>
          </a:xfrm>
          <a:prstGeom prst="rect">
            <a:avLst/>
          </a:prstGeom>
          <a:noFill/>
        </p:spPr>
        <p:txBody>
          <a:bodyPr wrap="square" rtlCol="0">
            <a:spAutoFit/>
          </a:bodyPr>
          <a:lstStyle/>
          <a:p>
            <a:r>
              <a:rPr lang="en-US" sz="2400" dirty="0"/>
              <a:t>2.   Complete </a:t>
            </a:r>
            <a:r>
              <a:rPr lang="en-US" sz="2400" b="1" dirty="0"/>
              <a:t>NIH Institutional Review </a:t>
            </a:r>
            <a:r>
              <a:rPr lang="en-US" sz="2400" dirty="0"/>
              <a:t>process</a:t>
            </a:r>
            <a:r>
              <a:rPr lang="en-US" sz="2400" b="1" dirty="0"/>
              <a:t> </a:t>
            </a:r>
            <a:r>
              <a:rPr lang="en-US" sz="2400" dirty="0"/>
              <a:t>(pre and post review) </a:t>
            </a:r>
          </a:p>
        </p:txBody>
      </p:sp>
      <p:sp>
        <p:nvSpPr>
          <p:cNvPr id="8" name="Oval 7" descr="Oval highlighting the following words: NIH Institutional Review.">
            <a:extLst>
              <a:ext uri="{FF2B5EF4-FFF2-40B4-BE49-F238E27FC236}">
                <a16:creationId xmlns:a16="http://schemas.microsoft.com/office/drawing/2014/main" id="{ECA057D8-2926-4991-9DC2-BDE27580F83A}"/>
              </a:ext>
            </a:extLst>
          </p:cNvPr>
          <p:cNvSpPr/>
          <p:nvPr/>
        </p:nvSpPr>
        <p:spPr>
          <a:xfrm>
            <a:off x="2353747" y="2028207"/>
            <a:ext cx="3750325" cy="720406"/>
          </a:xfrm>
          <a:prstGeom prst="ellipse">
            <a:avLst/>
          </a:prstGeom>
          <a:noFill/>
          <a:ln w="76200">
            <a:solidFill>
              <a:srgbClr val="B35E0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descr="Workflow: Add NIH to an externally reviewed protocol diagram indicating that during the following steps the NIH Study Team and IRBO work together to finalize NIH site documents before submission to external Reviewing IRB:&#10;- IRBO and sIRB execute Reliance.&#10;- Submit NIH Institutional Review.&#10;- IRBO reviews and issues NIH Institutional Review Memo.">
            <a:extLst>
              <a:ext uri="{FF2B5EF4-FFF2-40B4-BE49-F238E27FC236}">
                <a16:creationId xmlns:a16="http://schemas.microsoft.com/office/drawing/2014/main" id="{C2E3276A-9249-102B-8E80-D0F7ABD164CF}"/>
              </a:ext>
            </a:extLst>
          </p:cNvPr>
          <p:cNvGrpSpPr/>
          <p:nvPr/>
        </p:nvGrpSpPr>
        <p:grpSpPr>
          <a:xfrm>
            <a:off x="1014412" y="1071615"/>
            <a:ext cx="13185304" cy="6343390"/>
            <a:chOff x="1014412" y="1071615"/>
            <a:chExt cx="13185304" cy="6343390"/>
          </a:xfrm>
        </p:grpSpPr>
        <p:graphicFrame>
          <p:nvGraphicFramePr>
            <p:cNvPr id="13" name="Diagram 12">
              <a:extLst>
                <a:ext uri="{FF2B5EF4-FFF2-40B4-BE49-F238E27FC236}">
                  <a16:creationId xmlns:a16="http://schemas.microsoft.com/office/drawing/2014/main" id="{B5D92BFE-2B5F-4CED-A2EC-E6FEBC8B9036}"/>
                </a:ext>
              </a:extLst>
            </p:cNvPr>
            <p:cNvGraphicFramePr/>
            <p:nvPr>
              <p:extLst>
                <p:ext uri="{D42A27DB-BD31-4B8C-83A1-F6EECF244321}">
                  <p14:modId xmlns:p14="http://schemas.microsoft.com/office/powerpoint/2010/main" val="3455947399"/>
                </p:ext>
              </p:extLst>
            </p:nvPr>
          </p:nvGraphicFramePr>
          <p:xfrm>
            <a:off x="1014412" y="1293251"/>
            <a:ext cx="13066031" cy="612175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3" name="Rectangle: Rounded Corners 22">
              <a:extLst>
                <a:ext uri="{FF2B5EF4-FFF2-40B4-BE49-F238E27FC236}">
                  <a16:creationId xmlns:a16="http://schemas.microsoft.com/office/drawing/2014/main" id="{313C8679-EB18-433C-AD10-2C18F9186C1C}"/>
                </a:ext>
              </a:extLst>
            </p:cNvPr>
            <p:cNvSpPr/>
            <p:nvPr/>
          </p:nvSpPr>
          <p:spPr>
            <a:xfrm>
              <a:off x="12387287" y="2213896"/>
              <a:ext cx="1812429" cy="1023546"/>
            </a:xfrm>
            <a:prstGeom prst="roundRect">
              <a:avLst/>
            </a:prstGeom>
            <a:solidFill>
              <a:schemeClr val="accent6">
                <a:lumMod val="20000"/>
                <a:lumOff val="80000"/>
              </a:schemeClr>
            </a:solidFill>
            <a:ln w="952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NIH Site Approval Process</a:t>
              </a:r>
            </a:p>
          </p:txBody>
        </p:sp>
        <p:sp>
          <p:nvSpPr>
            <p:cNvPr id="22" name="Rectangle: Rounded Corners 21">
              <a:extLst>
                <a:ext uri="{FF2B5EF4-FFF2-40B4-BE49-F238E27FC236}">
                  <a16:creationId xmlns:a16="http://schemas.microsoft.com/office/drawing/2014/main" id="{5F6166EC-D323-48B2-958C-78AE32216B45}"/>
                </a:ext>
              </a:extLst>
            </p:cNvPr>
            <p:cNvSpPr/>
            <p:nvPr/>
          </p:nvSpPr>
          <p:spPr>
            <a:xfrm>
              <a:off x="12387287" y="1561418"/>
              <a:ext cx="1812429" cy="646390"/>
            </a:xfrm>
            <a:prstGeom prst="roundRect">
              <a:avLst/>
            </a:prstGeom>
            <a:solidFill>
              <a:srgbClr val="E3CCF2"/>
            </a:solidFill>
            <a:ln w="127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Reliance Process</a:t>
              </a:r>
            </a:p>
          </p:txBody>
        </p:sp>
        <p:sp>
          <p:nvSpPr>
            <p:cNvPr id="20" name="Rectangle: Rounded Corners 19">
              <a:extLst>
                <a:ext uri="{FF2B5EF4-FFF2-40B4-BE49-F238E27FC236}">
                  <a16:creationId xmlns:a16="http://schemas.microsoft.com/office/drawing/2014/main" id="{958959D0-392F-403C-88DE-4EB07748C088}"/>
                </a:ext>
              </a:extLst>
            </p:cNvPr>
            <p:cNvSpPr/>
            <p:nvPr/>
          </p:nvSpPr>
          <p:spPr>
            <a:xfrm>
              <a:off x="5626239" y="3164407"/>
              <a:ext cx="1713345" cy="2451413"/>
            </a:xfrm>
            <a:prstGeom prst="round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852B686E-B0D5-4232-A831-815FB569F468}"/>
                </a:ext>
              </a:extLst>
            </p:cNvPr>
            <p:cNvSpPr/>
            <p:nvPr/>
          </p:nvSpPr>
          <p:spPr>
            <a:xfrm>
              <a:off x="9095447" y="3119222"/>
              <a:ext cx="1548169" cy="2451413"/>
            </a:xfrm>
            <a:prstGeom prst="round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a:extLst>
                <a:ext uri="{FF2B5EF4-FFF2-40B4-BE49-F238E27FC236}">
                  <a16:creationId xmlns:a16="http://schemas.microsoft.com/office/drawing/2014/main" id="{1EDDAA27-27EE-4D8E-B737-6EC872EE455C}"/>
                </a:ext>
              </a:extLst>
            </p:cNvPr>
            <p:cNvSpPr/>
            <p:nvPr/>
          </p:nvSpPr>
          <p:spPr>
            <a:xfrm>
              <a:off x="3936208" y="4458573"/>
              <a:ext cx="1582950" cy="1275994"/>
            </a:xfrm>
            <a:prstGeom prst="roundRect">
              <a:avLst/>
            </a:prstGeom>
            <a:noFill/>
            <a:ln w="762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Rounded Corners 23">
              <a:extLst>
                <a:ext uri="{FF2B5EF4-FFF2-40B4-BE49-F238E27FC236}">
                  <a16:creationId xmlns:a16="http://schemas.microsoft.com/office/drawing/2014/main" id="{B552D60A-2C61-4F27-B87E-EACF10E5D1D4}"/>
                </a:ext>
              </a:extLst>
            </p:cNvPr>
            <p:cNvSpPr/>
            <p:nvPr/>
          </p:nvSpPr>
          <p:spPr>
            <a:xfrm>
              <a:off x="12896120" y="1071615"/>
              <a:ext cx="798532" cy="646390"/>
            </a:xfrm>
            <a:prstGeom prst="round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tx1"/>
                  </a:solidFill>
                </a:rPr>
                <a:t>KEY</a:t>
              </a:r>
            </a:p>
          </p:txBody>
        </p:sp>
        <p:sp>
          <p:nvSpPr>
            <p:cNvPr id="28" name="Left Brace 27">
              <a:extLst>
                <a:ext uri="{FF2B5EF4-FFF2-40B4-BE49-F238E27FC236}">
                  <a16:creationId xmlns:a16="http://schemas.microsoft.com/office/drawing/2014/main" id="{45E2B2DA-D105-475C-BAA1-950A92917CFB}"/>
                </a:ext>
              </a:extLst>
            </p:cNvPr>
            <p:cNvSpPr/>
            <p:nvPr/>
          </p:nvSpPr>
          <p:spPr>
            <a:xfrm rot="16200000">
              <a:off x="5162448" y="5026148"/>
              <a:ext cx="742475" cy="2280498"/>
            </a:xfrm>
            <a:prstGeom prst="leftBrace">
              <a:avLst>
                <a:gd name="adj1" fmla="val 8333"/>
                <a:gd name="adj2" fmla="val 50000"/>
              </a:avLst>
            </a:prstGeom>
            <a:noFill/>
            <a:ln w="57150">
              <a:solidFill>
                <a:schemeClr val="accent5">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Rectangle: Rounded Corners 28">
              <a:extLst>
                <a:ext uri="{FF2B5EF4-FFF2-40B4-BE49-F238E27FC236}">
                  <a16:creationId xmlns:a16="http://schemas.microsoft.com/office/drawing/2014/main" id="{763FC25B-5582-482C-9BBE-ED34D15A15EB}"/>
                </a:ext>
              </a:extLst>
            </p:cNvPr>
            <p:cNvSpPr/>
            <p:nvPr/>
          </p:nvSpPr>
          <p:spPr>
            <a:xfrm>
              <a:off x="2353747" y="6571751"/>
              <a:ext cx="6635874" cy="826871"/>
            </a:xfrm>
            <a:prstGeom prst="roundRect">
              <a:avLst/>
            </a:prstGeom>
            <a:solidFill>
              <a:schemeClr val="accent5">
                <a:lumMod val="40000"/>
                <a:lumOff val="6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rPr>
                <a:t>NIH Study Team and IRBO work together to finalize NIH site documents before submission to external Reviewing IRB </a:t>
              </a:r>
            </a:p>
          </p:txBody>
        </p:sp>
      </p:gr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11"/>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19980816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sp>
        <p:nvSpPr>
          <p:cNvPr id="2" name="Title 1">
            <a:extLst>
              <a:ext uri="{FF2B5EF4-FFF2-40B4-BE49-F238E27FC236}">
                <a16:creationId xmlns:a16="http://schemas.microsoft.com/office/drawing/2014/main" id="{010286F0-BB24-1862-8D54-612C4FF25558}"/>
              </a:ext>
            </a:extLst>
          </p:cNvPr>
          <p:cNvSpPr>
            <a:spLocks noGrp="1"/>
          </p:cNvSpPr>
          <p:nvPr>
            <p:ph type="title" idx="4294967295"/>
          </p:nvPr>
        </p:nvSpPr>
        <p:spPr>
          <a:xfrm>
            <a:off x="492871" y="0"/>
            <a:ext cx="13138303" cy="1421928"/>
          </a:xfrm>
        </p:spPr>
        <p:txBody>
          <a:bodyPr/>
          <a:lstStyle/>
          <a:p>
            <a:r>
              <a:rPr lang="en-US" sz="4800" b="1" kern="1200" dirty="0">
                <a:solidFill>
                  <a:srgbClr val="000000"/>
                </a:solidFill>
                <a:effectLst/>
                <a:latin typeface="Public Sans"/>
                <a:ea typeface="+mj-ea"/>
                <a:cs typeface="+mj-cs"/>
              </a:rPr>
              <a:t>Principles of Relying on an external Reviewing IRB</a:t>
            </a:r>
            <a:endParaRPr lang="en-US" dirty="0"/>
          </a:p>
        </p:txBody>
      </p:sp>
      <p:sp>
        <p:nvSpPr>
          <p:cNvPr id="7" name="TextBox 6">
            <a:extLst>
              <a:ext uri="{FF2B5EF4-FFF2-40B4-BE49-F238E27FC236}">
                <a16:creationId xmlns:a16="http://schemas.microsoft.com/office/drawing/2014/main" id="{74904CBC-CBAA-401A-83D2-0436F2C5C030}"/>
              </a:ext>
            </a:extLst>
          </p:cNvPr>
          <p:cNvSpPr txBox="1"/>
          <p:nvPr/>
        </p:nvSpPr>
        <p:spPr>
          <a:xfrm>
            <a:off x="590836" y="1226290"/>
            <a:ext cx="13241606" cy="6124754"/>
          </a:xfrm>
          <a:prstGeom prst="rect">
            <a:avLst/>
          </a:prstGeom>
          <a:noFill/>
        </p:spPr>
        <p:txBody>
          <a:bodyPr wrap="square" rtlCol="0">
            <a:spAutoFit/>
          </a:bodyPr>
          <a:lstStyle/>
          <a:p>
            <a:pPr marL="457200" indent="-457200">
              <a:spcAft>
                <a:spcPts val="600"/>
              </a:spcAft>
              <a:buFont typeface="Arial" panose="020B0604020202020204" pitchFamily="34" charset="0"/>
              <a:buChar char="•"/>
              <a:defRPr/>
            </a:pPr>
            <a:r>
              <a:rPr lang="en-US" sz="3200" dirty="0">
                <a:latin typeface="Public Sans"/>
              </a:rPr>
              <a:t>NIH is </a:t>
            </a:r>
            <a:r>
              <a:rPr lang="en-US" sz="3200" u="sng" dirty="0">
                <a:latin typeface="Public Sans"/>
              </a:rPr>
              <a:t>not</a:t>
            </a:r>
            <a:r>
              <a:rPr lang="en-US" sz="3200" dirty="0">
                <a:latin typeface="Public Sans"/>
              </a:rPr>
              <a:t> the Reviewing IRB and has </a:t>
            </a:r>
            <a:r>
              <a:rPr lang="en-US" sz="3200" b="1" i="1" dirty="0">
                <a:solidFill>
                  <a:srgbClr val="548234"/>
                </a:solidFill>
                <a:latin typeface="Public Sans"/>
              </a:rPr>
              <a:t>ceded</a:t>
            </a:r>
            <a:r>
              <a:rPr lang="en-US" sz="3200" dirty="0">
                <a:latin typeface="Public Sans"/>
              </a:rPr>
              <a:t> IRB review to an external IRB</a:t>
            </a:r>
          </a:p>
          <a:p>
            <a:pPr marL="914400" lvl="1" indent="-457200">
              <a:spcAft>
                <a:spcPts val="600"/>
              </a:spcAft>
              <a:buSzPct val="75000"/>
              <a:buFont typeface="Wingdings" panose="05000000000000000000" pitchFamily="2" charset="2"/>
              <a:buChar char="§"/>
              <a:defRPr/>
            </a:pPr>
            <a:r>
              <a:rPr lang="en-US" sz="3200" i="1" u="sng" dirty="0">
                <a:latin typeface="Public Sans"/>
              </a:rPr>
              <a:t>The institutional review by IRBO is not a review by the NIH IRB</a:t>
            </a:r>
          </a:p>
          <a:p>
            <a:pPr marL="457200" indent="-457200">
              <a:spcAft>
                <a:spcPts val="600"/>
              </a:spcAft>
              <a:buFont typeface="Arial" panose="020B0604020202020204" pitchFamily="34" charset="0"/>
              <a:buChar char="•"/>
              <a:defRPr/>
            </a:pPr>
            <a:r>
              <a:rPr lang="en-US" sz="3200" dirty="0">
                <a:latin typeface="Public Sans"/>
              </a:rPr>
              <a:t>NIH </a:t>
            </a:r>
            <a:r>
              <a:rPr lang="en-US" sz="3200" dirty="0">
                <a:solidFill>
                  <a:schemeClr val="accent5">
                    <a:lumMod val="75000"/>
                  </a:schemeClr>
                </a:solidFill>
                <a:latin typeface="Public Sans"/>
              </a:rPr>
              <a:t>retains responsibilities </a:t>
            </a:r>
            <a:r>
              <a:rPr lang="en-US" sz="3200" dirty="0">
                <a:latin typeface="Public Sans"/>
              </a:rPr>
              <a:t>as an FWA-holding institution e.g., training &amp; qualifications, resources, ancillary reviews etc.</a:t>
            </a:r>
          </a:p>
          <a:p>
            <a:pPr marL="457200" indent="-457200">
              <a:spcAft>
                <a:spcPts val="600"/>
              </a:spcAft>
              <a:buFont typeface="Arial" panose="020B0604020202020204" pitchFamily="34" charset="0"/>
              <a:buChar char="•"/>
              <a:defRPr/>
            </a:pPr>
            <a:r>
              <a:rPr lang="en-US" sz="3200" dirty="0">
                <a:latin typeface="Public Sans"/>
              </a:rPr>
              <a:t>IRBO’s administrative reviews and the maintenance of a shadow protocol is the main mechanism used by the NIH to address these responsibilities</a:t>
            </a:r>
          </a:p>
          <a:p>
            <a:pPr marL="1371600" lvl="2" indent="-457200">
              <a:spcAft>
                <a:spcPts val="600"/>
              </a:spcAft>
              <a:buSzPct val="75000"/>
              <a:buFont typeface="Wingdings" panose="05000000000000000000" pitchFamily="2" charset="2"/>
              <a:buChar char="§"/>
              <a:defRPr/>
            </a:pPr>
            <a:r>
              <a:rPr lang="en-US" sz="3200" dirty="0">
                <a:latin typeface="Public Sans"/>
              </a:rPr>
              <a:t>Ensures NIH study teams are also compliant with NIH requirements</a:t>
            </a:r>
          </a:p>
          <a:p>
            <a:pPr marL="457200" indent="-457200">
              <a:spcAft>
                <a:spcPts val="600"/>
              </a:spcAft>
              <a:buFont typeface="Arial" panose="020B0604020202020204" pitchFamily="34" charset="0"/>
              <a:buChar char="•"/>
              <a:defRPr/>
            </a:pPr>
            <a:r>
              <a:rPr lang="en-US" sz="3200" dirty="0">
                <a:latin typeface="Public Sans"/>
              </a:rPr>
              <a:t>Reviewing IRB </a:t>
            </a:r>
            <a:r>
              <a:rPr lang="en-US" sz="3200" b="1" i="1" dirty="0">
                <a:latin typeface="Public Sans"/>
              </a:rPr>
              <a:t>approves</a:t>
            </a:r>
            <a:r>
              <a:rPr lang="en-US" sz="3200" dirty="0">
                <a:latin typeface="Public Sans"/>
              </a:rPr>
              <a:t> the NIH site, NIH IRBO </a:t>
            </a:r>
            <a:r>
              <a:rPr lang="en-US" sz="3200" b="1" i="1" dirty="0">
                <a:latin typeface="Public Sans"/>
              </a:rPr>
              <a:t>acknowledges</a:t>
            </a:r>
            <a:r>
              <a:rPr lang="en-US" sz="3200" dirty="0">
                <a:latin typeface="Public Sans"/>
              </a:rPr>
              <a:t> the approval </a:t>
            </a:r>
          </a:p>
          <a:p>
            <a:pPr marL="457200" indent="-457200">
              <a:spcAft>
                <a:spcPts val="600"/>
              </a:spcAft>
              <a:buFont typeface="Arial" panose="020B0604020202020204" pitchFamily="34" charset="0"/>
              <a:buChar char="•"/>
              <a:defRPr/>
            </a:pPr>
            <a:r>
              <a:rPr lang="en-US" sz="3200" dirty="0">
                <a:latin typeface="Public Sans"/>
              </a:rPr>
              <a:t>NIH Site can commence research activities once it has </a:t>
            </a:r>
          </a:p>
          <a:p>
            <a:pPr marL="1371600" lvl="2" indent="-457200">
              <a:spcAft>
                <a:spcPts val="600"/>
              </a:spcAft>
              <a:buSzPct val="75000"/>
              <a:buFont typeface="Wingdings" panose="05000000000000000000" pitchFamily="2" charset="2"/>
              <a:buChar char="§"/>
              <a:defRPr/>
            </a:pPr>
            <a:r>
              <a:rPr lang="en-US" sz="3200" dirty="0">
                <a:latin typeface="Public Sans"/>
              </a:rPr>
              <a:t>Approval from the Reviewing IRB </a:t>
            </a:r>
            <a:r>
              <a:rPr lang="en-US" sz="3200" u="sng" dirty="0">
                <a:latin typeface="Public Sans"/>
              </a:rPr>
              <a:t>and</a:t>
            </a:r>
          </a:p>
          <a:p>
            <a:pPr marL="1371600" lvl="2" indent="-457200">
              <a:spcAft>
                <a:spcPts val="600"/>
              </a:spcAft>
              <a:buSzPct val="75000"/>
              <a:buFont typeface="Wingdings" panose="05000000000000000000" pitchFamily="2" charset="2"/>
              <a:buChar char="§"/>
              <a:defRPr/>
            </a:pPr>
            <a:r>
              <a:rPr lang="en-US" sz="3200" dirty="0">
                <a:latin typeface="Public Sans"/>
              </a:rPr>
              <a:t>Completed the NIH Institutional Review process</a:t>
            </a:r>
          </a:p>
        </p:txBody>
      </p:sp>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2" name="Rectangle 11">
            <a:extLst>
              <a:ext uri="{FF2B5EF4-FFF2-40B4-BE49-F238E27FC236}">
                <a16:creationId xmlns:a16="http://schemas.microsoft.com/office/drawing/2014/main" id="{CF6EEF6B-8589-456B-80A6-E7DBC1FDA6CB}"/>
              </a:ext>
              <a:ext uri="{C183D7F6-B498-43B3-948B-1728B52AA6E4}">
                <adec:decorative xmlns:adec="http://schemas.microsoft.com/office/drawing/2017/decorative" val="1"/>
              </a:ext>
            </a:extLst>
          </p:cNvPr>
          <p:cNvSpPr/>
          <p:nvPr/>
        </p:nvSpPr>
        <p:spPr>
          <a:xfrm>
            <a:off x="549956" y="1119445"/>
            <a:ext cx="5686721" cy="45719"/>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26779622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sp>
        <p:nvSpPr>
          <p:cNvPr id="2" name="Title 1">
            <a:extLst>
              <a:ext uri="{FF2B5EF4-FFF2-40B4-BE49-F238E27FC236}">
                <a16:creationId xmlns:a16="http://schemas.microsoft.com/office/drawing/2014/main" id="{3A720098-D5B9-3731-B21A-AF9C6E307B29}"/>
              </a:ext>
            </a:extLst>
          </p:cNvPr>
          <p:cNvSpPr>
            <a:spLocks noGrp="1"/>
          </p:cNvSpPr>
          <p:nvPr>
            <p:ph type="title" idx="4294967295"/>
          </p:nvPr>
        </p:nvSpPr>
        <p:spPr>
          <a:xfrm>
            <a:off x="486257" y="362315"/>
            <a:ext cx="6371708" cy="757130"/>
          </a:xfrm>
        </p:spPr>
        <p:txBody>
          <a:bodyPr/>
          <a:lstStyle/>
          <a:p>
            <a:r>
              <a:rPr lang="en-US" sz="4800" b="1" kern="1200" dirty="0">
                <a:solidFill>
                  <a:srgbClr val="000000"/>
                </a:solidFill>
                <a:effectLst/>
                <a:latin typeface="Public Sans"/>
                <a:ea typeface="+mj-ea"/>
                <a:cs typeface="+mj-cs"/>
              </a:rPr>
              <a:t>Role of NIH Study Team</a:t>
            </a:r>
            <a:endParaRPr lang="en-US" dirty="0"/>
          </a:p>
        </p:txBody>
      </p:sp>
      <p:sp>
        <p:nvSpPr>
          <p:cNvPr id="7" name="TextBox 6">
            <a:extLst>
              <a:ext uri="{FF2B5EF4-FFF2-40B4-BE49-F238E27FC236}">
                <a16:creationId xmlns:a16="http://schemas.microsoft.com/office/drawing/2014/main" id="{74904CBC-CBAA-401A-83D2-0436F2C5C030}"/>
              </a:ext>
            </a:extLst>
          </p:cNvPr>
          <p:cNvSpPr txBox="1"/>
          <p:nvPr/>
        </p:nvSpPr>
        <p:spPr>
          <a:xfrm>
            <a:off x="590835" y="1275058"/>
            <a:ext cx="13282485" cy="5478423"/>
          </a:xfrm>
          <a:prstGeom prst="rect">
            <a:avLst/>
          </a:prstGeom>
          <a:noFill/>
        </p:spPr>
        <p:txBody>
          <a:bodyPr wrap="square" rtlCol="0">
            <a:spAutoFit/>
          </a:bodyPr>
          <a:lstStyle/>
          <a:p>
            <a:pPr marL="457200" indent="-457200">
              <a:spcAft>
                <a:spcPts val="600"/>
              </a:spcAft>
              <a:buFont typeface="Arial" panose="020B0604020202020204" pitchFamily="34" charset="0"/>
              <a:buChar char="•"/>
              <a:defRPr/>
            </a:pPr>
            <a:r>
              <a:rPr lang="en-US" sz="3200" dirty="0">
                <a:latin typeface="Public Sans"/>
              </a:rPr>
              <a:t>Responsible for conduct of the research at the NIH</a:t>
            </a:r>
          </a:p>
          <a:p>
            <a:pPr marL="457200" indent="-457200">
              <a:spcAft>
                <a:spcPts val="600"/>
              </a:spcAft>
              <a:buFont typeface="Arial" panose="020B0604020202020204" pitchFamily="34" charset="0"/>
              <a:buChar char="•"/>
              <a:defRPr/>
            </a:pPr>
            <a:r>
              <a:rPr lang="en-US" sz="3200" dirty="0">
                <a:latin typeface="Public Sans"/>
              </a:rPr>
              <a:t>Follow the reviewing IRB’s policies and procedures (e.g., for reportable events, personnel changes) </a:t>
            </a:r>
            <a:r>
              <a:rPr lang="en-US" sz="3200" b="1" u="sng" dirty="0">
                <a:latin typeface="Public Sans"/>
              </a:rPr>
              <a:t>and</a:t>
            </a:r>
            <a:r>
              <a:rPr lang="en-US" sz="3200" dirty="0">
                <a:latin typeface="Public Sans"/>
              </a:rPr>
              <a:t> applicable NIH HRPP requirements</a:t>
            </a:r>
          </a:p>
          <a:p>
            <a:pPr marL="914400" lvl="1" indent="-457200">
              <a:spcAft>
                <a:spcPts val="600"/>
              </a:spcAft>
              <a:buSzPct val="75000"/>
              <a:buFont typeface="Wingdings" panose="05000000000000000000" pitchFamily="2" charset="2"/>
              <a:buChar char="§"/>
              <a:defRPr/>
            </a:pPr>
            <a:r>
              <a:rPr lang="en-US" sz="3200" dirty="0">
                <a:latin typeface="Public Sans"/>
              </a:rPr>
              <a:t>Note that there are dual reporting requirements</a:t>
            </a:r>
          </a:p>
          <a:p>
            <a:pPr marL="457200" indent="-457200">
              <a:spcAft>
                <a:spcPts val="600"/>
              </a:spcAft>
              <a:buFont typeface="Arial" panose="020B0604020202020204" pitchFamily="34" charset="0"/>
              <a:buChar char="•"/>
              <a:defRPr/>
            </a:pPr>
            <a:r>
              <a:rPr lang="en-US" sz="3200" dirty="0">
                <a:latin typeface="Public Sans"/>
              </a:rPr>
              <a:t>Use Reviewing IRB approved materials including the consent form template (adding/ changing appropriate locally required language)</a:t>
            </a:r>
          </a:p>
          <a:p>
            <a:pPr marL="457200" indent="-457200">
              <a:spcAft>
                <a:spcPts val="600"/>
              </a:spcAft>
              <a:buFont typeface="Arial" panose="020B0604020202020204" pitchFamily="34" charset="0"/>
              <a:buChar char="•"/>
              <a:defRPr/>
            </a:pPr>
            <a:r>
              <a:rPr lang="en-US" sz="3200" dirty="0">
                <a:latin typeface="Public Sans"/>
              </a:rPr>
              <a:t>Complete all applicable NIH ancillary reviews</a:t>
            </a:r>
          </a:p>
          <a:p>
            <a:pPr marL="457200" indent="-457200">
              <a:spcAft>
                <a:spcPts val="600"/>
              </a:spcAft>
              <a:buFont typeface="Arial" panose="020B0604020202020204" pitchFamily="34" charset="0"/>
              <a:buChar char="•"/>
              <a:defRPr/>
            </a:pPr>
            <a:r>
              <a:rPr lang="en-US" sz="3200" dirty="0">
                <a:latin typeface="Public Sans"/>
              </a:rPr>
              <a:t>Submit documents for NIH Institutional Review</a:t>
            </a:r>
          </a:p>
          <a:p>
            <a:pPr marL="457200" indent="-457200">
              <a:spcAft>
                <a:spcPts val="600"/>
              </a:spcAft>
              <a:buFont typeface="Arial" panose="020B0604020202020204" pitchFamily="34" charset="0"/>
              <a:buChar char="•"/>
              <a:defRPr/>
            </a:pPr>
            <a:r>
              <a:rPr lang="en-US" sz="3200" dirty="0">
                <a:latin typeface="Public Sans"/>
              </a:rPr>
              <a:t>Work with NIH IRBO to ensure that appropriate local context information is provided to the Reviewing IRB when initially being added as a site</a:t>
            </a:r>
          </a:p>
        </p:txBody>
      </p:sp>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2" name="Rectangle 11">
            <a:extLst>
              <a:ext uri="{FF2B5EF4-FFF2-40B4-BE49-F238E27FC236}">
                <a16:creationId xmlns:a16="http://schemas.microsoft.com/office/drawing/2014/main" id="{CF6EEF6B-8589-456B-80A6-E7DBC1FDA6CB}"/>
              </a:ext>
              <a:ext uri="{C183D7F6-B498-43B3-948B-1728B52AA6E4}">
                <adec:decorative xmlns:adec="http://schemas.microsoft.com/office/drawing/2017/decorative" val="1"/>
              </a:ext>
            </a:extLst>
          </p:cNvPr>
          <p:cNvSpPr/>
          <p:nvPr/>
        </p:nvSpPr>
        <p:spPr>
          <a:xfrm>
            <a:off x="549956" y="1119445"/>
            <a:ext cx="5686721" cy="45719"/>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38183446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7BCB80BE-9221-5E46-5CF3-02FC343C6500}"/>
              </a:ext>
            </a:extLst>
          </p:cNvPr>
          <p:cNvSpPr>
            <a:spLocks noGrp="1"/>
          </p:cNvSpPr>
          <p:nvPr>
            <p:ph type="title" idx="4294967295"/>
          </p:nvPr>
        </p:nvSpPr>
        <p:spPr>
          <a:xfrm>
            <a:off x="538824" y="471479"/>
            <a:ext cx="9880696" cy="757130"/>
          </a:xfrm>
        </p:spPr>
        <p:txBody>
          <a:bodyPr/>
          <a:lstStyle/>
          <a:p>
            <a:r>
              <a:rPr lang="en-US" sz="4800" b="1" kern="1200" dirty="0">
                <a:solidFill>
                  <a:srgbClr val="000000"/>
                </a:solidFill>
                <a:effectLst/>
                <a:latin typeface="Public Sans"/>
                <a:ea typeface="+mj-ea"/>
                <a:cs typeface="+mj-cs"/>
              </a:rPr>
              <a:t>NIH Institutional Review Submission</a:t>
            </a:r>
            <a:endParaRPr lang="en-US" dirty="0"/>
          </a:p>
        </p:txBody>
      </p:sp>
      <p:sp>
        <p:nvSpPr>
          <p:cNvPr id="13" name="Parallelogram 12">
            <a:extLst>
              <a:ext uri="{FF2B5EF4-FFF2-40B4-BE49-F238E27FC236}">
                <a16:creationId xmlns:a16="http://schemas.microsoft.com/office/drawing/2014/main" id="{24CEC194-3320-8648-BBE5-2BF2FCB2DD7D}"/>
              </a:ext>
              <a:ext uri="{C183D7F6-B498-43B3-948B-1728B52AA6E4}">
                <adec:decorative xmlns:adec="http://schemas.microsoft.com/office/drawing/2017/decorative" val="1"/>
              </a:ext>
            </a:extLst>
          </p:cNvPr>
          <p:cNvSpPr/>
          <p:nvPr/>
        </p:nvSpPr>
        <p:spPr>
          <a:xfrm>
            <a:off x="667505" y="1127334"/>
            <a:ext cx="5715904" cy="67804"/>
          </a:xfrm>
          <a:prstGeom prst="parallelogram">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6" name="Diagram 5">
            <a:extLst>
              <a:ext uri="{FF2B5EF4-FFF2-40B4-BE49-F238E27FC236}">
                <a16:creationId xmlns:a16="http://schemas.microsoft.com/office/drawing/2014/main" id="{C93D8BCE-61AF-6844-8330-62FA3C191020}"/>
              </a:ext>
              <a:ext uri="{C183D7F6-B498-43B3-948B-1728B52AA6E4}">
                <adec:decorative xmlns:adec="http://schemas.microsoft.com/office/drawing/2017/decorative" val="1"/>
              </a:ext>
            </a:extLst>
          </p:cNvPr>
          <p:cNvGraphicFramePr/>
          <p:nvPr>
            <p:extLst>
              <p:ext uri="{D42A27DB-BD31-4B8C-83A1-F6EECF244321}">
                <p14:modId xmlns:p14="http://schemas.microsoft.com/office/powerpoint/2010/main" val="2523283532"/>
              </p:ext>
            </p:extLst>
          </p:nvPr>
        </p:nvGraphicFramePr>
        <p:xfrm>
          <a:off x="197702" y="1489145"/>
          <a:ext cx="13788617" cy="58756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6" name="TextBox 15">
            <a:extLst>
              <a:ext uri="{FF2B5EF4-FFF2-40B4-BE49-F238E27FC236}">
                <a16:creationId xmlns:a16="http://schemas.microsoft.com/office/drawing/2014/main" id="{326EBA6E-5BB4-A941-8DC3-4D9887B0E03A}"/>
              </a:ext>
            </a:extLst>
          </p:cNvPr>
          <p:cNvSpPr txBox="1"/>
          <p:nvPr/>
        </p:nvSpPr>
        <p:spPr>
          <a:xfrm>
            <a:off x="684731" y="2280148"/>
            <a:ext cx="3173657" cy="800219"/>
          </a:xfrm>
          <a:prstGeom prst="rect">
            <a:avLst/>
          </a:prstGeom>
          <a:noFill/>
        </p:spPr>
        <p:txBody>
          <a:bodyPr wrap="square" rtlCol="0">
            <a:spAutoFit/>
          </a:bodyPr>
          <a:lstStyle/>
          <a:p>
            <a:pPr lvl="0">
              <a:lnSpc>
                <a:spcPct val="100000"/>
              </a:lnSpc>
              <a:spcAft>
                <a:spcPts val="0"/>
              </a:spcAft>
            </a:pPr>
            <a:r>
              <a:rPr lang="en-US" sz="2800" b="1" dirty="0"/>
              <a:t>NIH Study Team </a:t>
            </a:r>
          </a:p>
          <a:p>
            <a:pPr lvl="0">
              <a:lnSpc>
                <a:spcPct val="100000"/>
              </a:lnSpc>
              <a:spcAft>
                <a:spcPts val="0"/>
              </a:spcAft>
            </a:pPr>
            <a:r>
              <a:rPr lang="en-US" dirty="0"/>
              <a:t>(Participating Site Study Team)</a:t>
            </a:r>
          </a:p>
        </p:txBody>
      </p:sp>
      <p:sp>
        <p:nvSpPr>
          <p:cNvPr id="5" name="TextBox 4">
            <a:extLst>
              <a:ext uri="{FF2B5EF4-FFF2-40B4-BE49-F238E27FC236}">
                <a16:creationId xmlns:a16="http://schemas.microsoft.com/office/drawing/2014/main" id="{173E2F20-D9D9-EEA7-DD1A-F122F3F3A1AD}"/>
              </a:ext>
            </a:extLst>
          </p:cNvPr>
          <p:cNvSpPr txBox="1"/>
          <p:nvPr/>
        </p:nvSpPr>
        <p:spPr>
          <a:xfrm>
            <a:off x="656438" y="3340903"/>
            <a:ext cx="3727332" cy="3041858"/>
          </a:xfrm>
          <a:prstGeom prst="rect">
            <a:avLst/>
          </a:prstGeom>
          <a:noFill/>
        </p:spPr>
        <p:txBody>
          <a:bodyPr wrap="square" rtlCol="0">
            <a:spAutoFit/>
          </a:bodyPr>
          <a:lstStyle/>
          <a:p>
            <a:pPr lvl="0">
              <a:spcAft>
                <a:spcPts val="600"/>
              </a:spcAft>
            </a:pPr>
            <a:r>
              <a:rPr lang="en-US" sz="2000" b="0" i="1" dirty="0">
                <a:solidFill>
                  <a:schemeClr val="tx1"/>
                </a:solidFill>
              </a:rPr>
              <a:t>Submits in </a:t>
            </a:r>
            <a:r>
              <a:rPr lang="en-US" sz="2000" b="0" i="1" dirty="0" err="1">
                <a:solidFill>
                  <a:schemeClr val="tx1"/>
                </a:solidFill>
              </a:rPr>
              <a:t>eIRB</a:t>
            </a:r>
            <a:r>
              <a:rPr lang="en-US" sz="2000" b="0" i="1" dirty="0">
                <a:solidFill>
                  <a:schemeClr val="tx1"/>
                </a:solidFill>
              </a:rPr>
              <a:t> system</a:t>
            </a:r>
            <a:r>
              <a:rPr lang="en-US" sz="2000" b="1" i="1" dirty="0">
                <a:solidFill>
                  <a:schemeClr val="tx1"/>
                </a:solidFill>
              </a:rPr>
              <a:t>:</a:t>
            </a:r>
          </a:p>
          <a:p>
            <a:pPr marL="137160" lvl="0" indent="-91440">
              <a:buFont typeface="Calibri" panose="020F0502020204030204" pitchFamily="34" charset="0"/>
              <a:buChar char="̵"/>
            </a:pPr>
            <a:r>
              <a:rPr lang="en-US" sz="2000" dirty="0">
                <a:solidFill>
                  <a:schemeClr val="tx1"/>
                </a:solidFill>
              </a:rPr>
              <a:t>Model Consent(s)/Assent(s)*</a:t>
            </a:r>
          </a:p>
          <a:p>
            <a:pPr marL="137160" lvl="0" indent="-91440">
              <a:buFont typeface="Calibri" panose="020F0502020204030204" pitchFamily="34" charset="0"/>
              <a:buChar char="̵"/>
            </a:pPr>
            <a:r>
              <a:rPr lang="en-US" sz="2000" dirty="0">
                <a:solidFill>
                  <a:schemeClr val="tx1"/>
                </a:solidFill>
              </a:rPr>
              <a:t>NIH Protocol Addendum</a:t>
            </a:r>
          </a:p>
          <a:p>
            <a:pPr marL="137160" lvl="0" indent="-91440">
              <a:buFont typeface="Calibri" panose="020F0502020204030204" pitchFamily="34" charset="0"/>
              <a:buChar char="̵"/>
            </a:pPr>
            <a:r>
              <a:rPr lang="en-US" sz="2000" dirty="0">
                <a:solidFill>
                  <a:schemeClr val="tx1"/>
                </a:solidFill>
              </a:rPr>
              <a:t>NIH Consent(s)/Assent(s)</a:t>
            </a:r>
          </a:p>
          <a:p>
            <a:pPr marL="137160" lvl="0" indent="-91440">
              <a:buFont typeface="Calibri" panose="020F0502020204030204" pitchFamily="34" charset="0"/>
              <a:buChar char="̵"/>
            </a:pPr>
            <a:r>
              <a:rPr lang="en-US" sz="2000" dirty="0"/>
              <a:t>S</a:t>
            </a:r>
            <a:r>
              <a:rPr lang="en-US" sz="2000" dirty="0">
                <a:solidFill>
                  <a:schemeClr val="tx1"/>
                </a:solidFill>
              </a:rPr>
              <a:t>tudy Personnel Page</a:t>
            </a:r>
          </a:p>
          <a:p>
            <a:pPr marL="137160" lvl="0" indent="-91440">
              <a:buFont typeface="Calibri" panose="020F0502020204030204" pitchFamily="34" charset="0"/>
              <a:buChar char="̵"/>
            </a:pPr>
            <a:r>
              <a:rPr lang="en-US" sz="2000" dirty="0">
                <a:solidFill>
                  <a:schemeClr val="tx1"/>
                </a:solidFill>
              </a:rPr>
              <a:t>Ancillary Reviews e.g., DEC, RSC, Scientific Review, IBC, PRIA etc.</a:t>
            </a:r>
          </a:p>
          <a:p>
            <a:pPr marL="137160" lvl="0" indent="-91440">
              <a:spcAft>
                <a:spcPts val="840"/>
              </a:spcAft>
              <a:buFont typeface="Calibri" panose="020F0502020204030204" pitchFamily="34" charset="0"/>
              <a:buChar char="̵"/>
            </a:pPr>
            <a:r>
              <a:rPr lang="en-US" sz="2000" dirty="0">
                <a:solidFill>
                  <a:schemeClr val="tx1"/>
                </a:solidFill>
              </a:rPr>
              <a:t>Recruitment Materials, if unique</a:t>
            </a:r>
          </a:p>
          <a:p>
            <a:pPr marL="137160" lvl="0" indent="-91440">
              <a:spcAft>
                <a:spcPts val="600"/>
              </a:spcAft>
              <a:buFont typeface="Calibri" panose="020F0502020204030204" pitchFamily="34" charset="0"/>
              <a:buChar char="̵"/>
            </a:pPr>
            <a:r>
              <a:rPr lang="en-US" sz="2000" dirty="0">
                <a:solidFill>
                  <a:schemeClr val="tx1"/>
                </a:solidFill>
              </a:rPr>
              <a:t>Investigator Brochure</a:t>
            </a:r>
          </a:p>
        </p:txBody>
      </p:sp>
      <p:sp>
        <p:nvSpPr>
          <p:cNvPr id="10" name="Oval 9" descr="Oval highlighting the following list items:&#10;- NIH Protocol Addendum.&#10;- NIH Consent(s)/Assent(s)">
            <a:extLst>
              <a:ext uri="{FF2B5EF4-FFF2-40B4-BE49-F238E27FC236}">
                <a16:creationId xmlns:a16="http://schemas.microsoft.com/office/drawing/2014/main" id="{9D3DF9DC-1DBF-438E-8009-C460C4191DB4}"/>
              </a:ext>
            </a:extLst>
          </p:cNvPr>
          <p:cNvSpPr/>
          <p:nvPr/>
        </p:nvSpPr>
        <p:spPr>
          <a:xfrm>
            <a:off x="353693" y="4061861"/>
            <a:ext cx="3593600" cy="672205"/>
          </a:xfrm>
          <a:prstGeom prst="ellipse">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a:extLst>
              <a:ext uri="{FF2B5EF4-FFF2-40B4-BE49-F238E27FC236}">
                <a16:creationId xmlns:a16="http://schemas.microsoft.com/office/drawing/2014/main" id="{470CC667-5C11-E14E-B0FA-7EB4776C1F65}"/>
              </a:ext>
              <a:ext uri="{C183D7F6-B498-43B3-948B-1728B52AA6E4}">
                <adec:decorative xmlns:adec="http://schemas.microsoft.com/office/drawing/2017/decorative" val="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520232" y="6125435"/>
            <a:ext cx="1162264" cy="1162264"/>
          </a:xfrm>
          <a:prstGeom prst="rect">
            <a:avLst/>
          </a:prstGeom>
        </p:spPr>
      </p:pic>
      <p:sp>
        <p:nvSpPr>
          <p:cNvPr id="19" name="Left-Right Arrow 18" descr="Double-sided arrow pointing to NIH Study Team and NIH IRBO">
            <a:extLst>
              <a:ext uri="{FF2B5EF4-FFF2-40B4-BE49-F238E27FC236}">
                <a16:creationId xmlns:a16="http://schemas.microsoft.com/office/drawing/2014/main" id="{36AB393C-DDFF-DD43-8D3A-C59443F20EAA}"/>
              </a:ext>
            </a:extLst>
          </p:cNvPr>
          <p:cNvSpPr/>
          <p:nvPr/>
        </p:nvSpPr>
        <p:spPr>
          <a:xfrm>
            <a:off x="4261105" y="4431598"/>
            <a:ext cx="1233207" cy="723906"/>
          </a:xfrm>
          <a:prstGeom prst="leftRightArrow">
            <a:avLst/>
          </a:prstGeom>
          <a:solidFill>
            <a:srgbClr val="EBD7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AB5485FA-12B2-F745-B5E0-796CADCC0E85}"/>
              </a:ext>
            </a:extLst>
          </p:cNvPr>
          <p:cNvSpPr txBox="1"/>
          <p:nvPr/>
        </p:nvSpPr>
        <p:spPr>
          <a:xfrm>
            <a:off x="5373391" y="2680258"/>
            <a:ext cx="3727332" cy="523220"/>
          </a:xfrm>
          <a:prstGeom prst="rect">
            <a:avLst/>
          </a:prstGeom>
          <a:noFill/>
        </p:spPr>
        <p:txBody>
          <a:bodyPr wrap="square" rtlCol="0">
            <a:spAutoFit/>
          </a:bodyPr>
          <a:lstStyle/>
          <a:p>
            <a:r>
              <a:rPr lang="en-US" sz="2800" b="1" dirty="0"/>
              <a:t>NIH IRBO</a:t>
            </a:r>
            <a:r>
              <a:rPr lang="en-US" b="1" dirty="0"/>
              <a:t> </a:t>
            </a:r>
            <a:r>
              <a:rPr lang="en-US" dirty="0"/>
              <a:t>(Relying Institution)</a:t>
            </a:r>
          </a:p>
        </p:txBody>
      </p:sp>
      <p:sp>
        <p:nvSpPr>
          <p:cNvPr id="2" name="TextBox 1">
            <a:extLst>
              <a:ext uri="{FF2B5EF4-FFF2-40B4-BE49-F238E27FC236}">
                <a16:creationId xmlns:a16="http://schemas.microsoft.com/office/drawing/2014/main" id="{0A06BE15-0BE3-E841-B9CE-7855671515E5}"/>
              </a:ext>
            </a:extLst>
          </p:cNvPr>
          <p:cNvSpPr txBox="1"/>
          <p:nvPr/>
        </p:nvSpPr>
        <p:spPr>
          <a:xfrm>
            <a:off x="5344815" y="3243264"/>
            <a:ext cx="3793884" cy="2462213"/>
          </a:xfrm>
          <a:prstGeom prst="rect">
            <a:avLst/>
          </a:prstGeom>
          <a:noFill/>
        </p:spPr>
        <p:txBody>
          <a:bodyPr wrap="square" rtlCol="0">
            <a:spAutoFit/>
          </a:bodyPr>
          <a:lstStyle/>
          <a:p>
            <a:pPr lvl="0">
              <a:lnSpc>
                <a:spcPct val="90000"/>
              </a:lnSpc>
              <a:spcAft>
                <a:spcPct val="35000"/>
              </a:spcAft>
            </a:pPr>
            <a:r>
              <a:rPr lang="en-US" sz="2000" i="1" dirty="0"/>
              <a:t>Conducts Institutional Review</a:t>
            </a:r>
          </a:p>
          <a:p>
            <a:pPr marL="164592" lvl="0" indent="-164592">
              <a:lnSpc>
                <a:spcPct val="90000"/>
              </a:lnSpc>
              <a:spcAft>
                <a:spcPct val="35000"/>
              </a:spcAft>
              <a:buFont typeface="System Font Regular"/>
              <a:buChar char="-"/>
            </a:pPr>
            <a:r>
              <a:rPr lang="en-US" sz="2000" dirty="0"/>
              <a:t>Ensures NIH Protocol Addendum meets NIH requirements </a:t>
            </a:r>
          </a:p>
          <a:p>
            <a:pPr marL="164592" lvl="0" indent="-164592">
              <a:lnSpc>
                <a:spcPct val="90000"/>
              </a:lnSpc>
              <a:spcAft>
                <a:spcPct val="35000"/>
              </a:spcAft>
              <a:buFont typeface="System Font Regular"/>
              <a:buChar char="-"/>
            </a:pPr>
            <a:r>
              <a:rPr lang="en-US" sz="2000" dirty="0"/>
              <a:t>Confirms NIH required language in consent/ assent documents</a:t>
            </a:r>
          </a:p>
          <a:p>
            <a:pPr marL="164592" lvl="0" indent="-164592">
              <a:lnSpc>
                <a:spcPct val="90000"/>
              </a:lnSpc>
              <a:spcAft>
                <a:spcPct val="35000"/>
              </a:spcAft>
              <a:buFont typeface="System Font Regular"/>
              <a:buChar char="-"/>
            </a:pPr>
            <a:r>
              <a:rPr lang="en-US" sz="2000" dirty="0"/>
              <a:t>Verifies Ancillary Reviews </a:t>
            </a:r>
          </a:p>
          <a:p>
            <a:pPr marL="164592" lvl="0" indent="-164592">
              <a:lnSpc>
                <a:spcPct val="90000"/>
              </a:lnSpc>
              <a:spcAft>
                <a:spcPct val="35000"/>
              </a:spcAft>
              <a:buFont typeface="System Font Regular"/>
              <a:buChar char="-"/>
            </a:pPr>
            <a:r>
              <a:rPr lang="en-US" sz="2000" dirty="0"/>
              <a:t>Checks HRPP Training Records</a:t>
            </a:r>
          </a:p>
        </p:txBody>
      </p:sp>
      <p:pic>
        <p:nvPicPr>
          <p:cNvPr id="8" name="Graphic 7">
            <a:extLst>
              <a:ext uri="{FF2B5EF4-FFF2-40B4-BE49-F238E27FC236}">
                <a16:creationId xmlns:a16="http://schemas.microsoft.com/office/drawing/2014/main" id="{D9CC5D1A-D499-C243-98E0-A70814D45D32}"/>
              </a:ext>
              <a:ext uri="{C183D7F6-B498-43B3-948B-1728B52AA6E4}">
                <adec:decorative xmlns:adec="http://schemas.microsoft.com/office/drawing/2017/decorative" val="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5099492" y="6234110"/>
            <a:ext cx="966793" cy="966793"/>
          </a:xfrm>
          <a:prstGeom prst="rect">
            <a:avLst/>
          </a:prstGeom>
        </p:spPr>
      </p:pic>
      <p:sp>
        <p:nvSpPr>
          <p:cNvPr id="17" name="Right Arrow 16" descr="Arrow pointing from NIH IRBO to NIH Institutional Review Memo">
            <a:extLst>
              <a:ext uri="{FF2B5EF4-FFF2-40B4-BE49-F238E27FC236}">
                <a16:creationId xmlns:a16="http://schemas.microsoft.com/office/drawing/2014/main" id="{A4F36EAF-CB32-6D42-B60C-482978F67413}"/>
              </a:ext>
            </a:extLst>
          </p:cNvPr>
          <p:cNvSpPr/>
          <p:nvPr/>
        </p:nvSpPr>
        <p:spPr>
          <a:xfrm>
            <a:off x="9136089" y="4427025"/>
            <a:ext cx="814711" cy="746768"/>
          </a:xfrm>
          <a:prstGeom prst="rightArrow">
            <a:avLst/>
          </a:prstGeom>
          <a:solidFill>
            <a:srgbClr val="EBD7FF"/>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99F0793F-B4B6-8D4C-ADB1-5F44D23161D5}"/>
              </a:ext>
            </a:extLst>
          </p:cNvPr>
          <p:cNvSpPr txBox="1"/>
          <p:nvPr/>
        </p:nvSpPr>
        <p:spPr>
          <a:xfrm>
            <a:off x="9805689" y="2781919"/>
            <a:ext cx="4162341" cy="4393510"/>
          </a:xfrm>
          <a:prstGeom prst="rect">
            <a:avLst/>
          </a:prstGeom>
          <a:noFill/>
        </p:spPr>
        <p:txBody>
          <a:bodyPr wrap="square" rtlCol="0">
            <a:spAutoFit/>
          </a:bodyPr>
          <a:lstStyle/>
          <a:p>
            <a:pPr lvl="0">
              <a:lnSpc>
                <a:spcPct val="90000"/>
              </a:lnSpc>
              <a:spcAft>
                <a:spcPct val="35000"/>
              </a:spcAft>
            </a:pPr>
            <a:r>
              <a:rPr lang="en-US" i="1" dirty="0"/>
              <a:t>Once completed, IRBO issues: </a:t>
            </a:r>
            <a:endParaRPr lang="en-US" b="1" i="1" dirty="0"/>
          </a:p>
          <a:p>
            <a:pPr lvl="0"/>
            <a:r>
              <a:rPr lang="en-US" sz="2400" b="1" dirty="0"/>
              <a:t>NIH Institutional Review Memo</a:t>
            </a:r>
          </a:p>
          <a:p>
            <a:pPr lvl="0" algn="ctr"/>
            <a:r>
              <a:rPr lang="en-US" sz="2200" b="1" i="1" dirty="0"/>
              <a:t>PLUS a Stipulation </a:t>
            </a:r>
          </a:p>
          <a:p>
            <a:pPr marL="160020" lvl="0" indent="-160020">
              <a:buFont typeface="System Font Regular"/>
              <a:buChar char="-"/>
            </a:pPr>
            <a:r>
              <a:rPr lang="en-US" sz="2000" dirty="0"/>
              <a:t>Confirms that submission meets NIH institutional requirements </a:t>
            </a:r>
          </a:p>
          <a:p>
            <a:pPr marL="182880" lvl="0" indent="-160020">
              <a:lnSpc>
                <a:spcPct val="90000"/>
              </a:lnSpc>
              <a:spcAft>
                <a:spcPct val="35000"/>
              </a:spcAft>
              <a:buFont typeface="System Font Regular"/>
              <a:buChar char="-"/>
            </a:pPr>
            <a:r>
              <a:rPr lang="en-US" sz="2000" dirty="0"/>
              <a:t>Serves as “green light” to NIH Study Team that can move forward and submit to Reviewing IRB </a:t>
            </a:r>
          </a:p>
          <a:p>
            <a:pPr marL="182880" lvl="0" indent="-160020">
              <a:lnSpc>
                <a:spcPct val="90000"/>
              </a:lnSpc>
              <a:spcAft>
                <a:spcPct val="35000"/>
              </a:spcAft>
              <a:buFont typeface="System Font Regular"/>
              <a:buChar char="-"/>
            </a:pPr>
            <a:r>
              <a:rPr lang="en-US" sz="2000" dirty="0"/>
              <a:t>If required, provides additional guidance on submission </a:t>
            </a:r>
          </a:p>
          <a:p>
            <a:pPr marL="182880" lvl="0" indent="-160020">
              <a:lnSpc>
                <a:spcPct val="90000"/>
              </a:lnSpc>
              <a:spcAft>
                <a:spcPct val="35000"/>
              </a:spcAft>
              <a:buFont typeface="System Font Regular"/>
              <a:buChar char="-"/>
            </a:pPr>
            <a:r>
              <a:rPr lang="en-US" sz="2000" dirty="0"/>
              <a:t>Provide to Reviewing IRB</a:t>
            </a:r>
            <a:endParaRPr lang="en-US" dirty="0"/>
          </a:p>
          <a:p>
            <a:endParaRPr lang="en-US" dirty="0"/>
          </a:p>
          <a:p>
            <a:endParaRPr lang="en-US" dirty="0"/>
          </a:p>
        </p:txBody>
      </p:sp>
      <p:sp>
        <p:nvSpPr>
          <p:cNvPr id="20" name="TextBox 19">
            <a:extLst>
              <a:ext uri="{FF2B5EF4-FFF2-40B4-BE49-F238E27FC236}">
                <a16:creationId xmlns:a16="http://schemas.microsoft.com/office/drawing/2014/main" id="{69E7433E-EA4C-F944-AC58-CE30404891AC}"/>
              </a:ext>
            </a:extLst>
          </p:cNvPr>
          <p:cNvSpPr txBox="1"/>
          <p:nvPr/>
        </p:nvSpPr>
        <p:spPr>
          <a:xfrm>
            <a:off x="11879319" y="7175429"/>
            <a:ext cx="2543665" cy="369332"/>
          </a:xfrm>
          <a:prstGeom prst="rect">
            <a:avLst/>
          </a:prstGeom>
          <a:noFill/>
        </p:spPr>
        <p:txBody>
          <a:bodyPr wrap="square" rtlCol="0">
            <a:spAutoFit/>
          </a:bodyPr>
          <a:lstStyle/>
          <a:p>
            <a:r>
              <a:rPr lang="en-US" dirty="0">
                <a:solidFill>
                  <a:schemeClr val="bg2">
                    <a:lumMod val="25000"/>
                  </a:schemeClr>
                </a:solidFill>
              </a:rPr>
              <a:t>* If NIH is the lead site</a:t>
            </a: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12"/>
          <a:stretch>
            <a:fillRect/>
          </a:stretch>
        </p:blipFill>
        <p:spPr>
          <a:xfrm>
            <a:off x="0" y="7469436"/>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76656" y="7673461"/>
            <a:ext cx="2445745" cy="352112"/>
          </a:xfrm>
          <a:prstGeom prst="rect">
            <a:avLst/>
          </a:prstGeom>
        </p:spPr>
      </p:pic>
    </p:spTree>
    <p:extLst>
      <p:ext uri="{BB962C8B-B14F-4D97-AF65-F5344CB8AC3E}">
        <p14:creationId xmlns:p14="http://schemas.microsoft.com/office/powerpoint/2010/main" val="1054944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7E0525-AE64-C808-85C1-DDE47710A073}"/>
              </a:ext>
            </a:extLst>
          </p:cNvPr>
          <p:cNvSpPr>
            <a:spLocks noGrp="1"/>
          </p:cNvSpPr>
          <p:nvPr>
            <p:ph type="title" idx="4294967295"/>
          </p:nvPr>
        </p:nvSpPr>
        <p:spPr>
          <a:xfrm>
            <a:off x="455279" y="353966"/>
            <a:ext cx="2945058" cy="757130"/>
          </a:xfrm>
        </p:spPr>
        <p:txBody>
          <a:bodyPr/>
          <a:lstStyle/>
          <a:p>
            <a:r>
              <a:rPr lang="en-US" sz="4800" b="1" dirty="0">
                <a:latin typeface="+mn-lt"/>
              </a:rPr>
              <a:t>Key Terms</a:t>
            </a:r>
          </a:p>
        </p:txBody>
      </p:sp>
      <p:pic>
        <p:nvPicPr>
          <p:cNvPr id="11" name="Picture 10">
            <a:extLst>
              <a:ext uri="{FF2B5EF4-FFF2-40B4-BE49-F238E27FC236}">
                <a16:creationId xmlns:a16="http://schemas.microsoft.com/office/drawing/2014/main" id="{D74B8BF3-CEDC-4C6B-9582-AB66CE3695FA}"/>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3" name="Picture 12">
            <a:extLst>
              <a:ext uri="{FF2B5EF4-FFF2-40B4-BE49-F238E27FC236}">
                <a16:creationId xmlns:a16="http://schemas.microsoft.com/office/drawing/2014/main" id="{12E7FAB1-EE85-4C6D-A66C-8125124EFD66}"/>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23" name="Rectangle 22">
            <a:extLst>
              <a:ext uri="{FF2B5EF4-FFF2-40B4-BE49-F238E27FC236}">
                <a16:creationId xmlns:a16="http://schemas.microsoft.com/office/drawing/2014/main" id="{B3670EF8-581B-48E4-9D9A-55512A6CCAA8}"/>
              </a:ext>
              <a:ext uri="{C183D7F6-B498-43B3-948B-1728B52AA6E4}">
                <adec:decorative xmlns:adec="http://schemas.microsoft.com/office/drawing/2017/decorative" val="1"/>
              </a:ext>
            </a:extLst>
          </p:cNvPr>
          <p:cNvSpPr/>
          <p:nvPr/>
        </p:nvSpPr>
        <p:spPr>
          <a:xfrm>
            <a:off x="557306" y="1054484"/>
            <a:ext cx="8818048" cy="64961"/>
          </a:xfrm>
          <a:prstGeom prst="rect">
            <a:avLst/>
          </a:prstGeom>
          <a:solidFill>
            <a:srgbClr val="E3C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graphicFrame>
        <p:nvGraphicFramePr>
          <p:cNvPr id="22" name="Table 21">
            <a:extLst>
              <a:ext uri="{FF2B5EF4-FFF2-40B4-BE49-F238E27FC236}">
                <a16:creationId xmlns:a16="http://schemas.microsoft.com/office/drawing/2014/main" id="{4C937971-919C-432C-BDFD-F69559DA9773}"/>
              </a:ext>
            </a:extLst>
          </p:cNvPr>
          <p:cNvGraphicFramePr>
            <a:graphicFrameLocks noGrp="1"/>
          </p:cNvGraphicFramePr>
          <p:nvPr>
            <p:extLst>
              <p:ext uri="{D42A27DB-BD31-4B8C-83A1-F6EECF244321}">
                <p14:modId xmlns:p14="http://schemas.microsoft.com/office/powerpoint/2010/main" val="2333189537"/>
              </p:ext>
            </p:extLst>
          </p:nvPr>
        </p:nvGraphicFramePr>
        <p:xfrm>
          <a:off x="557306" y="1171076"/>
          <a:ext cx="13411357" cy="5643607"/>
        </p:xfrm>
        <a:graphic>
          <a:graphicData uri="http://schemas.openxmlformats.org/drawingml/2006/table">
            <a:tbl>
              <a:tblPr firstRow="1" firstCol="1" bandRow="1">
                <a:tableStyleId>{5C22544A-7EE6-4342-B048-85BDC9FD1C3A}</a:tableStyleId>
              </a:tblPr>
              <a:tblGrid>
                <a:gridCol w="2466806">
                  <a:extLst>
                    <a:ext uri="{9D8B030D-6E8A-4147-A177-3AD203B41FA5}">
                      <a16:colId xmlns:a16="http://schemas.microsoft.com/office/drawing/2014/main" val="381933172"/>
                    </a:ext>
                  </a:extLst>
                </a:gridCol>
                <a:gridCol w="10944551">
                  <a:extLst>
                    <a:ext uri="{9D8B030D-6E8A-4147-A177-3AD203B41FA5}">
                      <a16:colId xmlns:a16="http://schemas.microsoft.com/office/drawing/2014/main" val="2272289105"/>
                    </a:ext>
                  </a:extLst>
                </a:gridCol>
              </a:tblGrid>
              <a:tr h="530342">
                <a:tc>
                  <a:txBody>
                    <a:bodyPr/>
                    <a:lstStyle/>
                    <a:p>
                      <a:pPr algn="ctr"/>
                      <a:r>
                        <a:rPr lang="en-US" sz="3200" dirty="0">
                          <a:latin typeface="+mn-lt"/>
                        </a:rPr>
                        <a:t>TERM</a:t>
                      </a:r>
                    </a:p>
                  </a:txBody>
                  <a:tcPr>
                    <a:solidFill>
                      <a:srgbClr val="218191"/>
                    </a:solidFill>
                  </a:tcPr>
                </a:tc>
                <a:tc>
                  <a:txBody>
                    <a:bodyPr/>
                    <a:lstStyle/>
                    <a:p>
                      <a:pPr algn="ctr"/>
                      <a:r>
                        <a:rPr lang="en-US" sz="3200" b="1" dirty="0">
                          <a:latin typeface="+mn-lt"/>
                        </a:rPr>
                        <a:t>DEFINITION</a:t>
                      </a:r>
                    </a:p>
                  </a:txBody>
                  <a:tcPr>
                    <a:solidFill>
                      <a:srgbClr val="218191"/>
                    </a:solidFill>
                  </a:tcPr>
                </a:tc>
                <a:extLst>
                  <a:ext uri="{0D108BD9-81ED-4DB2-BD59-A6C34878D82A}">
                    <a16:rowId xmlns:a16="http://schemas.microsoft.com/office/drawing/2014/main" val="887989132"/>
                  </a:ext>
                </a:extLst>
              </a:tr>
              <a:tr h="1205614">
                <a:tc>
                  <a:txBody>
                    <a:bodyPr/>
                    <a:lstStyle/>
                    <a:p>
                      <a:r>
                        <a:rPr lang="en-US" sz="2400" b="1" dirty="0">
                          <a:solidFill>
                            <a:schemeClr val="tx1"/>
                          </a:solidFill>
                          <a:latin typeface="+mn-lt"/>
                        </a:rPr>
                        <a:t>Core Site</a:t>
                      </a:r>
                    </a:p>
                  </a:txBody>
                  <a:tcPr>
                    <a:solidFill>
                      <a:srgbClr val="C6B9EC"/>
                    </a:solidFill>
                  </a:tcPr>
                </a:tc>
                <a:tc>
                  <a:txBody>
                    <a:bodyPr/>
                    <a:lstStyle/>
                    <a:p>
                      <a:pPr marL="0" marR="0" lvl="0" indent="0" algn="l" defTabSz="1097280" rtl="0" eaLnBrk="1" fontAlgn="auto" latinLnBrk="0" hangingPunct="1">
                        <a:lnSpc>
                          <a:spcPct val="100000"/>
                        </a:lnSpc>
                        <a:spcBef>
                          <a:spcPts val="0"/>
                        </a:spcBef>
                        <a:spcAft>
                          <a:spcPts val="0"/>
                        </a:spcAft>
                        <a:buClrTx/>
                        <a:buSzTx/>
                        <a:buFontTx/>
                        <a:buNone/>
                        <a:tabLst/>
                        <a:defRPr/>
                      </a:pPr>
                      <a:r>
                        <a:rPr lang="en-US" sz="2100" dirty="0">
                          <a:solidFill>
                            <a:schemeClr val="tx1"/>
                          </a:solidFill>
                          <a:latin typeface="+mn-lt"/>
                        </a:rPr>
                        <a:t>Term used to describe the lead study team</a:t>
                      </a:r>
                      <a:r>
                        <a:rPr lang="en-US" sz="2100" b="1" dirty="0">
                          <a:solidFill>
                            <a:schemeClr val="tx1"/>
                          </a:solidFill>
                          <a:latin typeface="+mn-lt"/>
                        </a:rPr>
                        <a:t>. </a:t>
                      </a:r>
                      <a:r>
                        <a:rPr lang="en-US" sz="2100" dirty="0">
                          <a:solidFill>
                            <a:schemeClr val="tx1"/>
                          </a:solidFill>
                          <a:latin typeface="+mn-lt"/>
                        </a:rPr>
                        <a:t>The core site has ultimate responsibility for the conduct and integrity of the research. It usually serves as the main study point of contact for the Reviewing IRB and serves as the conduit for communication to and from the Participating Sites. The core site can also be referred to as the ‘Lead Site’ or ‘Main Site.  </a:t>
                      </a:r>
                    </a:p>
                  </a:txBody>
                  <a:tcPr>
                    <a:solidFill>
                      <a:srgbClr val="C6B9EC"/>
                    </a:solidFill>
                  </a:tcPr>
                </a:tc>
                <a:extLst>
                  <a:ext uri="{0D108BD9-81ED-4DB2-BD59-A6C34878D82A}">
                    <a16:rowId xmlns:a16="http://schemas.microsoft.com/office/drawing/2014/main" val="2633370945"/>
                  </a:ext>
                </a:extLst>
              </a:tr>
              <a:tr h="834362">
                <a:tc>
                  <a:txBody>
                    <a:bodyPr/>
                    <a:lstStyle/>
                    <a:p>
                      <a:r>
                        <a:rPr lang="en-US" sz="2400" b="1" i="0" dirty="0">
                          <a:solidFill>
                            <a:schemeClr val="tx1"/>
                          </a:solidFill>
                          <a:latin typeface="+mn-lt"/>
                          <a:cs typeface="Calibri" panose="020F0502020204030204" pitchFamily="34" charset="0"/>
                        </a:rPr>
                        <a:t>Participating Site</a:t>
                      </a:r>
                    </a:p>
                  </a:txBody>
                  <a:tcPr>
                    <a:solidFill>
                      <a:srgbClr val="B6E3EC"/>
                    </a:solidFill>
                  </a:tcPr>
                </a:tc>
                <a:tc>
                  <a:txBody>
                    <a:bodyPr/>
                    <a:lstStyle/>
                    <a:p>
                      <a:r>
                        <a:rPr lang="en-US" sz="2100" b="0" i="0" dirty="0">
                          <a:solidFill>
                            <a:schemeClr val="tx1"/>
                          </a:solidFill>
                          <a:latin typeface="+mn-lt"/>
                          <a:cs typeface="Calibri" panose="020F0502020204030204" pitchFamily="34" charset="0"/>
                        </a:rPr>
                        <a:t>A </a:t>
                      </a:r>
                      <a:r>
                        <a:rPr lang="en-US" sz="2100" kern="1200" dirty="0">
                          <a:solidFill>
                            <a:schemeClr val="tx1"/>
                          </a:solidFill>
                          <a:effectLst/>
                          <a:latin typeface="+mn-lt"/>
                          <a:ea typeface="+mn-ea"/>
                          <a:cs typeface="+mn-cs"/>
                        </a:rPr>
                        <a:t>research site involved in multi-site research that relies on the Reviewing IRB to provide oversight for the site. The Participating Site can also be referred to as the ‘</a:t>
                      </a:r>
                      <a:r>
                        <a:rPr lang="en-US" sz="2100" kern="1200" dirty="0" err="1">
                          <a:solidFill>
                            <a:schemeClr val="tx1"/>
                          </a:solidFill>
                          <a:effectLst/>
                          <a:latin typeface="+mn-lt"/>
                          <a:ea typeface="+mn-ea"/>
                          <a:cs typeface="+mn-cs"/>
                        </a:rPr>
                        <a:t>pSITE</a:t>
                      </a:r>
                      <a:r>
                        <a:rPr lang="en-US" sz="2100" kern="1200" dirty="0">
                          <a:solidFill>
                            <a:schemeClr val="tx1"/>
                          </a:solidFill>
                          <a:effectLst/>
                          <a:latin typeface="+mn-lt"/>
                          <a:ea typeface="+mn-ea"/>
                          <a:cs typeface="+mn-cs"/>
                        </a:rPr>
                        <a:t>’, ‘local site’, or ‘relying site’.</a:t>
                      </a:r>
                    </a:p>
                  </a:txBody>
                  <a:tcPr>
                    <a:solidFill>
                      <a:srgbClr val="B6E3EC"/>
                    </a:solidFill>
                  </a:tcPr>
                </a:tc>
                <a:extLst>
                  <a:ext uri="{0D108BD9-81ED-4DB2-BD59-A6C34878D82A}">
                    <a16:rowId xmlns:a16="http://schemas.microsoft.com/office/drawing/2014/main" val="3401664667"/>
                  </a:ext>
                </a:extLst>
              </a:tr>
              <a:tr h="1205614">
                <a:tc>
                  <a:txBody>
                    <a:bodyPr/>
                    <a:lstStyle/>
                    <a:p>
                      <a:r>
                        <a:rPr lang="en-US" sz="2400" b="1" dirty="0">
                          <a:solidFill>
                            <a:schemeClr val="tx1"/>
                          </a:solidFill>
                          <a:latin typeface="+mn-lt"/>
                        </a:rPr>
                        <a:t>Relying Institution</a:t>
                      </a:r>
                    </a:p>
                  </a:txBody>
                  <a:tcPr>
                    <a:solidFill>
                      <a:srgbClr val="C6B9EC"/>
                    </a:solidFill>
                  </a:tcPr>
                </a:tc>
                <a:tc>
                  <a:txBody>
                    <a:bodyPr/>
                    <a:lstStyle/>
                    <a:p>
                      <a:r>
                        <a:rPr lang="en-US" sz="2100" kern="1200" dirty="0">
                          <a:solidFill>
                            <a:schemeClr val="tx1"/>
                          </a:solidFill>
                          <a:effectLst/>
                          <a:latin typeface="+mn-lt"/>
                          <a:ea typeface="+mn-ea"/>
                          <a:cs typeface="+mn-cs"/>
                        </a:rPr>
                        <a:t>An institution participating in multi-site research that cedes IRB review to the Reviewing IRB for human subjects research consistent with the terms of a reliance agreement. The Relying Institution may involve more then one participating study site, e.g., one healthcare system may have multiple hospitals and/or clinics. </a:t>
                      </a:r>
                      <a:endParaRPr lang="en-US" sz="2100" dirty="0">
                        <a:solidFill>
                          <a:schemeClr val="tx1"/>
                        </a:solidFill>
                        <a:latin typeface="+mn-lt"/>
                      </a:endParaRPr>
                    </a:p>
                  </a:txBody>
                  <a:tcPr>
                    <a:solidFill>
                      <a:srgbClr val="C6B9EC"/>
                    </a:solidFill>
                  </a:tcPr>
                </a:tc>
                <a:extLst>
                  <a:ext uri="{0D108BD9-81ED-4DB2-BD59-A6C34878D82A}">
                    <a16:rowId xmlns:a16="http://schemas.microsoft.com/office/drawing/2014/main" val="1645517902"/>
                  </a:ext>
                </a:extLst>
              </a:tr>
              <a:tr h="1486925">
                <a:tc>
                  <a:txBody>
                    <a:bodyPr/>
                    <a:lstStyle/>
                    <a:p>
                      <a:r>
                        <a:rPr lang="en-US" sz="2400" b="1" dirty="0">
                          <a:solidFill>
                            <a:schemeClr val="tx1"/>
                          </a:solidFill>
                          <a:latin typeface="+mn-lt"/>
                        </a:rPr>
                        <a:t>Reviewing IRB</a:t>
                      </a:r>
                    </a:p>
                  </a:txBody>
                  <a:tcPr>
                    <a:solidFill>
                      <a:srgbClr val="B6E3EC"/>
                    </a:solidFill>
                  </a:tcPr>
                </a:tc>
                <a:tc>
                  <a:txBody>
                    <a:bodyPr/>
                    <a:lstStyle/>
                    <a:p>
                      <a:r>
                        <a:rPr lang="en-US" sz="2100" kern="1200" dirty="0">
                          <a:solidFill>
                            <a:schemeClr val="tx1"/>
                          </a:solidFill>
                          <a:effectLst/>
                          <a:latin typeface="+mn-lt"/>
                          <a:ea typeface="+mn-ea"/>
                          <a:cs typeface="+mn-cs"/>
                        </a:rPr>
                        <a:t>The Reviewing IRB will be responsible for reviewing human subjects research and determining that the research meets the required criteria for approval under the regulatory requirements at 45 CFR 46 and, as applicable, 21 CFR 50; 312; 812. When reviewing for a multi-site study, the Reviewing  IRB can also </a:t>
                      </a:r>
                      <a:r>
                        <a:rPr lang="en-US" sz="2100" dirty="0">
                          <a:solidFill>
                            <a:schemeClr val="tx1"/>
                          </a:solidFill>
                          <a:latin typeface="+mn-lt"/>
                        </a:rPr>
                        <a:t>be referred to as the ‘single IRB (sIRB),’ ‘IRB of record’ or ‘Central IRB.’ </a:t>
                      </a:r>
                      <a:endParaRPr lang="en-US" sz="2100" kern="1200" dirty="0">
                        <a:solidFill>
                          <a:schemeClr val="tx1"/>
                        </a:solidFill>
                        <a:effectLst/>
                        <a:latin typeface="+mn-lt"/>
                        <a:ea typeface="+mn-ea"/>
                        <a:cs typeface="+mn-cs"/>
                      </a:endParaRPr>
                    </a:p>
                  </a:txBody>
                  <a:tcPr>
                    <a:solidFill>
                      <a:srgbClr val="B6E3EC"/>
                    </a:solidFill>
                  </a:tcPr>
                </a:tc>
                <a:extLst>
                  <a:ext uri="{0D108BD9-81ED-4DB2-BD59-A6C34878D82A}">
                    <a16:rowId xmlns:a16="http://schemas.microsoft.com/office/drawing/2014/main" val="744832806"/>
                  </a:ext>
                </a:extLst>
              </a:tr>
            </a:tbl>
          </a:graphicData>
        </a:graphic>
      </p:graphicFrame>
      <p:sp>
        <p:nvSpPr>
          <p:cNvPr id="2" name="TextBox 1">
            <a:extLst>
              <a:ext uri="{FF2B5EF4-FFF2-40B4-BE49-F238E27FC236}">
                <a16:creationId xmlns:a16="http://schemas.microsoft.com/office/drawing/2014/main" id="{1B58132E-39D4-4933-9490-78A474F279F3}"/>
              </a:ext>
            </a:extLst>
          </p:cNvPr>
          <p:cNvSpPr txBox="1"/>
          <p:nvPr/>
        </p:nvSpPr>
        <p:spPr>
          <a:xfrm>
            <a:off x="628355" y="6880147"/>
            <a:ext cx="13515788" cy="400110"/>
          </a:xfrm>
          <a:prstGeom prst="rect">
            <a:avLst/>
          </a:prstGeom>
          <a:noFill/>
        </p:spPr>
        <p:txBody>
          <a:bodyPr wrap="square" rtlCol="0">
            <a:spAutoFit/>
          </a:bodyPr>
          <a:lstStyle/>
          <a:p>
            <a:r>
              <a:rPr lang="en-US" sz="2000" b="1" u="sng" dirty="0">
                <a:solidFill>
                  <a:srgbClr val="C00000"/>
                </a:solidFill>
                <a:latin typeface="+mn-lt"/>
              </a:rPr>
              <a:t>NIH can </a:t>
            </a:r>
            <a:r>
              <a:rPr lang="en-US" sz="2000" b="1" u="sng" dirty="0">
                <a:solidFill>
                  <a:srgbClr val="C00000"/>
                </a:solidFill>
              </a:rPr>
              <a:t>function as one or a combination of these designations. </a:t>
            </a:r>
          </a:p>
        </p:txBody>
      </p:sp>
    </p:spTree>
    <p:extLst>
      <p:ext uri="{BB962C8B-B14F-4D97-AF65-F5344CB8AC3E}">
        <p14:creationId xmlns:p14="http://schemas.microsoft.com/office/powerpoint/2010/main" val="402288351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285410E-0962-2E0F-2FCD-EFB61C900F68}"/>
              </a:ext>
            </a:extLst>
          </p:cNvPr>
          <p:cNvSpPr>
            <a:spLocks noGrp="1"/>
          </p:cNvSpPr>
          <p:nvPr>
            <p:ph type="title" idx="4294967295"/>
          </p:nvPr>
        </p:nvSpPr>
        <p:spPr>
          <a:xfrm>
            <a:off x="694944" y="519633"/>
            <a:ext cx="6844198" cy="701731"/>
          </a:xfrm>
        </p:spPr>
        <p:txBody>
          <a:bodyPr/>
          <a:lstStyle/>
          <a:p>
            <a:r>
              <a:rPr lang="en-US" sz="4400" b="1" kern="1200" dirty="0">
                <a:solidFill>
                  <a:srgbClr val="000000"/>
                </a:solidFill>
                <a:effectLst/>
                <a:latin typeface="Public Sans"/>
              </a:rPr>
              <a:t>NIH Protocol Addendum</a:t>
            </a:r>
            <a:endParaRPr lang="en-US" sz="4400" dirty="0"/>
          </a:p>
        </p:txBody>
      </p:sp>
      <p:sp>
        <p:nvSpPr>
          <p:cNvPr id="6" name="TextBox 5">
            <a:extLst>
              <a:ext uri="{FF2B5EF4-FFF2-40B4-BE49-F238E27FC236}">
                <a16:creationId xmlns:a16="http://schemas.microsoft.com/office/drawing/2014/main" id="{BE4FC7F9-48FD-2664-1336-39C05E948D56}"/>
              </a:ext>
            </a:extLst>
          </p:cNvPr>
          <p:cNvSpPr txBox="1"/>
          <p:nvPr/>
        </p:nvSpPr>
        <p:spPr>
          <a:xfrm>
            <a:off x="804447" y="1298644"/>
            <a:ext cx="13081582" cy="6142707"/>
          </a:xfrm>
          <a:prstGeom prst="rect">
            <a:avLst/>
          </a:prstGeom>
          <a:noFill/>
        </p:spPr>
        <p:txBody>
          <a:bodyPr wrap="square" rtlCol="0">
            <a:spAutoFit/>
          </a:bodyPr>
          <a:lstStyle/>
          <a:p>
            <a:pPr marL="342900" lvl="0" indent="-342900">
              <a:buFont typeface="Arial" panose="020B0604020202020204" pitchFamily="34" charset="0"/>
              <a:buChar char="•"/>
            </a:pPr>
            <a:r>
              <a:rPr lang="en-US" sz="2800" dirty="0"/>
              <a:t>Describe NIH’s proposed role in the research and applicable institutional requirements </a:t>
            </a:r>
          </a:p>
          <a:p>
            <a:pPr marL="342900" lvl="0" indent="-342900">
              <a:buFont typeface="Arial" panose="020B0604020202020204" pitchFamily="34" charset="0"/>
              <a:buChar char="•"/>
            </a:pPr>
            <a:r>
              <a:rPr lang="en-US" sz="2800" dirty="0"/>
              <a:t>Ensures that Reviewing IRB understands protocol implementation at the NIH</a:t>
            </a:r>
          </a:p>
          <a:p>
            <a:pPr marL="342900" lvl="0" indent="-342900">
              <a:buFont typeface="Arial" panose="020B0604020202020204" pitchFamily="34" charset="0"/>
              <a:buChar char="•"/>
            </a:pPr>
            <a:r>
              <a:rPr lang="en-US" sz="2800" dirty="0"/>
              <a:t>Supplements the Main Protocol Document and must be read in conjunction with it</a:t>
            </a:r>
          </a:p>
          <a:p>
            <a:pPr marL="804672" lvl="1" indent="-347472">
              <a:buSzPct val="75000"/>
              <a:buFont typeface="Wingdings" panose="05000000000000000000" pitchFamily="2" charset="2"/>
              <a:buChar char="§"/>
            </a:pPr>
            <a:r>
              <a:rPr lang="en-US" sz="2800" dirty="0"/>
              <a:t>Expands on protocol content by:</a:t>
            </a:r>
          </a:p>
          <a:p>
            <a:pPr marL="1261872" lvl="2" indent="-347472">
              <a:buSzPct val="70000"/>
              <a:buFont typeface="Courier New" panose="02070309020205020404" pitchFamily="49" charset="0"/>
              <a:buChar char="o"/>
            </a:pPr>
            <a:r>
              <a:rPr lang="en-US" sz="2800" dirty="0"/>
              <a:t>Correcting statements that something will be done at the NIH site when it won’t </a:t>
            </a:r>
            <a:r>
              <a:rPr lang="en-US" sz="2800" i="1" u="sng" dirty="0"/>
              <a:t>and/or</a:t>
            </a:r>
          </a:p>
          <a:p>
            <a:pPr marL="1261872" lvl="2" indent="-347472">
              <a:buSzPct val="70000"/>
              <a:buFont typeface="Courier New" panose="02070309020205020404" pitchFamily="49" charset="0"/>
              <a:buChar char="o"/>
            </a:pPr>
            <a:r>
              <a:rPr lang="en-US" sz="2800" dirty="0"/>
              <a:t>Describes when NIH will do something </a:t>
            </a:r>
            <a:r>
              <a:rPr lang="en-US" sz="2800" i="1" dirty="0"/>
              <a:t>differently/ in addition </a:t>
            </a:r>
            <a:r>
              <a:rPr lang="en-US" sz="2800" dirty="0"/>
              <a:t>to the protocol</a:t>
            </a:r>
          </a:p>
          <a:p>
            <a:pPr marL="342900" indent="-342900">
              <a:buFont typeface="Arial" panose="020B0604020202020204" pitchFamily="34" charset="0"/>
              <a:buChar char="•"/>
            </a:pPr>
            <a:r>
              <a:rPr lang="en-US" sz="2800" dirty="0"/>
              <a:t>Avoid defaulting to language that is submitted when NIH is the reviewing IRB</a:t>
            </a:r>
          </a:p>
          <a:p>
            <a:pPr marL="342900" indent="-342900">
              <a:spcAft>
                <a:spcPts val="3500"/>
              </a:spcAft>
              <a:buFont typeface="Arial" panose="020B0604020202020204" pitchFamily="34" charset="0"/>
              <a:buChar char="•"/>
            </a:pPr>
            <a:r>
              <a:rPr lang="en-US" sz="2800" dirty="0"/>
              <a:t>Should not duplicate the protocol</a:t>
            </a:r>
          </a:p>
          <a:p>
            <a:pPr marL="342900" indent="-342900">
              <a:buFont typeface="Wingdings" pitchFamily="2" charset="2"/>
              <a:buChar char="Ø"/>
            </a:pPr>
            <a:r>
              <a:rPr lang="en-US" sz="2800" b="1" u="sng" dirty="0"/>
              <a:t>Distinct</a:t>
            </a:r>
            <a:r>
              <a:rPr lang="en-US" sz="2800" dirty="0"/>
              <a:t> from </a:t>
            </a:r>
            <a:r>
              <a:rPr lang="en-US" sz="2800" u="sng" dirty="0"/>
              <a:t>NIH Protocol Supplements </a:t>
            </a:r>
            <a:r>
              <a:rPr lang="en-US" sz="2800" dirty="0"/>
              <a:t>developed when the NIH is going to be implementing a Sponsor Protocol and the NIH is the Reviewing IRB</a:t>
            </a:r>
            <a:r>
              <a:rPr lang="en-US" sz="2800" i="1" dirty="0"/>
              <a:t>. </a:t>
            </a:r>
          </a:p>
          <a:p>
            <a:pPr marL="1261872" lvl="2" indent="-347472">
              <a:buSzPct val="75000"/>
              <a:buFont typeface="Wingdings" panose="05000000000000000000" pitchFamily="2" charset="2"/>
              <a:buChar char="§"/>
            </a:pPr>
            <a:r>
              <a:rPr lang="en-US" sz="2800" dirty="0"/>
              <a:t>These supplements tend to be more comprehensive documents as they need to satisfy all NIH HRPP and IRB requirements</a:t>
            </a:r>
          </a:p>
        </p:txBody>
      </p:sp>
      <p:sp>
        <p:nvSpPr>
          <p:cNvPr id="8" name="Parallelogram 7">
            <a:extLst>
              <a:ext uri="{FF2B5EF4-FFF2-40B4-BE49-F238E27FC236}">
                <a16:creationId xmlns:a16="http://schemas.microsoft.com/office/drawing/2014/main" id="{D10E5324-4049-4C04-9509-FB6FD0B354EC}"/>
              </a:ext>
              <a:ext uri="{C183D7F6-B498-43B3-948B-1728B52AA6E4}">
                <adec:decorative xmlns:adec="http://schemas.microsoft.com/office/drawing/2017/decorative" val="1"/>
              </a:ext>
            </a:extLst>
          </p:cNvPr>
          <p:cNvSpPr/>
          <p:nvPr/>
        </p:nvSpPr>
        <p:spPr>
          <a:xfrm>
            <a:off x="821700" y="1187462"/>
            <a:ext cx="5715904" cy="67804"/>
          </a:xfrm>
          <a:prstGeom prst="parallelogram">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0" y="7469436"/>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2434805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18581-4495-86DA-9581-54073D32DED4}"/>
              </a:ext>
            </a:extLst>
          </p:cNvPr>
          <p:cNvSpPr>
            <a:spLocks noGrp="1"/>
          </p:cNvSpPr>
          <p:nvPr>
            <p:ph type="title" idx="4294967295"/>
          </p:nvPr>
        </p:nvSpPr>
        <p:spPr>
          <a:xfrm>
            <a:off x="560833" y="252340"/>
            <a:ext cx="13279503" cy="1311128"/>
          </a:xfrm>
        </p:spPr>
        <p:txBody>
          <a:bodyPr/>
          <a:lstStyle/>
          <a:p>
            <a:r>
              <a:rPr lang="en-US" sz="4400" b="1" kern="1200" dirty="0">
                <a:solidFill>
                  <a:srgbClr val="000000"/>
                </a:solidFill>
                <a:effectLst/>
                <a:latin typeface="Public Sans"/>
              </a:rPr>
              <a:t>NIH Protocol Addendum – Examples of Typical Content</a:t>
            </a:r>
            <a:endParaRPr lang="en-US" sz="4400" dirty="0"/>
          </a:p>
        </p:txBody>
      </p:sp>
      <p:sp>
        <p:nvSpPr>
          <p:cNvPr id="7" name="Parallelogram 6">
            <a:extLst>
              <a:ext uri="{FF2B5EF4-FFF2-40B4-BE49-F238E27FC236}">
                <a16:creationId xmlns:a16="http://schemas.microsoft.com/office/drawing/2014/main" id="{766E4263-1B01-4C2F-B060-25FE799DC486}"/>
              </a:ext>
              <a:ext uri="{C183D7F6-B498-43B3-948B-1728B52AA6E4}">
                <adec:decorative xmlns:adec="http://schemas.microsoft.com/office/drawing/2017/decorative" val="1"/>
              </a:ext>
            </a:extLst>
          </p:cNvPr>
          <p:cNvSpPr/>
          <p:nvPr/>
        </p:nvSpPr>
        <p:spPr>
          <a:xfrm>
            <a:off x="687588" y="1203255"/>
            <a:ext cx="5715904" cy="67804"/>
          </a:xfrm>
          <a:prstGeom prst="parallelogram">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B085E7D8-E8AD-1C44-B533-58AF0EB902E5}"/>
              </a:ext>
            </a:extLst>
          </p:cNvPr>
          <p:cNvSpPr/>
          <p:nvPr/>
        </p:nvSpPr>
        <p:spPr>
          <a:xfrm>
            <a:off x="763367" y="1280626"/>
            <a:ext cx="12698595" cy="6186309"/>
          </a:xfrm>
          <a:prstGeom prst="rect">
            <a:avLst/>
          </a:prstGeom>
        </p:spPr>
        <p:txBody>
          <a:bodyPr wrap="square">
            <a:spAutoFit/>
          </a:bodyPr>
          <a:lstStyle/>
          <a:p>
            <a:pPr lvl="0"/>
            <a:r>
              <a:rPr lang="en-US" sz="2800" b="1" i="1" dirty="0">
                <a:solidFill>
                  <a:schemeClr val="accent6">
                    <a:lumMod val="75000"/>
                  </a:schemeClr>
                </a:solidFill>
              </a:rPr>
              <a:t>Institutional and Operational Requirements: </a:t>
            </a:r>
          </a:p>
          <a:p>
            <a:pPr marL="742950" lvl="1" indent="-285750">
              <a:buFont typeface="Arial" panose="020B0604020202020204" pitchFamily="34" charset="0"/>
              <a:buChar char="•"/>
            </a:pPr>
            <a:r>
              <a:rPr lang="en-US" sz="2400" dirty="0"/>
              <a:t>Adding NIH IRB# and identifying involved NIH sites, especially when go beyond the NIH CC</a:t>
            </a:r>
          </a:p>
          <a:p>
            <a:pPr marL="742950" lvl="1" indent="-285750">
              <a:buFont typeface="Arial" panose="020B0604020202020204" pitchFamily="34" charset="0"/>
              <a:buChar char="•"/>
            </a:pPr>
            <a:r>
              <a:rPr lang="en-US" sz="2400" dirty="0"/>
              <a:t>NIH not subject to state law, will not bill insurance, and primarily a research facility</a:t>
            </a:r>
          </a:p>
          <a:p>
            <a:pPr marL="742950" lvl="1" indent="-285750">
              <a:buFont typeface="Arial" panose="020B0604020202020204" pitchFamily="34" charset="0"/>
              <a:buChar char="•"/>
            </a:pPr>
            <a:r>
              <a:rPr lang="en-US" sz="2400" dirty="0"/>
              <a:t>NIH study team will report events to OHSRP in addition to reporting to the Reviewing IRB</a:t>
            </a:r>
          </a:p>
          <a:p>
            <a:r>
              <a:rPr lang="en-US" sz="2800" b="1" i="1" dirty="0">
                <a:solidFill>
                  <a:schemeClr val="accent6">
                    <a:lumMod val="75000"/>
                  </a:schemeClr>
                </a:solidFill>
              </a:rPr>
              <a:t>Protocol Implementation: </a:t>
            </a:r>
          </a:p>
          <a:p>
            <a:pPr marL="800100" lvl="1" indent="-342900">
              <a:buFont typeface="Arial" panose="020B0604020202020204" pitchFamily="34" charset="0"/>
              <a:buChar char="•"/>
            </a:pPr>
            <a:r>
              <a:rPr lang="en-US" sz="2400" dirty="0"/>
              <a:t>Describing ways in which screening, recruitment, compensation, reimbursement, or procedures will be conducted differently, or not at all, at the NIH, such as:  </a:t>
            </a:r>
          </a:p>
          <a:p>
            <a:pPr marL="1714500" lvl="3" indent="-342900">
              <a:buFont typeface="System Font Regular"/>
              <a:buChar char="-"/>
            </a:pPr>
            <a:r>
              <a:rPr lang="en-US" sz="2400" dirty="0"/>
              <a:t>NIH will enroll a specific cohort </a:t>
            </a:r>
          </a:p>
          <a:p>
            <a:pPr marL="1714500" lvl="3" indent="-342900">
              <a:buFont typeface="System Font Regular"/>
              <a:buChar char="-"/>
            </a:pPr>
            <a:r>
              <a:rPr lang="en-US" sz="2400" dirty="0"/>
              <a:t>Data in CRIS will go to BTRIS</a:t>
            </a:r>
          </a:p>
          <a:p>
            <a:pPr lvl="0"/>
            <a:r>
              <a:rPr lang="en-US" sz="2800" b="1" i="1" dirty="0">
                <a:solidFill>
                  <a:schemeClr val="accent6">
                    <a:lumMod val="75000"/>
                  </a:schemeClr>
                </a:solidFill>
              </a:rPr>
              <a:t>Consent Implementation:</a:t>
            </a:r>
            <a:endParaRPr lang="en-US" sz="2800" dirty="0">
              <a:solidFill>
                <a:schemeClr val="accent6">
                  <a:lumMod val="75000"/>
                </a:schemeClr>
              </a:solidFill>
            </a:endParaRPr>
          </a:p>
          <a:p>
            <a:pPr marL="742950" lvl="1" indent="-285750">
              <a:buFont typeface="Arial" panose="020B0604020202020204" pitchFamily="34" charset="0"/>
              <a:buChar char="•"/>
            </a:pPr>
            <a:r>
              <a:rPr lang="en-US" sz="2400" dirty="0"/>
              <a:t>Assent process for children e.g., format, variation by age group, documentation method etc.</a:t>
            </a:r>
          </a:p>
          <a:p>
            <a:pPr marL="742950" lvl="1" indent="-285750">
              <a:buFont typeface="Arial" panose="020B0604020202020204" pitchFamily="34" charset="0"/>
              <a:buChar char="•"/>
            </a:pPr>
            <a:r>
              <a:rPr lang="en-US" sz="2400" dirty="0"/>
              <a:t>Determining subject capacity and adherence to NIH HRPP Policy 403</a:t>
            </a:r>
          </a:p>
          <a:p>
            <a:pPr marL="742950" lvl="1" indent="-285750">
              <a:buFont typeface="Arial" panose="020B0604020202020204" pitchFamily="34" charset="0"/>
              <a:buChar char="•"/>
            </a:pPr>
            <a:r>
              <a:rPr lang="en-US" sz="2400" dirty="0"/>
              <a:t>Enrolment of non-English speakers and use of NIH short form consent</a:t>
            </a:r>
          </a:p>
          <a:p>
            <a:pPr marL="742950" lvl="1" indent="-285750">
              <a:buFont typeface="Arial" panose="020B0604020202020204" pitchFamily="34" charset="0"/>
              <a:buChar char="•"/>
            </a:pPr>
            <a:r>
              <a:rPr lang="en-US" sz="2400" dirty="0"/>
              <a:t>Re-consenting of subjects who reach 18 and requesting waiver of consent</a:t>
            </a:r>
          </a:p>
          <a:p>
            <a:pPr marL="742950" lvl="1" indent="-285750">
              <a:buFont typeface="Arial" panose="020B0604020202020204" pitchFamily="34" charset="0"/>
              <a:buChar char="•"/>
            </a:pPr>
            <a:r>
              <a:rPr lang="en-US" sz="2400" dirty="0"/>
              <a:t>Varying consent process to fit the NIH context e.g., documenting assent on research record not consent form, e-consent method etc.</a:t>
            </a:r>
          </a:p>
        </p:txBody>
      </p:sp>
      <p:sp>
        <p:nvSpPr>
          <p:cNvPr id="8" name="TextBox 7">
            <a:extLst>
              <a:ext uri="{FF2B5EF4-FFF2-40B4-BE49-F238E27FC236}">
                <a16:creationId xmlns:a16="http://schemas.microsoft.com/office/drawing/2014/main" id="{29B714A8-0F1C-43D6-ABAD-87FA43EC956D}"/>
              </a:ext>
            </a:extLst>
          </p:cNvPr>
          <p:cNvSpPr txBox="1"/>
          <p:nvPr/>
        </p:nvSpPr>
        <p:spPr>
          <a:xfrm>
            <a:off x="6793967" y="3955333"/>
            <a:ext cx="6667995" cy="830997"/>
          </a:xfrm>
          <a:prstGeom prst="rect">
            <a:avLst/>
          </a:prstGeom>
          <a:noFill/>
        </p:spPr>
        <p:txBody>
          <a:bodyPr wrap="square" rtlCol="0">
            <a:spAutoFit/>
          </a:bodyPr>
          <a:lstStyle/>
          <a:p>
            <a:pPr marL="342900" indent="-342900">
              <a:buFontTx/>
              <a:buChar char="-"/>
            </a:pPr>
            <a:r>
              <a:rPr lang="en-US" sz="2400" dirty="0"/>
              <a:t>NIH will perform an extra scan and questionnaire</a:t>
            </a:r>
          </a:p>
          <a:p>
            <a:pPr marL="342900" indent="-342900">
              <a:buFontTx/>
              <a:buChar char="-"/>
            </a:pPr>
            <a:r>
              <a:rPr lang="en-US" sz="2400" dirty="0"/>
              <a:t>Not permit sponsor GDPR language</a:t>
            </a: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0" y="7469436"/>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14358056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9CB48E-FDA0-B6C6-89C3-564D2714EF9C}"/>
              </a:ext>
            </a:extLst>
          </p:cNvPr>
          <p:cNvSpPr>
            <a:spLocks noGrp="1"/>
          </p:cNvSpPr>
          <p:nvPr>
            <p:ph type="title" idx="4294967295"/>
          </p:nvPr>
        </p:nvSpPr>
        <p:spPr>
          <a:xfrm>
            <a:off x="524256" y="472417"/>
            <a:ext cx="5487832" cy="701731"/>
          </a:xfrm>
        </p:spPr>
        <p:txBody>
          <a:bodyPr/>
          <a:lstStyle/>
          <a:p>
            <a:r>
              <a:rPr lang="en-US" sz="4400" b="1" kern="1200" dirty="0">
                <a:solidFill>
                  <a:srgbClr val="000000"/>
                </a:solidFill>
                <a:effectLst/>
                <a:latin typeface="Public Sans"/>
              </a:rPr>
              <a:t>NIH Consent/ Assent</a:t>
            </a:r>
            <a:endParaRPr lang="en-US" sz="4400" dirty="0"/>
          </a:p>
        </p:txBody>
      </p:sp>
      <p:sp>
        <p:nvSpPr>
          <p:cNvPr id="7" name="Parallelogram 6">
            <a:extLst>
              <a:ext uri="{FF2B5EF4-FFF2-40B4-BE49-F238E27FC236}">
                <a16:creationId xmlns:a16="http://schemas.microsoft.com/office/drawing/2014/main" id="{7FFFCC6C-85B3-4E9B-A143-535E3FDB487E}"/>
              </a:ext>
              <a:ext uri="{C183D7F6-B498-43B3-948B-1728B52AA6E4}">
                <adec:decorative xmlns:adec="http://schemas.microsoft.com/office/drawing/2017/decorative" val="1"/>
              </a:ext>
            </a:extLst>
          </p:cNvPr>
          <p:cNvSpPr/>
          <p:nvPr/>
        </p:nvSpPr>
        <p:spPr>
          <a:xfrm>
            <a:off x="651012" y="1123263"/>
            <a:ext cx="5715904" cy="67804"/>
          </a:xfrm>
          <a:prstGeom prst="parallelogram">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C01527C6-0EDA-4407-925F-F7451F625FFD}"/>
              </a:ext>
            </a:extLst>
          </p:cNvPr>
          <p:cNvSpPr txBox="1"/>
          <p:nvPr/>
        </p:nvSpPr>
        <p:spPr>
          <a:xfrm>
            <a:off x="651012" y="1267867"/>
            <a:ext cx="12698595" cy="5693866"/>
          </a:xfrm>
          <a:prstGeom prst="rect">
            <a:avLst/>
          </a:prstGeom>
          <a:noFill/>
        </p:spPr>
        <p:txBody>
          <a:bodyPr wrap="square" rtlCol="0">
            <a:spAutoFit/>
          </a:bodyPr>
          <a:lstStyle/>
          <a:p>
            <a:pPr marL="285750" lvl="0" indent="-285750">
              <a:buFont typeface="Arial" panose="020B0604020202020204" pitchFamily="34" charset="0"/>
              <a:buChar char="•"/>
            </a:pPr>
            <a:r>
              <a:rPr lang="en-US" sz="2800" dirty="0"/>
              <a:t>Developed from the Reviewing IRB-approved “Model Consent/Assent” </a:t>
            </a:r>
          </a:p>
          <a:p>
            <a:pPr marL="285750" lvl="0" indent="-285750">
              <a:buFont typeface="Arial" panose="020B0604020202020204" pitchFamily="34" charset="0"/>
              <a:buChar char="•"/>
            </a:pPr>
            <a:r>
              <a:rPr lang="en-US" sz="2800" dirty="0"/>
              <a:t>NIH study team needs to customize to include NIH institutional requirements and communicate how the protocol is going to be implemented at the NIH</a:t>
            </a:r>
          </a:p>
          <a:p>
            <a:pPr marL="285750" lvl="0" indent="-285750">
              <a:buFont typeface="Arial" panose="020B0604020202020204" pitchFamily="34" charset="0"/>
              <a:buChar char="•"/>
            </a:pPr>
            <a:r>
              <a:rPr lang="en-US" sz="2800" dirty="0"/>
              <a:t>Usually involves inserting NIH language into the Model Consent with NIH edits tracked. </a:t>
            </a:r>
            <a:r>
              <a:rPr lang="en-US" sz="2800" u="sng" dirty="0"/>
              <a:t>Do not</a:t>
            </a:r>
            <a:r>
              <a:rPr lang="en-US" sz="2800" dirty="0"/>
              <a:t> initiate using NIH template.</a:t>
            </a:r>
          </a:p>
          <a:p>
            <a:pPr marL="285750" lvl="0" indent="-285750">
              <a:buFont typeface="Arial" panose="020B0604020202020204" pitchFamily="34" charset="0"/>
              <a:buChar char="•"/>
            </a:pPr>
            <a:r>
              <a:rPr lang="en-US" sz="2800" dirty="0"/>
              <a:t>Acceptable to retain language from the Model Consent when equivalent to NIH template language </a:t>
            </a:r>
          </a:p>
          <a:p>
            <a:pPr marL="1197864" lvl="2" indent="-283464">
              <a:buSzPct val="75000"/>
              <a:buFont typeface="Wingdings" panose="05000000000000000000" pitchFamily="2" charset="2"/>
              <a:buChar char="§"/>
            </a:pPr>
            <a:r>
              <a:rPr lang="en-US" sz="2800" dirty="0"/>
              <a:t>Exceptions e.g., research-related injury, Certificate of Confidentiality etc.</a:t>
            </a:r>
          </a:p>
          <a:p>
            <a:pPr marL="285750" lvl="0" indent="-285750">
              <a:buFont typeface="Arial" panose="020B0604020202020204" pitchFamily="34" charset="0"/>
              <a:buChar char="•"/>
            </a:pPr>
            <a:r>
              <a:rPr lang="en-US" sz="2800" dirty="0"/>
              <a:t>Needs to be consistent with the NIH Protocol Addendum</a:t>
            </a:r>
          </a:p>
          <a:p>
            <a:pPr marL="285750" lvl="0" indent="-285750">
              <a:buFont typeface="Arial" panose="020B0604020202020204" pitchFamily="34" charset="0"/>
              <a:buChar char="•"/>
            </a:pPr>
            <a:r>
              <a:rPr lang="en-US" sz="2800" dirty="0"/>
              <a:t>Evolving craft where still learning what are </a:t>
            </a:r>
            <a:r>
              <a:rPr lang="en-US" sz="2800" u="sng" dirty="0"/>
              <a:t>true</a:t>
            </a:r>
            <a:r>
              <a:rPr lang="en-US" sz="2800" dirty="0"/>
              <a:t> non-negotiables and need to be flexible as external IRBs take different approaches e.g., using 2-part consents</a:t>
            </a:r>
          </a:p>
          <a:p>
            <a:pPr marL="285750" indent="-285750">
              <a:buFont typeface="Arial" panose="020B0604020202020204" pitchFamily="34" charset="0"/>
              <a:buChar char="•"/>
            </a:pPr>
            <a:r>
              <a:rPr lang="en-US" sz="2800" dirty="0"/>
              <a:t>Where possible, prudent to establish what are the acceptable parameters for the Sponsor, the Reviewing IRB, NIH, and/or the Lead Study Team</a:t>
            </a: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0" y="7469436"/>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51107969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3C8334-A1F8-ABA1-5B4D-606030B34035}"/>
              </a:ext>
            </a:extLst>
          </p:cNvPr>
          <p:cNvSpPr>
            <a:spLocks noGrp="1"/>
          </p:cNvSpPr>
          <p:nvPr>
            <p:ph type="title" idx="4294967295"/>
          </p:nvPr>
        </p:nvSpPr>
        <p:spPr>
          <a:xfrm>
            <a:off x="852283" y="580303"/>
            <a:ext cx="12618720" cy="701731"/>
          </a:xfrm>
        </p:spPr>
        <p:txBody>
          <a:bodyPr/>
          <a:lstStyle/>
          <a:p>
            <a:r>
              <a:rPr lang="en-US" sz="4400" b="1" kern="1200" dirty="0">
                <a:solidFill>
                  <a:srgbClr val="000000"/>
                </a:solidFill>
                <a:effectLst/>
                <a:latin typeface="Public Sans"/>
                <a:ea typeface="+mj-ea"/>
                <a:cs typeface="+mj-cs"/>
              </a:rPr>
              <a:t>NIH Site Consent – Examples of Typical Customization</a:t>
            </a:r>
            <a:endParaRPr lang="en-US" dirty="0"/>
          </a:p>
        </p:txBody>
      </p:sp>
      <p:sp>
        <p:nvSpPr>
          <p:cNvPr id="7" name="Parallelogram 6">
            <a:extLst>
              <a:ext uri="{FF2B5EF4-FFF2-40B4-BE49-F238E27FC236}">
                <a16:creationId xmlns:a16="http://schemas.microsoft.com/office/drawing/2014/main" id="{4B4B39C3-E34A-4435-9B61-5453605AC63B}"/>
              </a:ext>
              <a:ext uri="{C183D7F6-B498-43B3-948B-1728B52AA6E4}">
                <adec:decorative xmlns:adec="http://schemas.microsoft.com/office/drawing/2017/decorative" val="1"/>
              </a:ext>
            </a:extLst>
          </p:cNvPr>
          <p:cNvSpPr/>
          <p:nvPr/>
        </p:nvSpPr>
        <p:spPr>
          <a:xfrm>
            <a:off x="979039" y="1236965"/>
            <a:ext cx="5715904" cy="67804"/>
          </a:xfrm>
          <a:prstGeom prst="parallelogram">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a:extLst>
              <a:ext uri="{FF2B5EF4-FFF2-40B4-BE49-F238E27FC236}">
                <a16:creationId xmlns:a16="http://schemas.microsoft.com/office/drawing/2014/main" id="{C01527C6-0EDA-4407-925F-F7451F625FFD}"/>
              </a:ext>
            </a:extLst>
          </p:cNvPr>
          <p:cNvSpPr txBox="1"/>
          <p:nvPr/>
        </p:nvSpPr>
        <p:spPr>
          <a:xfrm>
            <a:off x="1048224" y="1419154"/>
            <a:ext cx="5931727" cy="5463034"/>
          </a:xfrm>
          <a:prstGeom prst="rect">
            <a:avLst/>
          </a:prstGeom>
          <a:noFill/>
        </p:spPr>
        <p:txBody>
          <a:bodyPr wrap="square" rtlCol="0">
            <a:spAutoFit/>
          </a:bodyPr>
          <a:lstStyle/>
          <a:p>
            <a:pPr lvl="0"/>
            <a:r>
              <a:rPr lang="en-US" sz="3600" b="1" i="1" dirty="0">
                <a:solidFill>
                  <a:schemeClr val="accent6">
                    <a:lumMod val="75000"/>
                  </a:schemeClr>
                </a:solidFill>
              </a:rPr>
              <a:t>Additions:</a:t>
            </a:r>
            <a:r>
              <a:rPr lang="en-US" sz="3600" i="1" dirty="0">
                <a:solidFill>
                  <a:schemeClr val="accent6">
                    <a:lumMod val="75000"/>
                  </a:schemeClr>
                </a:solidFill>
              </a:rPr>
              <a:t> </a:t>
            </a:r>
          </a:p>
          <a:p>
            <a:pPr marL="285750" lvl="0" indent="-285750">
              <a:buFont typeface="Arial" panose="020B0604020202020204" pitchFamily="34" charset="0"/>
              <a:buChar char="•"/>
            </a:pPr>
            <a:r>
              <a:rPr lang="en-US" sz="2800" dirty="0"/>
              <a:t>NIH IRB number</a:t>
            </a:r>
          </a:p>
          <a:p>
            <a:pPr marL="285750" lvl="0" indent="-285750">
              <a:buFont typeface="Arial" panose="020B0604020202020204" pitchFamily="34" charset="0"/>
              <a:buChar char="•"/>
            </a:pPr>
            <a:r>
              <a:rPr lang="en-US" sz="2800" dirty="0"/>
              <a:t>NIH CC header and footer, including consent #</a:t>
            </a:r>
          </a:p>
          <a:p>
            <a:pPr marL="285750" lvl="0" indent="-285750">
              <a:buFont typeface="Arial" panose="020B0604020202020204" pitchFamily="34" charset="0"/>
              <a:buChar char="•"/>
            </a:pPr>
            <a:r>
              <a:rPr lang="en-US" sz="2800" dirty="0"/>
              <a:t>Compensation &amp; reimbursement text</a:t>
            </a:r>
          </a:p>
          <a:p>
            <a:pPr marL="285750" indent="-285750">
              <a:buFont typeface="Arial" panose="020B0604020202020204" pitchFamily="34" charset="0"/>
              <a:buChar char="•"/>
            </a:pPr>
            <a:r>
              <a:rPr lang="en-US" sz="2800" dirty="0"/>
              <a:t>NIH research-related injury language</a:t>
            </a:r>
          </a:p>
          <a:p>
            <a:pPr marL="285750" indent="-285750">
              <a:buFont typeface="Arial" panose="020B0604020202020204" pitchFamily="34" charset="0"/>
              <a:buChar char="•"/>
            </a:pPr>
            <a:r>
              <a:rPr lang="en-US" sz="2800" dirty="0"/>
              <a:t>Certificate of Confidentiality and Privacy Act language</a:t>
            </a:r>
          </a:p>
          <a:p>
            <a:pPr marL="285750" indent="-285750">
              <a:spcAft>
                <a:spcPts val="600"/>
              </a:spcAft>
              <a:buFont typeface="Arial" panose="020B0604020202020204" pitchFamily="34" charset="0"/>
              <a:buChar char="•"/>
            </a:pPr>
            <a:r>
              <a:rPr lang="en-US" sz="2800" dirty="0"/>
              <a:t>Appropriate sections of the NIH signature block</a:t>
            </a:r>
          </a:p>
          <a:p>
            <a:pPr marL="285750" indent="-285750">
              <a:spcAft>
                <a:spcPts val="600"/>
              </a:spcAft>
              <a:buFont typeface="Arial" panose="020B0604020202020204" pitchFamily="34" charset="0"/>
              <a:buChar char="•"/>
            </a:pPr>
            <a:r>
              <a:rPr lang="en-US" sz="2800" dirty="0"/>
              <a:t>Key Information section and revised Common Rule elements </a:t>
            </a:r>
          </a:p>
        </p:txBody>
      </p:sp>
      <p:sp>
        <p:nvSpPr>
          <p:cNvPr id="8" name="TextBox 7">
            <a:extLst>
              <a:ext uri="{FF2B5EF4-FFF2-40B4-BE49-F238E27FC236}">
                <a16:creationId xmlns:a16="http://schemas.microsoft.com/office/drawing/2014/main" id="{DAC0296D-FCF0-4AB1-BDCA-C072AE73AD93}"/>
              </a:ext>
            </a:extLst>
          </p:cNvPr>
          <p:cNvSpPr txBox="1"/>
          <p:nvPr/>
        </p:nvSpPr>
        <p:spPr>
          <a:xfrm>
            <a:off x="7585133" y="1419154"/>
            <a:ext cx="5646719" cy="4524315"/>
          </a:xfrm>
          <a:prstGeom prst="rect">
            <a:avLst/>
          </a:prstGeom>
          <a:noFill/>
        </p:spPr>
        <p:txBody>
          <a:bodyPr wrap="square" rtlCol="0">
            <a:spAutoFit/>
          </a:bodyPr>
          <a:lstStyle/>
          <a:p>
            <a:r>
              <a:rPr lang="en-US" sz="3600" b="1" i="1" dirty="0">
                <a:solidFill>
                  <a:srgbClr val="C00000"/>
                </a:solidFill>
              </a:rPr>
              <a:t>Deletions: </a:t>
            </a:r>
          </a:p>
          <a:p>
            <a:pPr marL="285750" indent="-285750">
              <a:buFont typeface="Arial" panose="020B0604020202020204" pitchFamily="34" charset="0"/>
              <a:buChar char="•"/>
            </a:pPr>
            <a:r>
              <a:rPr lang="en-US" sz="2800" dirty="0"/>
              <a:t>HIPAA-related text </a:t>
            </a:r>
          </a:p>
          <a:p>
            <a:pPr marL="285750" indent="-285750">
              <a:buFont typeface="Arial" panose="020B0604020202020204" pitchFamily="34" charset="0"/>
              <a:buChar char="•"/>
            </a:pPr>
            <a:r>
              <a:rPr lang="en-US" sz="2800" dirty="0"/>
              <a:t>Assertions that insurance will be billed</a:t>
            </a:r>
          </a:p>
          <a:p>
            <a:pPr marL="285750" indent="-285750">
              <a:buFont typeface="Arial" panose="020B0604020202020204" pitchFamily="34" charset="0"/>
              <a:buChar char="•"/>
            </a:pPr>
            <a:r>
              <a:rPr lang="en-US" sz="2800" dirty="0"/>
              <a:t>Assertions that subjects can continue clinical care at the NIH if withdraw from study</a:t>
            </a:r>
          </a:p>
          <a:p>
            <a:pPr marL="285750" indent="-285750">
              <a:buFont typeface="Arial" panose="020B0604020202020204" pitchFamily="34" charset="0"/>
              <a:buChar char="•"/>
            </a:pPr>
            <a:r>
              <a:rPr lang="en-US" sz="2800" dirty="0"/>
              <a:t>References that combine Sponsor and Study Site conduct or responsibilities</a:t>
            </a: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0" y="7469436"/>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116141509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68B02E0-7376-1269-53CC-BCA95DDC4A4F}"/>
              </a:ext>
            </a:extLst>
          </p:cNvPr>
          <p:cNvSpPr>
            <a:spLocks noGrp="1"/>
          </p:cNvSpPr>
          <p:nvPr>
            <p:ph type="title" idx="4294967295"/>
          </p:nvPr>
        </p:nvSpPr>
        <p:spPr>
          <a:xfrm>
            <a:off x="621792" y="505056"/>
            <a:ext cx="12618720" cy="701731"/>
          </a:xfrm>
        </p:spPr>
        <p:txBody>
          <a:bodyPr/>
          <a:lstStyle/>
          <a:p>
            <a:r>
              <a:rPr lang="en-US" sz="4400" b="1" kern="1200" dirty="0">
                <a:solidFill>
                  <a:srgbClr val="000000"/>
                </a:solidFill>
                <a:effectLst/>
                <a:latin typeface="Public Sans"/>
                <a:ea typeface="+mj-ea"/>
                <a:cs typeface="+mj-cs"/>
              </a:rPr>
              <a:t>Additional Requirements by the Reviewing IRB</a:t>
            </a:r>
            <a:endParaRPr lang="en-US" dirty="0"/>
          </a:p>
        </p:txBody>
      </p:sp>
      <p:sp>
        <p:nvSpPr>
          <p:cNvPr id="12" name="Parallelogram 11">
            <a:extLst>
              <a:ext uri="{FF2B5EF4-FFF2-40B4-BE49-F238E27FC236}">
                <a16:creationId xmlns:a16="http://schemas.microsoft.com/office/drawing/2014/main" id="{BFB0E5CC-48FD-4869-84CE-FAFE81E25BBD}"/>
              </a:ext>
              <a:ext uri="{C183D7F6-B498-43B3-948B-1728B52AA6E4}">
                <adec:decorative xmlns:adec="http://schemas.microsoft.com/office/drawing/2017/decorative" val="1"/>
              </a:ext>
            </a:extLst>
          </p:cNvPr>
          <p:cNvSpPr/>
          <p:nvPr/>
        </p:nvSpPr>
        <p:spPr>
          <a:xfrm>
            <a:off x="748548" y="1130227"/>
            <a:ext cx="5715904" cy="67804"/>
          </a:xfrm>
          <a:prstGeom prst="parallelogram">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FE58C67B-CFFB-880F-ECF4-41CFD2CA073A}"/>
              </a:ext>
            </a:extLst>
          </p:cNvPr>
          <p:cNvSpPr txBox="1"/>
          <p:nvPr/>
        </p:nvSpPr>
        <p:spPr>
          <a:xfrm>
            <a:off x="665107" y="1275974"/>
            <a:ext cx="13288753" cy="6350456"/>
          </a:xfrm>
          <a:prstGeom prst="rect">
            <a:avLst/>
          </a:prstGeom>
          <a:noFill/>
        </p:spPr>
        <p:txBody>
          <a:bodyPr wrap="square" rtlCol="0">
            <a:spAutoFit/>
          </a:bodyPr>
          <a:lstStyle/>
          <a:p>
            <a:pPr marL="342900" indent="-342900">
              <a:buFont typeface="Arial" panose="020B0604020202020204" pitchFamily="34" charset="0"/>
              <a:buChar char="•"/>
            </a:pPr>
            <a:r>
              <a:rPr lang="en-US" sz="2400" dirty="0"/>
              <a:t>Reviewing IRB can impose additional requirements on the NIH:</a:t>
            </a:r>
          </a:p>
          <a:p>
            <a:pPr marL="1257300" lvl="2" indent="-342900">
              <a:buSzPct val="75000"/>
              <a:buFont typeface="Wingdings" panose="05000000000000000000" pitchFamily="2" charset="2"/>
              <a:buChar char="§"/>
            </a:pPr>
            <a:r>
              <a:rPr lang="en-US" sz="2400" b="1" i="1" u="sng" dirty="0"/>
              <a:t>Method</a:t>
            </a:r>
            <a:r>
              <a:rPr lang="en-US" sz="2400" dirty="0"/>
              <a:t> by which they want to receive the protocol and/ or local context submission by the NIH study team i.e., via a conduit (lead study team, coordinating center etc.), directly using their </a:t>
            </a:r>
            <a:r>
              <a:rPr lang="en-US" sz="2400" dirty="0" err="1"/>
              <a:t>eIRB</a:t>
            </a:r>
            <a:r>
              <a:rPr lang="en-US" sz="2400" dirty="0"/>
              <a:t> system, via a third-party website (</a:t>
            </a:r>
            <a:r>
              <a:rPr lang="en-US" sz="2400" dirty="0" err="1"/>
              <a:t>iREX</a:t>
            </a:r>
            <a:r>
              <a:rPr lang="en-US" sz="2400" dirty="0"/>
              <a:t>) etc.  </a:t>
            </a:r>
          </a:p>
          <a:p>
            <a:pPr marL="1257300" lvl="2" indent="-342900">
              <a:buSzPct val="75000"/>
              <a:buFont typeface="Wingdings" panose="05000000000000000000" pitchFamily="2" charset="2"/>
              <a:buChar char="§"/>
            </a:pPr>
            <a:r>
              <a:rPr lang="en-US" sz="2400" b="1" i="1" u="sng" dirty="0"/>
              <a:t>Sequence</a:t>
            </a:r>
            <a:r>
              <a:rPr lang="en-US" sz="2400" dirty="0"/>
              <a:t> for submission may not align with NIH’s workflow</a:t>
            </a:r>
          </a:p>
          <a:p>
            <a:pPr marL="1714500" lvl="3" indent="-342900">
              <a:spcAft>
                <a:spcPts val="3000"/>
              </a:spcAft>
              <a:buSzPct val="70000"/>
              <a:buFont typeface="Courier New" panose="02070309020205020404" pitchFamily="49" charset="0"/>
              <a:buChar char="o"/>
            </a:pPr>
            <a:r>
              <a:rPr lang="en-US" sz="2400" dirty="0"/>
              <a:t>Reliance is executed when NIH is added as a site or request local context information when reliance is executed. Discuss with IRBO to try to sync up processes. </a:t>
            </a:r>
          </a:p>
          <a:p>
            <a:pPr marL="342900" indent="-342900">
              <a:buFont typeface="Arial" panose="020B0604020202020204" pitchFamily="34" charset="0"/>
              <a:buChar char="•"/>
            </a:pPr>
            <a:r>
              <a:rPr lang="en-US" sz="2400" dirty="0"/>
              <a:t>Request </a:t>
            </a:r>
            <a:r>
              <a:rPr lang="en-US" sz="2400" b="1" u="sng" dirty="0"/>
              <a:t>Local Context information </a:t>
            </a:r>
            <a:r>
              <a:rPr lang="en-US" sz="2400" dirty="0"/>
              <a:t>in a stand-alone local context form or institutional profile</a:t>
            </a:r>
          </a:p>
          <a:p>
            <a:pPr marL="1257300" lvl="2" indent="-342900">
              <a:buSzPct val="75000"/>
              <a:buFont typeface="Wingdings" panose="05000000000000000000" pitchFamily="2" charset="2"/>
              <a:buChar char="§"/>
            </a:pPr>
            <a:r>
              <a:rPr lang="en-US" sz="2400" dirty="0"/>
              <a:t>Reviewing IRB is trying to understand applicable NIH policies, local norms, special requirements, culture, etc. in order to conduct its review</a:t>
            </a:r>
          </a:p>
          <a:p>
            <a:pPr marL="1257300" lvl="2" indent="-342900">
              <a:buSzPct val="75000"/>
              <a:buFont typeface="Wingdings" panose="05000000000000000000" pitchFamily="2" charset="2"/>
              <a:buChar char="§"/>
            </a:pPr>
            <a:r>
              <a:rPr lang="en-US" sz="2400" dirty="0"/>
              <a:t>Usually comprises of information specific to NIH as the </a:t>
            </a:r>
            <a:r>
              <a:rPr lang="en-US" sz="2400" b="1" dirty="0"/>
              <a:t>Relying</a:t>
            </a:r>
            <a:r>
              <a:rPr lang="en-US" sz="2400" dirty="0"/>
              <a:t> </a:t>
            </a:r>
            <a:r>
              <a:rPr lang="en-US" sz="2400" b="1" dirty="0"/>
              <a:t>Institution </a:t>
            </a:r>
            <a:r>
              <a:rPr lang="en-US" sz="2400" u="sng" dirty="0"/>
              <a:t>AND</a:t>
            </a:r>
            <a:r>
              <a:rPr lang="en-US" sz="2400" dirty="0"/>
              <a:t> </a:t>
            </a:r>
            <a:r>
              <a:rPr lang="en-US" sz="2400" b="1" dirty="0"/>
              <a:t>study-specific</a:t>
            </a:r>
            <a:r>
              <a:rPr lang="en-US" sz="2400" dirty="0"/>
              <a:t> information relating to how the protocol will be implemented at the NIH site</a:t>
            </a:r>
          </a:p>
          <a:p>
            <a:pPr marL="1257300" lvl="2" indent="-342900">
              <a:spcBef>
                <a:spcPts val="720"/>
              </a:spcBef>
              <a:buSzPct val="75000"/>
              <a:buFont typeface="Wingdings" panose="05000000000000000000" pitchFamily="2" charset="2"/>
              <a:buChar char="§"/>
            </a:pPr>
            <a:r>
              <a:rPr lang="en-US" sz="2400" dirty="0"/>
              <a:t>Identifying pertinent local context is a collaborative effort between NIH Study Team and IRBO</a:t>
            </a:r>
          </a:p>
          <a:p>
            <a:pPr marL="1257300" lvl="2" indent="-342900">
              <a:spcBef>
                <a:spcPts val="720"/>
              </a:spcBef>
              <a:buSzPct val="75000"/>
              <a:buFont typeface="Wingdings" panose="05000000000000000000" pitchFamily="2" charset="2"/>
              <a:buChar char="§"/>
            </a:pPr>
            <a:r>
              <a:rPr lang="en-US" sz="2400" dirty="0"/>
              <a:t>NIH IRBO needs to ultimately sign off on information provided</a:t>
            </a:r>
          </a:p>
          <a:p>
            <a:pPr marL="1257300" lvl="2" indent="-342900">
              <a:spcBef>
                <a:spcPts val="720"/>
              </a:spcBef>
              <a:buSzPct val="75000"/>
              <a:buFont typeface="Wingdings" panose="05000000000000000000" pitchFamily="2" charset="2"/>
              <a:buChar char="§"/>
            </a:pPr>
            <a:r>
              <a:rPr lang="en-US" sz="2400" dirty="0"/>
              <a:t>Additional forms should be submitted by email to IRBO at the time of NIH Institutional Review</a:t>
            </a: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11537" y="7538339"/>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0706" y="7661880"/>
            <a:ext cx="2321155" cy="343599"/>
          </a:xfrm>
          <a:prstGeom prst="rect">
            <a:avLst/>
          </a:prstGeom>
        </p:spPr>
      </p:pic>
    </p:spTree>
    <p:extLst>
      <p:ext uri="{BB962C8B-B14F-4D97-AF65-F5344CB8AC3E}">
        <p14:creationId xmlns:p14="http://schemas.microsoft.com/office/powerpoint/2010/main" val="346845282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326D29F-97D9-8BCD-EB01-CC513C73C3DF}"/>
              </a:ext>
            </a:extLst>
          </p:cNvPr>
          <p:cNvSpPr>
            <a:spLocks noGrp="1"/>
          </p:cNvSpPr>
          <p:nvPr>
            <p:ph type="title" idx="4294967295"/>
          </p:nvPr>
        </p:nvSpPr>
        <p:spPr>
          <a:xfrm>
            <a:off x="585216" y="506068"/>
            <a:ext cx="12618720" cy="701731"/>
          </a:xfrm>
        </p:spPr>
        <p:txBody>
          <a:bodyPr/>
          <a:lstStyle/>
          <a:p>
            <a:r>
              <a:rPr lang="en-US" sz="4400" b="1" kern="1200" dirty="0">
                <a:solidFill>
                  <a:srgbClr val="000000"/>
                </a:solidFill>
                <a:effectLst/>
                <a:latin typeface="Public Sans"/>
                <a:ea typeface="+mj-ea"/>
                <a:cs typeface="+mj-cs"/>
              </a:rPr>
              <a:t>Approval and Activation of NIH as Participating Site</a:t>
            </a:r>
            <a:endParaRPr lang="en-US" dirty="0"/>
          </a:p>
        </p:txBody>
      </p:sp>
      <p:sp>
        <p:nvSpPr>
          <p:cNvPr id="7" name="Parallelogram 6">
            <a:extLst>
              <a:ext uri="{FF2B5EF4-FFF2-40B4-BE49-F238E27FC236}">
                <a16:creationId xmlns:a16="http://schemas.microsoft.com/office/drawing/2014/main" id="{F49124FF-54AF-4649-9B27-F7905D3F874A}"/>
              </a:ext>
              <a:ext uri="{C183D7F6-B498-43B3-948B-1728B52AA6E4}">
                <adec:decorative xmlns:adec="http://schemas.microsoft.com/office/drawing/2017/decorative" val="1"/>
              </a:ext>
            </a:extLst>
          </p:cNvPr>
          <p:cNvSpPr/>
          <p:nvPr/>
        </p:nvSpPr>
        <p:spPr>
          <a:xfrm>
            <a:off x="711972" y="1167019"/>
            <a:ext cx="5715904" cy="67804"/>
          </a:xfrm>
          <a:prstGeom prst="parallelogram">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42BC9E67-5D2D-11C3-9AF6-CED31DF2D095}"/>
              </a:ext>
            </a:extLst>
          </p:cNvPr>
          <p:cNvSpPr/>
          <p:nvPr/>
        </p:nvSpPr>
        <p:spPr>
          <a:xfrm>
            <a:off x="711971" y="1256103"/>
            <a:ext cx="12671889" cy="5770811"/>
          </a:xfrm>
          <a:prstGeom prst="rect">
            <a:avLst/>
          </a:prstGeom>
        </p:spPr>
        <p:txBody>
          <a:bodyPr wrap="square">
            <a:spAutoFit/>
          </a:bodyPr>
          <a:lstStyle/>
          <a:p>
            <a:pPr lvl="0"/>
            <a:r>
              <a:rPr lang="en-US" sz="2800" b="1" i="1" dirty="0">
                <a:solidFill>
                  <a:schemeClr val="accent6">
                    <a:lumMod val="75000"/>
                  </a:schemeClr>
                </a:solidFill>
              </a:rPr>
              <a:t>Submission to Reviewing IRB </a:t>
            </a:r>
          </a:p>
          <a:p>
            <a:pPr marL="342900" lvl="0" indent="-342900">
              <a:buFont typeface="Arial" panose="020B0604020202020204" pitchFamily="34" charset="0"/>
              <a:buChar char="•"/>
            </a:pPr>
            <a:r>
              <a:rPr lang="en-US" sz="2400" dirty="0"/>
              <a:t>NIH Study Team submits to the Reviewing IRB requesting to be added as a site to the protocol </a:t>
            </a:r>
          </a:p>
          <a:p>
            <a:pPr marL="342900" lvl="0" indent="-342900">
              <a:buFont typeface="Arial" panose="020B0604020202020204" pitchFamily="34" charset="0"/>
              <a:buChar char="•"/>
            </a:pPr>
            <a:r>
              <a:rPr lang="en-US" sz="2400" dirty="0"/>
              <a:t>NIH Protocol Addendum and Consent/ Assent documents should be the last version seen by IRBO </a:t>
            </a:r>
          </a:p>
          <a:p>
            <a:pPr marL="342900" lvl="0" indent="-342900">
              <a:spcAft>
                <a:spcPts val="3000"/>
              </a:spcAft>
              <a:buFont typeface="Arial" panose="020B0604020202020204" pitchFamily="34" charset="0"/>
              <a:buChar char="•"/>
            </a:pPr>
            <a:r>
              <a:rPr lang="en-US" sz="2400" dirty="0"/>
              <a:t>Once NIH is approved as a site by the Reviewing IRB, the NIH Study Team must submit the approved protocol and consent documents, and corresponding IRB approval back to NIH IRBO</a:t>
            </a:r>
            <a:endParaRPr lang="en-US" sz="2400" b="1" i="1" dirty="0"/>
          </a:p>
          <a:p>
            <a:pPr lvl="0"/>
            <a:r>
              <a:rPr lang="en-US" sz="2800" b="1" i="1" dirty="0">
                <a:solidFill>
                  <a:schemeClr val="accent6">
                    <a:lumMod val="75000"/>
                  </a:schemeClr>
                </a:solidFill>
              </a:rPr>
              <a:t>IRBO Activation Review “Post-Review”</a:t>
            </a:r>
          </a:p>
          <a:p>
            <a:pPr marL="342900" lvl="0" indent="-342900">
              <a:buFont typeface="Arial" panose="020B0604020202020204" pitchFamily="34" charset="0"/>
              <a:buChar char="•"/>
            </a:pPr>
            <a:r>
              <a:rPr lang="en-US" sz="2400" dirty="0"/>
              <a:t>NIH Study Team submits a “Response Review Submission Form” in response to the single stipulation issued at the time of the NIH Institutional Review Memo</a:t>
            </a:r>
          </a:p>
          <a:p>
            <a:pPr marL="342900" lvl="0" indent="-342900">
              <a:buFont typeface="Arial" panose="020B0604020202020204" pitchFamily="34" charset="0"/>
              <a:buChar char="•"/>
            </a:pPr>
            <a:r>
              <a:rPr lang="en-US" sz="2400" dirty="0"/>
              <a:t>Clean version of documents should be submitted unless the Reviewing IRB has made changes</a:t>
            </a:r>
          </a:p>
          <a:p>
            <a:pPr marL="342900" lvl="0" indent="-342900">
              <a:buFont typeface="Arial" panose="020B0604020202020204" pitchFamily="34" charset="0"/>
              <a:buChar char="•"/>
            </a:pPr>
            <a:r>
              <a:rPr lang="en-US" sz="2400" dirty="0"/>
              <a:t>IRBO reviews the documents to ensure remain consistent with NIH institutional requirements</a:t>
            </a:r>
          </a:p>
          <a:p>
            <a:pPr marL="800100" lvl="1" indent="-342900">
              <a:buSzPct val="75000"/>
              <a:buFont typeface="Wingdings" panose="05000000000000000000" pitchFamily="2" charset="2"/>
              <a:buChar char="§"/>
            </a:pPr>
            <a:r>
              <a:rPr lang="en-US" sz="2400" dirty="0"/>
              <a:t>Captures pertinent information e.g., risk determination for a specific population, CR date etc.</a:t>
            </a:r>
          </a:p>
          <a:p>
            <a:pPr marL="800100" lvl="1" indent="-342900">
              <a:buSzPct val="75000"/>
              <a:buFont typeface="Wingdings" panose="05000000000000000000" pitchFamily="2" charset="2"/>
              <a:buChar char="§"/>
            </a:pPr>
            <a:r>
              <a:rPr lang="en-US" sz="2400" dirty="0"/>
              <a:t>Activates NIH Site according to Initial Review Form study status e.g., “</a:t>
            </a:r>
            <a:r>
              <a:rPr lang="en-US" sz="2400" i="1" dirty="0"/>
              <a:t>Open – Recruiting</a:t>
            </a:r>
            <a:r>
              <a:rPr lang="en-US" sz="2400" dirty="0"/>
              <a:t>”</a:t>
            </a:r>
          </a:p>
          <a:p>
            <a:pPr marL="800100" lvl="1" indent="-342900">
              <a:buSzPct val="75000"/>
              <a:buFont typeface="Wingdings" panose="05000000000000000000" pitchFamily="2" charset="2"/>
              <a:buChar char="§"/>
            </a:pPr>
            <a:r>
              <a:rPr lang="en-US" sz="2400" i="1" u="sng" dirty="0"/>
              <a:t>Acknowledges</a:t>
            </a:r>
            <a:r>
              <a:rPr lang="en-US" sz="2400" dirty="0"/>
              <a:t> the NIH is approved as a site and all approved documents</a:t>
            </a:r>
          </a:p>
          <a:p>
            <a:pPr marL="342900" lvl="0" indent="-342900">
              <a:buFont typeface="Arial" panose="020B0604020202020204" pitchFamily="34" charset="0"/>
              <a:buChar char="•"/>
            </a:pPr>
            <a:r>
              <a:rPr lang="en-US" sz="2400" dirty="0"/>
              <a:t>If at the NIH Clinical Center, documents forwarded to Office of Protocol Services for processing</a:t>
            </a: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0" y="7469436"/>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79384" y="7747606"/>
            <a:ext cx="2321155" cy="343599"/>
          </a:xfrm>
          <a:prstGeom prst="rect">
            <a:avLst/>
          </a:prstGeom>
        </p:spPr>
      </p:pic>
    </p:spTree>
    <p:extLst>
      <p:ext uri="{BB962C8B-B14F-4D97-AF65-F5344CB8AC3E}">
        <p14:creationId xmlns:p14="http://schemas.microsoft.com/office/powerpoint/2010/main" val="87528782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2D7BE9-5D0C-1A8D-6108-CE74D3194B7D}"/>
              </a:ext>
            </a:extLst>
          </p:cNvPr>
          <p:cNvSpPr>
            <a:spLocks noGrp="1"/>
          </p:cNvSpPr>
          <p:nvPr>
            <p:ph type="title"/>
          </p:nvPr>
        </p:nvSpPr>
        <p:spPr>
          <a:xfrm>
            <a:off x="500245" y="172387"/>
            <a:ext cx="13808930" cy="1311128"/>
          </a:xfrm>
        </p:spPr>
        <p:txBody>
          <a:bodyPr/>
          <a:lstStyle/>
          <a:p>
            <a:r>
              <a:rPr lang="en-US" sz="4400" b="1" dirty="0"/>
              <a:t>Shadow Protocol:</a:t>
            </a:r>
            <a:r>
              <a:rPr lang="en-US" sz="4400" b="1" baseline="0" dirty="0"/>
              <a:t> NIH Relying on External Reviewing IRB</a:t>
            </a:r>
            <a:endParaRPr lang="en-US" sz="4400" b="1" dirty="0"/>
          </a:p>
        </p:txBody>
      </p:sp>
      <p:sp>
        <p:nvSpPr>
          <p:cNvPr id="8" name="Parallelogram 7">
            <a:extLst>
              <a:ext uri="{FF2B5EF4-FFF2-40B4-BE49-F238E27FC236}">
                <a16:creationId xmlns:a16="http://schemas.microsoft.com/office/drawing/2014/main" id="{F8FC2C08-4B0B-4DBC-9737-9BB0EE5BBFED}"/>
              </a:ext>
              <a:ext uri="{C183D7F6-B498-43B3-948B-1728B52AA6E4}">
                <adec:decorative xmlns:adec="http://schemas.microsoft.com/office/drawing/2017/decorative" val="1"/>
              </a:ext>
            </a:extLst>
          </p:cNvPr>
          <p:cNvSpPr/>
          <p:nvPr/>
        </p:nvSpPr>
        <p:spPr>
          <a:xfrm>
            <a:off x="614436" y="1153569"/>
            <a:ext cx="5715904" cy="67804"/>
          </a:xfrm>
          <a:prstGeom prst="parallelogram">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Content Placeholder 5">
            <a:extLst>
              <a:ext uri="{FF2B5EF4-FFF2-40B4-BE49-F238E27FC236}">
                <a16:creationId xmlns:a16="http://schemas.microsoft.com/office/drawing/2014/main" id="{D7AC8042-CB0F-E94A-8328-20AA1E82B86A}"/>
              </a:ext>
            </a:extLst>
          </p:cNvPr>
          <p:cNvSpPr>
            <a:spLocks noGrp="1"/>
          </p:cNvSpPr>
          <p:nvPr>
            <p:ph idx="1"/>
          </p:nvPr>
        </p:nvSpPr>
        <p:spPr>
          <a:xfrm>
            <a:off x="637616" y="1392121"/>
            <a:ext cx="12501725" cy="5236641"/>
          </a:xfrm>
          <a:noFill/>
        </p:spPr>
        <p:txBody>
          <a:bodyPr>
            <a:normAutofit/>
          </a:bodyPr>
          <a:lstStyle/>
          <a:p>
            <a:pPr>
              <a:lnSpc>
                <a:spcPct val="120000"/>
              </a:lnSpc>
              <a:spcBef>
                <a:spcPts val="0"/>
              </a:spcBef>
            </a:pPr>
            <a:r>
              <a:rPr lang="en-US" sz="2800" dirty="0"/>
              <a:t>Maintain Shadow Protocol in </a:t>
            </a:r>
            <a:r>
              <a:rPr lang="en-US" sz="2800" dirty="0" err="1"/>
              <a:t>eIRB</a:t>
            </a:r>
            <a:r>
              <a:rPr lang="en-US" sz="2800" dirty="0"/>
              <a:t> system</a:t>
            </a:r>
          </a:p>
          <a:p>
            <a:pPr lvl="2">
              <a:lnSpc>
                <a:spcPct val="120000"/>
              </a:lnSpc>
              <a:spcBef>
                <a:spcPts val="0"/>
              </a:spcBef>
              <a:buSzPct val="75000"/>
              <a:buFont typeface="Wingdings" panose="05000000000000000000" pitchFamily="2" charset="2"/>
              <a:buChar char="§"/>
            </a:pPr>
            <a:r>
              <a:rPr lang="en-US" sz="2800" dirty="0"/>
              <a:t>Currently approved protocol, consent and assent documents </a:t>
            </a:r>
          </a:p>
          <a:p>
            <a:pPr lvl="2">
              <a:lnSpc>
                <a:spcPct val="120000"/>
              </a:lnSpc>
              <a:spcBef>
                <a:spcPts val="0"/>
              </a:spcBef>
              <a:buSzPct val="75000"/>
              <a:buFont typeface="Wingdings" panose="05000000000000000000" pitchFamily="2" charset="2"/>
              <a:buChar char="§"/>
            </a:pPr>
            <a:r>
              <a:rPr lang="en-US" sz="2800" dirty="0"/>
              <a:t>Consent/ assent must be Reviewing IRB-approved version</a:t>
            </a:r>
          </a:p>
          <a:p>
            <a:pPr>
              <a:lnSpc>
                <a:spcPct val="120000"/>
              </a:lnSpc>
              <a:spcBef>
                <a:spcPts val="0"/>
              </a:spcBef>
            </a:pPr>
            <a:r>
              <a:rPr lang="en-US" sz="2800" dirty="0"/>
              <a:t>Each study lifecycle action must be submitted e.g., amendment, continuing review</a:t>
            </a:r>
          </a:p>
          <a:p>
            <a:pPr lvl="1">
              <a:lnSpc>
                <a:spcPct val="120000"/>
              </a:lnSpc>
              <a:spcBef>
                <a:spcPts val="0"/>
              </a:spcBef>
              <a:buSzPct val="75000"/>
              <a:buFont typeface="Wingdings" panose="05000000000000000000" pitchFamily="2" charset="2"/>
              <a:buChar char="§"/>
            </a:pPr>
            <a:r>
              <a:rPr lang="en-US" sz="2800" u="sng" dirty="0"/>
              <a:t>No batch submissions</a:t>
            </a:r>
            <a:endParaRPr lang="en-US" sz="2800" dirty="0"/>
          </a:p>
          <a:p>
            <a:pPr>
              <a:lnSpc>
                <a:spcPct val="120000"/>
              </a:lnSpc>
              <a:spcBef>
                <a:spcPts val="0"/>
              </a:spcBef>
            </a:pPr>
            <a:r>
              <a:rPr lang="en-US" sz="2800" dirty="0"/>
              <a:t>External IRB determination/approval letter must be included with submissions </a:t>
            </a:r>
          </a:p>
          <a:p>
            <a:pPr>
              <a:lnSpc>
                <a:spcPct val="120000"/>
              </a:lnSpc>
              <a:spcBef>
                <a:spcPts val="0"/>
              </a:spcBef>
            </a:pPr>
            <a:r>
              <a:rPr lang="en-US" sz="2800" dirty="0"/>
              <a:t>If External IRB does not approve research personnel, NIH study personnel changes are submitted to IRBO for review</a:t>
            </a:r>
          </a:p>
          <a:p>
            <a:pPr>
              <a:lnSpc>
                <a:spcPct val="120000"/>
              </a:lnSpc>
              <a:spcBef>
                <a:spcPts val="0"/>
              </a:spcBef>
            </a:pPr>
            <a:r>
              <a:rPr lang="en-US" sz="2800" dirty="0"/>
              <a:t>Close study via Progress Report Form</a:t>
            </a:r>
          </a:p>
        </p:txBody>
      </p:sp>
      <p:pic>
        <p:nvPicPr>
          <p:cNvPr id="9" name="Picture 8">
            <a:extLst>
              <a:ext uri="{FF2B5EF4-FFF2-40B4-BE49-F238E27FC236}">
                <a16:creationId xmlns:a16="http://schemas.microsoft.com/office/drawing/2014/main" id="{B512E628-1CA1-4F40-A19B-8E947CEC837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0" y="7469436"/>
            <a:ext cx="14630400" cy="760163"/>
          </a:xfrm>
          <a:prstGeom prst="rect">
            <a:avLst/>
          </a:prstGeom>
        </p:spPr>
      </p:pic>
      <p:pic>
        <p:nvPicPr>
          <p:cNvPr id="10" name="Picture 9">
            <a:extLst>
              <a:ext uri="{FF2B5EF4-FFF2-40B4-BE49-F238E27FC236}">
                <a16:creationId xmlns:a16="http://schemas.microsoft.com/office/drawing/2014/main" id="{6DEB919E-BE80-7843-A34B-A86B1251BE76}"/>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100398453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56D9A0-41E8-68E6-840E-D8CFC4D53DF4}"/>
              </a:ext>
            </a:extLst>
          </p:cNvPr>
          <p:cNvSpPr>
            <a:spLocks noGrp="1"/>
          </p:cNvSpPr>
          <p:nvPr>
            <p:ph type="title" idx="4294967295"/>
          </p:nvPr>
        </p:nvSpPr>
        <p:spPr>
          <a:xfrm>
            <a:off x="379467" y="-40062"/>
            <a:ext cx="13624560" cy="1421928"/>
          </a:xfrm>
        </p:spPr>
        <p:txBody>
          <a:bodyPr/>
          <a:lstStyle/>
          <a:p>
            <a:r>
              <a:rPr lang="en-US" sz="4800" b="1" kern="1200" dirty="0">
                <a:solidFill>
                  <a:srgbClr val="000000"/>
                </a:solidFill>
                <a:effectLst/>
                <a:latin typeface="Public Sans"/>
              </a:rPr>
              <a:t>Top Tips: Add NIH to an externally reviewed protocol</a:t>
            </a:r>
            <a:endParaRPr lang="en-US" sz="4800" dirty="0"/>
          </a:p>
        </p:txBody>
      </p:sp>
      <p:sp>
        <p:nvSpPr>
          <p:cNvPr id="9" name="TextBox 8">
            <a:extLst>
              <a:ext uri="{FF2B5EF4-FFF2-40B4-BE49-F238E27FC236}">
                <a16:creationId xmlns:a16="http://schemas.microsoft.com/office/drawing/2014/main" id="{71C60002-A5DF-47B0-89F4-4BDF4875891C}"/>
              </a:ext>
            </a:extLst>
          </p:cNvPr>
          <p:cNvSpPr txBox="1"/>
          <p:nvPr/>
        </p:nvSpPr>
        <p:spPr>
          <a:xfrm>
            <a:off x="486611" y="1544865"/>
            <a:ext cx="12964111" cy="5139869"/>
          </a:xfrm>
          <a:prstGeom prst="rect">
            <a:avLst/>
          </a:prstGeom>
          <a:noFill/>
        </p:spPr>
        <p:txBody>
          <a:bodyPr wrap="square" rtlCol="0">
            <a:spAutoFit/>
          </a:bodyPr>
          <a:lstStyle/>
          <a:p>
            <a:pPr marL="914400" lvl="1" indent="-457200">
              <a:spcAft>
                <a:spcPts val="1200"/>
              </a:spcAft>
              <a:buFont typeface="Arial" panose="020B0604020202020204" pitchFamily="34" charset="0"/>
              <a:buChar char="•"/>
              <a:defRPr/>
            </a:pPr>
            <a:r>
              <a:rPr lang="en-US" sz="3600" dirty="0">
                <a:latin typeface="Public Sans" pitchFamily="2" charset="0"/>
              </a:rPr>
              <a:t>Has the study been reviewed under the revised Common Rule?</a:t>
            </a:r>
          </a:p>
          <a:p>
            <a:pPr marL="914400" lvl="1" indent="-457200">
              <a:spcAft>
                <a:spcPts val="1200"/>
              </a:spcAft>
              <a:buFont typeface="Arial" panose="020B0604020202020204" pitchFamily="34" charset="0"/>
              <a:buChar char="•"/>
              <a:defRPr/>
            </a:pPr>
            <a:r>
              <a:rPr lang="en-US" sz="3600" dirty="0">
                <a:latin typeface="Public Sans" pitchFamily="2" charset="0"/>
              </a:rPr>
              <a:t>What is the sequence of the reliance being documented vs the submission to add NIH as a site?</a:t>
            </a:r>
          </a:p>
          <a:p>
            <a:pPr marL="914400" lvl="1" indent="-457200">
              <a:spcAft>
                <a:spcPts val="1200"/>
              </a:spcAft>
              <a:buFont typeface="Arial" panose="020B0604020202020204" pitchFamily="34" charset="0"/>
              <a:buChar char="•"/>
              <a:defRPr/>
            </a:pPr>
            <a:r>
              <a:rPr lang="en-US" sz="3600" dirty="0">
                <a:latin typeface="Public Sans" pitchFamily="2" charset="0"/>
              </a:rPr>
              <a:t>How does the Reviewing IRB want the consent forms managed – NIH site consent only or in 2 parts?</a:t>
            </a:r>
          </a:p>
          <a:p>
            <a:pPr marL="914400" lvl="1" indent="-457200">
              <a:spcAft>
                <a:spcPts val="1200"/>
              </a:spcAft>
              <a:buFont typeface="Arial" panose="020B0604020202020204" pitchFamily="34" charset="0"/>
              <a:buChar char="•"/>
              <a:defRPr/>
            </a:pPr>
            <a:r>
              <a:rPr lang="en-US" sz="3600" dirty="0">
                <a:latin typeface="Public Sans" pitchFamily="2" charset="0"/>
              </a:rPr>
              <a:t>Will additional local context information be requested?</a:t>
            </a:r>
          </a:p>
          <a:p>
            <a:pPr marL="914400" lvl="1" indent="-457200">
              <a:spcAft>
                <a:spcPts val="1200"/>
              </a:spcAft>
              <a:buFont typeface="Arial" panose="020B0604020202020204" pitchFamily="34" charset="0"/>
              <a:buChar char="•"/>
              <a:defRPr/>
            </a:pPr>
            <a:r>
              <a:rPr lang="en-US" sz="3600" dirty="0">
                <a:latin typeface="Public Sans" pitchFamily="2" charset="0"/>
              </a:rPr>
              <a:t>How does the Reviewing IRB want to receive the NIH’s submission? </a:t>
            </a:r>
          </a:p>
        </p:txBody>
      </p:sp>
      <p:pic>
        <p:nvPicPr>
          <p:cNvPr id="7" name="Picture 6">
            <a:extLst>
              <a:ext uri="{FF2B5EF4-FFF2-40B4-BE49-F238E27FC236}">
                <a16:creationId xmlns:a16="http://schemas.microsoft.com/office/drawing/2014/main" id="{F708F9DE-059A-458D-80D6-F8DC7E241CC3}"/>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0" name="Picture 9">
            <a:extLst>
              <a:ext uri="{FF2B5EF4-FFF2-40B4-BE49-F238E27FC236}">
                <a16:creationId xmlns:a16="http://schemas.microsoft.com/office/drawing/2014/main" id="{60AE3FB7-BE3F-4C1F-A6C0-266D6E499CE2}"/>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3" name="Rectangle 12">
            <a:extLst>
              <a:ext uri="{FF2B5EF4-FFF2-40B4-BE49-F238E27FC236}">
                <a16:creationId xmlns:a16="http://schemas.microsoft.com/office/drawing/2014/main" id="{6438F080-A66D-4278-9431-1DC3EB9E77DC}"/>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spTree>
    <p:extLst>
      <p:ext uri="{BB962C8B-B14F-4D97-AF65-F5344CB8AC3E}">
        <p14:creationId xmlns:p14="http://schemas.microsoft.com/office/powerpoint/2010/main" val="78453649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8EFCF-3339-D385-67F5-06B3FC9EEA7C}"/>
              </a:ext>
            </a:extLst>
          </p:cNvPr>
          <p:cNvSpPr>
            <a:spLocks noGrp="1"/>
          </p:cNvSpPr>
          <p:nvPr>
            <p:ph type="title" idx="4294967295"/>
          </p:nvPr>
        </p:nvSpPr>
        <p:spPr>
          <a:xfrm>
            <a:off x="379821" y="287697"/>
            <a:ext cx="7603322" cy="757130"/>
          </a:xfrm>
        </p:spPr>
        <p:txBody>
          <a:bodyPr/>
          <a:lstStyle/>
          <a:p>
            <a:r>
              <a:rPr lang="en-US" sz="4800" b="1" kern="1200" dirty="0">
                <a:solidFill>
                  <a:srgbClr val="000000"/>
                </a:solidFill>
                <a:effectLst/>
                <a:latin typeface="Public Sans"/>
                <a:ea typeface="+mj-ea"/>
                <a:cs typeface="+mj-cs"/>
              </a:rPr>
              <a:t>Part 2: Session Objectives</a:t>
            </a:r>
            <a:endParaRPr lang="en-US" dirty="0"/>
          </a:p>
        </p:txBody>
      </p:sp>
      <p:sp>
        <p:nvSpPr>
          <p:cNvPr id="13" name="Rectangle 12">
            <a:extLst>
              <a:ext uri="{FF2B5EF4-FFF2-40B4-BE49-F238E27FC236}">
                <a16:creationId xmlns:a16="http://schemas.microsoft.com/office/drawing/2014/main" id="{6438F080-A66D-4278-9431-1DC3EB9E77DC}"/>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chemeClr val="accent6">
              <a:lumMod val="60000"/>
              <a:lumOff val="4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sp>
        <p:nvSpPr>
          <p:cNvPr id="9" name="TextBox 8">
            <a:extLst>
              <a:ext uri="{FF2B5EF4-FFF2-40B4-BE49-F238E27FC236}">
                <a16:creationId xmlns:a16="http://schemas.microsoft.com/office/drawing/2014/main" id="{71C60002-A5DF-47B0-89F4-4BDF4875891C}"/>
              </a:ext>
            </a:extLst>
          </p:cNvPr>
          <p:cNvSpPr txBox="1"/>
          <p:nvPr/>
        </p:nvSpPr>
        <p:spPr>
          <a:xfrm>
            <a:off x="486257" y="1183303"/>
            <a:ext cx="13657886" cy="3894015"/>
          </a:xfrm>
          <a:prstGeom prst="rect">
            <a:avLst/>
          </a:prstGeom>
          <a:noFill/>
        </p:spPr>
        <p:txBody>
          <a:bodyPr wrap="square" rtlCol="0">
            <a:spAutoFit/>
          </a:bodyPr>
          <a:lstStyle/>
          <a:p>
            <a:pPr marL="914400" lvl="1" indent="-457200">
              <a:lnSpc>
                <a:spcPct val="200000"/>
              </a:lnSpc>
              <a:buFont typeface="Arial" panose="020B0604020202020204" pitchFamily="34" charset="0"/>
              <a:buChar char="•"/>
              <a:defRPr/>
            </a:pPr>
            <a:r>
              <a:rPr lang="en-US" sz="3200" dirty="0">
                <a:latin typeface="Public Sans" pitchFamily="2" charset="0"/>
              </a:rPr>
              <a:t>Reliance Agreement process</a:t>
            </a:r>
          </a:p>
          <a:p>
            <a:pPr marL="914400" lvl="1" indent="-457200">
              <a:lnSpc>
                <a:spcPct val="200000"/>
              </a:lnSpc>
              <a:buFont typeface="Arial" panose="020B0604020202020204" pitchFamily="34" charset="0"/>
              <a:buChar char="•"/>
              <a:defRPr/>
            </a:pPr>
            <a:r>
              <a:rPr lang="en-US" sz="3200" dirty="0">
                <a:latin typeface="Public Sans" pitchFamily="2" charset="0"/>
              </a:rPr>
              <a:t>Review principles of relying on an external IRB</a:t>
            </a:r>
          </a:p>
          <a:p>
            <a:pPr marL="914400" lvl="1" indent="-457200">
              <a:lnSpc>
                <a:spcPct val="200000"/>
              </a:lnSpc>
              <a:buFont typeface="Arial" panose="020B0604020202020204" pitchFamily="34" charset="0"/>
              <a:buChar char="•"/>
              <a:defRPr/>
            </a:pPr>
            <a:r>
              <a:rPr lang="en-US" sz="3200" dirty="0">
                <a:latin typeface="Public Sans" pitchFamily="2" charset="0"/>
              </a:rPr>
              <a:t>Review NIH study team role and responsibilities</a:t>
            </a:r>
          </a:p>
          <a:p>
            <a:pPr marL="914400" lvl="1" indent="-457200">
              <a:lnSpc>
                <a:spcPct val="200000"/>
              </a:lnSpc>
              <a:buFont typeface="Arial" panose="020B0604020202020204" pitchFamily="34" charset="0"/>
              <a:buChar char="•"/>
              <a:defRPr/>
            </a:pPr>
            <a:r>
              <a:rPr lang="en-US" sz="3200" dirty="0">
                <a:latin typeface="Public Sans" pitchFamily="2" charset="0"/>
              </a:rPr>
              <a:t>Preparing a submission for an NIH Institutional Review </a:t>
            </a:r>
          </a:p>
        </p:txBody>
      </p:sp>
      <p:pic>
        <p:nvPicPr>
          <p:cNvPr id="7" name="Picture 6">
            <a:extLst>
              <a:ext uri="{FF2B5EF4-FFF2-40B4-BE49-F238E27FC236}">
                <a16:creationId xmlns:a16="http://schemas.microsoft.com/office/drawing/2014/main" id="{F708F9DE-059A-458D-80D6-F8DC7E241CC3}"/>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0" name="Picture 9">
            <a:extLst>
              <a:ext uri="{FF2B5EF4-FFF2-40B4-BE49-F238E27FC236}">
                <a16:creationId xmlns:a16="http://schemas.microsoft.com/office/drawing/2014/main" id="{60AE3FB7-BE3F-4C1F-A6C0-266D6E499CE2}"/>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pic>
        <p:nvPicPr>
          <p:cNvPr id="8" name="Graphic 7" descr="Checkmark indicating that the first session objective (reliance agreement process) is complete.">
            <a:extLst>
              <a:ext uri="{FF2B5EF4-FFF2-40B4-BE49-F238E27FC236}">
                <a16:creationId xmlns:a16="http://schemas.microsoft.com/office/drawing/2014/main" id="{81554979-192E-4BFB-9370-0B322F5FD2C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471347" y="1183303"/>
            <a:ext cx="1140031" cy="1140031"/>
          </a:xfrm>
          <a:prstGeom prst="rect">
            <a:avLst/>
          </a:prstGeom>
        </p:spPr>
      </p:pic>
      <p:pic>
        <p:nvPicPr>
          <p:cNvPr id="11" name="Graphic 10" descr="Checkmark indicating that the second session objective (Review principles of relying on an external IRB) is complete.">
            <a:extLst>
              <a:ext uri="{FF2B5EF4-FFF2-40B4-BE49-F238E27FC236}">
                <a16:creationId xmlns:a16="http://schemas.microsoft.com/office/drawing/2014/main" id="{08A9A1B5-8D73-48D4-8E0F-D141B256537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471346" y="2103773"/>
            <a:ext cx="1140031" cy="1140031"/>
          </a:xfrm>
          <a:prstGeom prst="rect">
            <a:avLst/>
          </a:prstGeom>
        </p:spPr>
      </p:pic>
      <p:pic>
        <p:nvPicPr>
          <p:cNvPr id="12" name="Graphic 11" descr="Checkmark indicating that the third session objective (Review NIH study team role and responsibilities) is complete.">
            <a:extLst>
              <a:ext uri="{FF2B5EF4-FFF2-40B4-BE49-F238E27FC236}">
                <a16:creationId xmlns:a16="http://schemas.microsoft.com/office/drawing/2014/main" id="{0D7B5049-0598-43B7-9A9D-C244387B5F9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471345" y="3020529"/>
            <a:ext cx="1140031" cy="1140031"/>
          </a:xfrm>
          <a:prstGeom prst="rect">
            <a:avLst/>
          </a:prstGeom>
        </p:spPr>
      </p:pic>
      <p:pic>
        <p:nvPicPr>
          <p:cNvPr id="14" name="Graphic 13" descr="Checkmark indicating that the fourth session objective (preparing a submission for an NIH institutional review) is complete.">
            <a:extLst>
              <a:ext uri="{FF2B5EF4-FFF2-40B4-BE49-F238E27FC236}">
                <a16:creationId xmlns:a16="http://schemas.microsoft.com/office/drawing/2014/main" id="{2AAEDB27-5610-4125-8C20-FB376940A1C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471348" y="3976106"/>
            <a:ext cx="1140031" cy="1140031"/>
          </a:xfrm>
          <a:prstGeom prst="rect">
            <a:avLst/>
          </a:prstGeom>
        </p:spPr>
      </p:pic>
    </p:spTree>
    <p:extLst>
      <p:ext uri="{BB962C8B-B14F-4D97-AF65-F5344CB8AC3E}">
        <p14:creationId xmlns:p14="http://schemas.microsoft.com/office/powerpoint/2010/main" val="415177199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74B8BF3-CEDC-4C6B-9582-AB66CE3695FA}"/>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2" name="Picture 11">
            <a:extLst>
              <a:ext uri="{FF2B5EF4-FFF2-40B4-BE49-F238E27FC236}">
                <a16:creationId xmlns:a16="http://schemas.microsoft.com/office/drawing/2014/main" id="{7533EBE9-0BB8-43D3-9CCC-C01FA6674C69}"/>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623953" y="1119445"/>
            <a:ext cx="1173479" cy="1120140"/>
          </a:xfrm>
          <a:prstGeom prst="rect">
            <a:avLst/>
          </a:prstGeom>
        </p:spPr>
      </p:pic>
      <p:pic>
        <p:nvPicPr>
          <p:cNvPr id="13" name="Picture 12">
            <a:extLst>
              <a:ext uri="{FF2B5EF4-FFF2-40B4-BE49-F238E27FC236}">
                <a16:creationId xmlns:a16="http://schemas.microsoft.com/office/drawing/2014/main" id="{12E7FAB1-EE85-4C6D-A66C-8125124EFD66}"/>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863981" y="157434"/>
            <a:ext cx="693421" cy="655320"/>
          </a:xfrm>
          <a:prstGeom prst="rect">
            <a:avLst/>
          </a:prstGeom>
        </p:spPr>
      </p:pic>
      <p:sp>
        <p:nvSpPr>
          <p:cNvPr id="4" name="Title 3">
            <a:extLst>
              <a:ext uri="{FF2B5EF4-FFF2-40B4-BE49-F238E27FC236}">
                <a16:creationId xmlns:a16="http://schemas.microsoft.com/office/drawing/2014/main" id="{3BE73D02-5EB6-664F-1056-09424BE2DA03}"/>
              </a:ext>
            </a:extLst>
          </p:cNvPr>
          <p:cNvSpPr>
            <a:spLocks noGrp="1"/>
          </p:cNvSpPr>
          <p:nvPr>
            <p:ph type="title" idx="4294967295"/>
          </p:nvPr>
        </p:nvSpPr>
        <p:spPr>
          <a:xfrm>
            <a:off x="400248" y="325381"/>
            <a:ext cx="3255609" cy="757130"/>
          </a:xfrm>
        </p:spPr>
        <p:txBody>
          <a:bodyPr/>
          <a:lstStyle/>
          <a:p>
            <a:r>
              <a:rPr lang="en-US" sz="4800" b="1" kern="1200" dirty="0">
                <a:solidFill>
                  <a:srgbClr val="000000"/>
                </a:solidFill>
                <a:effectLst/>
                <a:latin typeface="Public Sans"/>
              </a:rPr>
              <a:t>Contact Us</a:t>
            </a:r>
            <a:endParaRPr lang="en-US" sz="4800" dirty="0"/>
          </a:p>
        </p:txBody>
      </p:sp>
      <p:sp>
        <p:nvSpPr>
          <p:cNvPr id="23" name="Rectangle 22">
            <a:extLst>
              <a:ext uri="{FF2B5EF4-FFF2-40B4-BE49-F238E27FC236}">
                <a16:creationId xmlns:a16="http://schemas.microsoft.com/office/drawing/2014/main" id="{B3670EF8-581B-48E4-9D9A-55512A6CCAA8}"/>
              </a:ext>
              <a:ext uri="{C183D7F6-B498-43B3-948B-1728B52AA6E4}">
                <adec:decorative xmlns:adec="http://schemas.microsoft.com/office/drawing/2017/decorative" val="1"/>
              </a:ext>
            </a:extLst>
          </p:cNvPr>
          <p:cNvSpPr/>
          <p:nvPr/>
        </p:nvSpPr>
        <p:spPr>
          <a:xfrm>
            <a:off x="486257" y="1073726"/>
            <a:ext cx="4071257" cy="45719"/>
          </a:xfrm>
          <a:prstGeom prst="rect">
            <a:avLst/>
          </a:prstGeom>
          <a:solidFill>
            <a:srgbClr val="E3C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sp>
        <p:nvSpPr>
          <p:cNvPr id="3" name="TextBox 2">
            <a:extLst>
              <a:ext uri="{FF2B5EF4-FFF2-40B4-BE49-F238E27FC236}">
                <a16:creationId xmlns:a16="http://schemas.microsoft.com/office/drawing/2014/main" id="{3898D8E0-7025-F5A0-5845-2A1869F4D8F2}"/>
              </a:ext>
            </a:extLst>
          </p:cNvPr>
          <p:cNvSpPr txBox="1"/>
          <p:nvPr/>
        </p:nvSpPr>
        <p:spPr>
          <a:xfrm>
            <a:off x="635886" y="1561367"/>
            <a:ext cx="9739506" cy="4331955"/>
          </a:xfrm>
          <a:prstGeom prst="rect">
            <a:avLst/>
          </a:prstGeom>
          <a:noFill/>
        </p:spPr>
        <p:txBody>
          <a:bodyPr wrap="square" rtlCol="0">
            <a:spAutoFit/>
          </a:bodyPr>
          <a:lstStyle/>
          <a:p>
            <a:pPr>
              <a:spcAft>
                <a:spcPts val="3000"/>
              </a:spcAft>
            </a:pPr>
            <a:r>
              <a:rPr lang="en-US" sz="4400" b="1" dirty="0">
                <a:solidFill>
                  <a:schemeClr val="accent1">
                    <a:lumMod val="50000"/>
                  </a:schemeClr>
                </a:solidFill>
              </a:rPr>
              <a:t>NIH IRB Reliance &amp; </a:t>
            </a:r>
            <a:r>
              <a:rPr lang="en-US" sz="4400" b="1" dirty="0" err="1">
                <a:solidFill>
                  <a:schemeClr val="accent1">
                    <a:lumMod val="50000"/>
                  </a:schemeClr>
                </a:solidFill>
              </a:rPr>
              <a:t>sIRB</a:t>
            </a:r>
            <a:r>
              <a:rPr lang="en-US" sz="4400" b="1" dirty="0">
                <a:solidFill>
                  <a:schemeClr val="accent1">
                    <a:lumMod val="50000"/>
                  </a:schemeClr>
                </a:solidFill>
              </a:rPr>
              <a:t> Team</a:t>
            </a:r>
            <a:endParaRPr lang="en-US" sz="2400" b="1" dirty="0"/>
          </a:p>
          <a:p>
            <a:pPr>
              <a:spcAft>
                <a:spcPts val="2800"/>
              </a:spcAft>
            </a:pPr>
            <a:r>
              <a:rPr lang="en-US" sz="2400" dirty="0"/>
              <a:t>For further guidance or questions:</a:t>
            </a:r>
            <a:endParaRPr lang="en-US" sz="2400" b="1" dirty="0"/>
          </a:p>
          <a:p>
            <a:r>
              <a:rPr lang="en-US" sz="4000" b="1" dirty="0"/>
              <a:t>Web: </a:t>
            </a:r>
            <a:r>
              <a:rPr lang="en-US" sz="4000" dirty="0">
                <a:hlinkClick r:id="rId6"/>
              </a:rPr>
              <a:t>Reliance and sIRB IRBO webpage</a:t>
            </a:r>
            <a:endParaRPr lang="en-US" sz="4000" dirty="0"/>
          </a:p>
          <a:p>
            <a:pPr>
              <a:spcAft>
                <a:spcPts val="4700"/>
              </a:spcAft>
            </a:pPr>
            <a:r>
              <a:rPr lang="en-US" sz="4000" b="1" dirty="0"/>
              <a:t>          </a:t>
            </a:r>
            <a:r>
              <a:rPr lang="en-US" sz="4000" dirty="0">
                <a:hlinkClick r:id="rId7"/>
              </a:rPr>
              <a:t>Multi-Site Research (nih.gov)</a:t>
            </a:r>
            <a:endParaRPr lang="en-US" sz="4000" b="1" dirty="0"/>
          </a:p>
          <a:p>
            <a:r>
              <a:rPr lang="en-US" sz="4000" b="1" dirty="0"/>
              <a:t>Email:  </a:t>
            </a:r>
            <a:r>
              <a:rPr lang="en-US" sz="4000" dirty="0">
                <a:solidFill>
                  <a:srgbClr val="0070C0"/>
                </a:solidFill>
                <a:hlinkClick r:id="rId8"/>
              </a:rPr>
              <a:t>NIH-Reliance-sIRB@nih.gov</a:t>
            </a:r>
            <a:endParaRPr lang="en-US" sz="4000" dirty="0">
              <a:solidFill>
                <a:srgbClr val="0070C0"/>
              </a:solidFill>
            </a:endParaRPr>
          </a:p>
        </p:txBody>
      </p:sp>
      <p:pic>
        <p:nvPicPr>
          <p:cNvPr id="15" name="Picture 14">
            <a:extLst>
              <a:ext uri="{FF2B5EF4-FFF2-40B4-BE49-F238E27FC236}">
                <a16:creationId xmlns:a16="http://schemas.microsoft.com/office/drawing/2014/main" id="{8F3D7E2C-9C9F-4EA6-AD95-3A7DC3A8431E}"/>
              </a:ext>
              <a:ext uri="{C183D7F6-B498-43B3-948B-1728B52AA6E4}">
                <adec:decorative xmlns:adec="http://schemas.microsoft.com/office/drawing/2017/decorative" val="1"/>
              </a:ext>
            </a:extLst>
          </p:cNvPr>
          <p:cNvPicPr>
            <a:picLocks noChangeAspect="1"/>
          </p:cNvPicPr>
          <p:nvPr/>
        </p:nvPicPr>
        <p:blipFill>
          <a:blip r:embed="rId9"/>
          <a:stretch>
            <a:fillRect/>
          </a:stretch>
        </p:blipFill>
        <p:spPr>
          <a:xfrm>
            <a:off x="0" y="6781800"/>
            <a:ext cx="14630400" cy="1447800"/>
          </a:xfrm>
          <a:prstGeom prst="rect">
            <a:avLst/>
          </a:prstGeom>
        </p:spPr>
      </p:pic>
      <p:pic>
        <p:nvPicPr>
          <p:cNvPr id="16" name="Picture 15">
            <a:extLst>
              <a:ext uri="{FF2B5EF4-FFF2-40B4-BE49-F238E27FC236}">
                <a16:creationId xmlns:a16="http://schemas.microsoft.com/office/drawing/2014/main" id="{C85D191C-A5C0-4996-879C-85319A5AC58B}"/>
              </a:ext>
              <a:ext uri="{C183D7F6-B498-43B3-948B-1728B52AA6E4}">
                <adec:decorative xmlns:adec="http://schemas.microsoft.com/office/drawing/2017/decorative" val="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25417" y="7223760"/>
            <a:ext cx="3916680" cy="563880"/>
          </a:xfrm>
          <a:prstGeom prst="rect">
            <a:avLst/>
          </a:prstGeom>
        </p:spPr>
      </p:pic>
    </p:spTree>
    <p:extLst>
      <p:ext uri="{BB962C8B-B14F-4D97-AF65-F5344CB8AC3E}">
        <p14:creationId xmlns:p14="http://schemas.microsoft.com/office/powerpoint/2010/main" val="1198591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EF6C56-B65D-9159-3180-F2E576E908B2}"/>
              </a:ext>
            </a:extLst>
          </p:cNvPr>
          <p:cNvSpPr>
            <a:spLocks noGrp="1"/>
          </p:cNvSpPr>
          <p:nvPr>
            <p:ph type="title" idx="4294967295"/>
          </p:nvPr>
        </p:nvSpPr>
        <p:spPr>
          <a:xfrm>
            <a:off x="385595" y="303136"/>
            <a:ext cx="5031746" cy="757130"/>
          </a:xfrm>
        </p:spPr>
        <p:txBody>
          <a:bodyPr/>
          <a:lstStyle/>
          <a:p>
            <a:r>
              <a:rPr lang="en-US" sz="4800" b="1" dirty="0">
                <a:latin typeface="+mn-lt"/>
              </a:rPr>
              <a:t>Session</a:t>
            </a:r>
            <a:r>
              <a:rPr lang="en-US" sz="4800" b="1" baseline="0" dirty="0">
                <a:latin typeface="+mn-lt"/>
              </a:rPr>
              <a:t> Objectives</a:t>
            </a:r>
            <a:endParaRPr lang="en-US" sz="4800" b="1" dirty="0">
              <a:latin typeface="+mn-lt"/>
            </a:endParaRPr>
          </a:p>
        </p:txBody>
      </p:sp>
      <p:sp>
        <p:nvSpPr>
          <p:cNvPr id="9" name="TextBox 8">
            <a:extLst>
              <a:ext uri="{FF2B5EF4-FFF2-40B4-BE49-F238E27FC236}">
                <a16:creationId xmlns:a16="http://schemas.microsoft.com/office/drawing/2014/main" id="{71C60002-A5DF-47B0-89F4-4BDF4875891C}"/>
              </a:ext>
            </a:extLst>
          </p:cNvPr>
          <p:cNvSpPr txBox="1"/>
          <p:nvPr/>
        </p:nvSpPr>
        <p:spPr>
          <a:xfrm>
            <a:off x="379821" y="1363285"/>
            <a:ext cx="5714170" cy="1803293"/>
          </a:xfrm>
          <a:prstGeom prst="rect">
            <a:avLst/>
          </a:prstGeom>
          <a:noFill/>
          <a:ln w="57150">
            <a:solidFill>
              <a:schemeClr val="accent1"/>
            </a:solidFill>
          </a:ln>
        </p:spPr>
        <p:txBody>
          <a:bodyPr wrap="square" rtlCol="0">
            <a:spAutoFit/>
          </a:bodyPr>
          <a:lstStyle/>
          <a:p>
            <a:pPr indent="-457200" algn="ctr">
              <a:lnSpc>
                <a:spcPct val="150000"/>
              </a:lnSpc>
              <a:defRPr/>
            </a:pPr>
            <a:r>
              <a:rPr lang="en-US" sz="2800" b="1" dirty="0">
                <a:solidFill>
                  <a:schemeClr val="accent5">
                    <a:lumMod val="75000"/>
                  </a:schemeClr>
                </a:solidFill>
                <a:latin typeface="Public Sans" pitchFamily="2" charset="0"/>
              </a:rPr>
              <a:t>PART 1: </a:t>
            </a:r>
            <a:r>
              <a:rPr lang="en-US" sz="2400" b="1" dirty="0">
                <a:latin typeface="Public Sans" pitchFamily="2" charset="0"/>
              </a:rPr>
              <a:t>Workflow to add a Participating Site (</a:t>
            </a:r>
            <a:r>
              <a:rPr lang="en-US" sz="2400" b="1" dirty="0" err="1">
                <a:latin typeface="Public Sans" pitchFamily="2" charset="0"/>
              </a:rPr>
              <a:t>pSITE</a:t>
            </a:r>
            <a:r>
              <a:rPr lang="en-US" sz="2400" b="1" dirty="0">
                <a:latin typeface="Public Sans" pitchFamily="2" charset="0"/>
              </a:rPr>
              <a:t>) when NIH is the CORE Study Team </a:t>
            </a:r>
            <a:r>
              <a:rPr lang="en-US" sz="2400" b="1" u="sng" dirty="0">
                <a:latin typeface="Public Sans" pitchFamily="2" charset="0"/>
              </a:rPr>
              <a:t>and</a:t>
            </a:r>
            <a:r>
              <a:rPr lang="en-US" sz="2400" b="1" dirty="0">
                <a:latin typeface="Public Sans" pitchFamily="2" charset="0"/>
              </a:rPr>
              <a:t> Reviewing IRB </a:t>
            </a:r>
          </a:p>
        </p:txBody>
      </p:sp>
      <p:pic>
        <p:nvPicPr>
          <p:cNvPr id="7" name="Picture 6">
            <a:extLst>
              <a:ext uri="{FF2B5EF4-FFF2-40B4-BE49-F238E27FC236}">
                <a16:creationId xmlns:a16="http://schemas.microsoft.com/office/drawing/2014/main" id="{F708F9DE-059A-458D-80D6-F8DC7E241CC3}"/>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0" name="Picture 9">
            <a:extLst>
              <a:ext uri="{FF2B5EF4-FFF2-40B4-BE49-F238E27FC236}">
                <a16:creationId xmlns:a16="http://schemas.microsoft.com/office/drawing/2014/main" id="{60AE3FB7-BE3F-4C1F-A6C0-266D6E499CE2}"/>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3" name="Rectangle 12">
            <a:extLst>
              <a:ext uri="{FF2B5EF4-FFF2-40B4-BE49-F238E27FC236}">
                <a16:creationId xmlns:a16="http://schemas.microsoft.com/office/drawing/2014/main" id="{6438F080-A66D-4278-9431-1DC3EB9E77DC}"/>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rgbClr val="E3C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4" name="Picture 3" descr="Workflow for adding a pSITE at Initial Review. Steps 2 through 7 are part of the pSITE approval process unless otherwise stated.&#10;1. Pre-IRB Submission (starred).&#10;2. Submit Reliance Request Form (reliance process). Submit Protocol to NIH IRB. &#10;3. NIH IRB Review and Approval.&#10;4. NIH and pSITE execute Reliance (reliance process). pSITE Pre-IRB submission.&#10;5. pSITE submission to NIH IRB direct or via NIH team).&#10;6. NIH IRB Reviews and Approves pSITE.&#10;7. pSITE opens with NIH IRB approval and local pSITE requirements are met.">
            <a:extLst>
              <a:ext uri="{FF2B5EF4-FFF2-40B4-BE49-F238E27FC236}">
                <a16:creationId xmlns:a16="http://schemas.microsoft.com/office/drawing/2014/main" id="{4FC7A6A2-CBC9-4D01-B3D3-128C061995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92397" y="224590"/>
            <a:ext cx="8106557" cy="4067377"/>
          </a:xfrm>
          <a:prstGeom prst="rect">
            <a:avLst/>
          </a:prstGeom>
          <a:ln>
            <a:noFill/>
          </a:ln>
          <a:effectLst>
            <a:outerShdw blurRad="190500" algn="tl" rotWithShape="0">
              <a:srgbClr val="000000">
                <a:alpha val="70000"/>
              </a:srgbClr>
            </a:outerShdw>
          </a:effectLst>
        </p:spPr>
      </p:pic>
      <p:pic>
        <p:nvPicPr>
          <p:cNvPr id="11" name="Picture 10" descr="Workflow: Add NIH to an externally reviewed protocol. Steps 3 through 7 are part of the NIH Site approval process unless otherwise stated.&#10;1. Pre-IRB Submission.&#10;2. Submit NIH Reliance Request Form (Reliance Process).&#10;3. IRBO and sIRB execute Reliance (Reliance process). Submit NIH Institutional Review.&#10;4. IRBO reviews and issues NIH institutional review memo.&#10;5. Reviewing IRB reviews and approves NIH as a pSITE.&#10;6. NIH team submits approved documents to IRBO for post review.&#10;7. NIH site opens with Reviewing IRBO approval and IRBO acknowledgement.">
            <a:extLst>
              <a:ext uri="{FF2B5EF4-FFF2-40B4-BE49-F238E27FC236}">
                <a16:creationId xmlns:a16="http://schemas.microsoft.com/office/drawing/2014/main" id="{FDA671F9-67A9-478D-9B02-3B5DCF0AB5D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1445" y="3566159"/>
            <a:ext cx="8044213" cy="4067377"/>
          </a:xfrm>
          <a:prstGeom prst="rect">
            <a:avLst/>
          </a:prstGeom>
          <a:ln>
            <a:noFill/>
          </a:ln>
          <a:effectLst>
            <a:outerShdw blurRad="190500" algn="tl" rotWithShape="0">
              <a:srgbClr val="000000">
                <a:alpha val="70000"/>
              </a:srgbClr>
            </a:outerShdw>
          </a:effectLst>
        </p:spPr>
      </p:pic>
      <p:sp>
        <p:nvSpPr>
          <p:cNvPr id="6" name="TextBox 5">
            <a:extLst>
              <a:ext uri="{FF2B5EF4-FFF2-40B4-BE49-F238E27FC236}">
                <a16:creationId xmlns:a16="http://schemas.microsoft.com/office/drawing/2014/main" id="{B70407E0-D066-43B3-8F87-D56789610887}"/>
              </a:ext>
            </a:extLst>
          </p:cNvPr>
          <p:cNvSpPr txBox="1"/>
          <p:nvPr/>
        </p:nvSpPr>
        <p:spPr>
          <a:xfrm>
            <a:off x="8712859" y="4992718"/>
            <a:ext cx="5248894" cy="1789401"/>
          </a:xfrm>
          <a:prstGeom prst="rect">
            <a:avLst/>
          </a:prstGeom>
          <a:noFill/>
          <a:ln w="57150">
            <a:solidFill>
              <a:schemeClr val="accent6">
                <a:lumMod val="75000"/>
              </a:schemeClr>
            </a:solidFill>
          </a:ln>
        </p:spPr>
        <p:txBody>
          <a:bodyPr wrap="square" rtlCol="0">
            <a:spAutoFit/>
          </a:bodyPr>
          <a:lstStyle/>
          <a:p>
            <a:pPr indent="-457200" algn="ctr">
              <a:lnSpc>
                <a:spcPct val="150000"/>
              </a:lnSpc>
              <a:defRPr/>
            </a:pPr>
            <a:r>
              <a:rPr lang="en-US" sz="2800" b="1" dirty="0">
                <a:solidFill>
                  <a:schemeClr val="accent6">
                    <a:lumMod val="75000"/>
                  </a:schemeClr>
                </a:solidFill>
                <a:latin typeface="Public Sans" pitchFamily="2" charset="0"/>
              </a:rPr>
              <a:t>PART 2: </a:t>
            </a:r>
            <a:r>
              <a:rPr lang="en-US" sz="2400" b="1" dirty="0">
                <a:latin typeface="Public Sans" pitchFamily="2" charset="0"/>
              </a:rPr>
              <a:t>Workflow for adding NIH as a site on a protocol that is being reviewed by an external Reviewing IRB</a:t>
            </a:r>
          </a:p>
        </p:txBody>
      </p:sp>
    </p:spTree>
    <p:extLst>
      <p:ext uri="{BB962C8B-B14F-4D97-AF65-F5344CB8AC3E}">
        <p14:creationId xmlns:p14="http://schemas.microsoft.com/office/powerpoint/2010/main" val="3876611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C36CE9-17FB-E439-67D1-66C5EC57DEC7}"/>
              </a:ext>
            </a:extLst>
          </p:cNvPr>
          <p:cNvSpPr>
            <a:spLocks noGrp="1"/>
          </p:cNvSpPr>
          <p:nvPr>
            <p:ph type="title" idx="4294967295"/>
          </p:nvPr>
        </p:nvSpPr>
        <p:spPr>
          <a:xfrm>
            <a:off x="4404647" y="2460235"/>
            <a:ext cx="6309360" cy="1421928"/>
          </a:xfrm>
        </p:spPr>
        <p:txBody>
          <a:bodyPr/>
          <a:lstStyle/>
          <a:p>
            <a:r>
              <a:rPr lang="en-US" sz="9600" b="1" dirty="0">
                <a:solidFill>
                  <a:srgbClr val="527D84"/>
                </a:solidFill>
              </a:rPr>
              <a:t>Questions?</a:t>
            </a:r>
          </a:p>
        </p:txBody>
      </p:sp>
      <p:pic>
        <p:nvPicPr>
          <p:cNvPr id="12" name="Picture 11">
            <a:extLst>
              <a:ext uri="{FF2B5EF4-FFF2-40B4-BE49-F238E27FC236}">
                <a16:creationId xmlns:a16="http://schemas.microsoft.com/office/drawing/2014/main" id="{B1391FAC-E368-4A80-BFA9-CDE08C78EAAC}"/>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pic>
        <p:nvPicPr>
          <p:cNvPr id="11" name="Picture 10">
            <a:extLst>
              <a:ext uri="{FF2B5EF4-FFF2-40B4-BE49-F238E27FC236}">
                <a16:creationId xmlns:a16="http://schemas.microsoft.com/office/drawing/2014/main" id="{DF04382E-E7EA-4766-AF31-D2DA99AB9D41}"/>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3" name="Picture 12">
            <a:extLst>
              <a:ext uri="{FF2B5EF4-FFF2-40B4-BE49-F238E27FC236}">
                <a16:creationId xmlns:a16="http://schemas.microsoft.com/office/drawing/2014/main" id="{0E22092E-E4DE-48E0-A5C0-2888FC9C8F37}"/>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6"/>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spTree>
    <p:extLst>
      <p:ext uri="{BB962C8B-B14F-4D97-AF65-F5344CB8AC3E}">
        <p14:creationId xmlns:p14="http://schemas.microsoft.com/office/powerpoint/2010/main" val="14144142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9F5482-3BB7-3EDA-B999-16666A1D3C0E}"/>
              </a:ext>
            </a:extLst>
          </p:cNvPr>
          <p:cNvSpPr>
            <a:spLocks noGrp="1"/>
          </p:cNvSpPr>
          <p:nvPr>
            <p:ph type="title" idx="4294967295"/>
          </p:nvPr>
        </p:nvSpPr>
        <p:spPr>
          <a:xfrm>
            <a:off x="388960" y="296029"/>
            <a:ext cx="5194941" cy="757130"/>
          </a:xfrm>
        </p:spPr>
        <p:txBody>
          <a:bodyPr/>
          <a:lstStyle/>
          <a:p>
            <a:r>
              <a:rPr lang="en-US" sz="4800" b="1" dirty="0"/>
              <a:t>Session Objectives</a:t>
            </a:r>
          </a:p>
        </p:txBody>
      </p:sp>
      <p:sp>
        <p:nvSpPr>
          <p:cNvPr id="18" name="TextBox 17">
            <a:extLst>
              <a:ext uri="{FF2B5EF4-FFF2-40B4-BE49-F238E27FC236}">
                <a16:creationId xmlns:a16="http://schemas.microsoft.com/office/drawing/2014/main" id="{8EB1D36D-2D10-4A79-897B-7ADAA0DAA6F3}"/>
              </a:ext>
            </a:extLst>
          </p:cNvPr>
          <p:cNvSpPr txBox="1"/>
          <p:nvPr/>
        </p:nvSpPr>
        <p:spPr>
          <a:xfrm>
            <a:off x="379821" y="1363285"/>
            <a:ext cx="5714170" cy="1803293"/>
          </a:xfrm>
          <a:prstGeom prst="rect">
            <a:avLst/>
          </a:prstGeom>
          <a:noFill/>
          <a:ln w="57150">
            <a:solidFill>
              <a:schemeClr val="accent1"/>
            </a:solidFill>
          </a:ln>
        </p:spPr>
        <p:txBody>
          <a:bodyPr wrap="square" rtlCol="0">
            <a:spAutoFit/>
          </a:bodyPr>
          <a:lstStyle/>
          <a:p>
            <a:pPr indent="-457200" algn="ctr">
              <a:lnSpc>
                <a:spcPct val="150000"/>
              </a:lnSpc>
              <a:defRPr/>
            </a:pPr>
            <a:r>
              <a:rPr lang="en-US" sz="2800" b="1" dirty="0">
                <a:solidFill>
                  <a:schemeClr val="accent5">
                    <a:lumMod val="75000"/>
                  </a:schemeClr>
                </a:solidFill>
                <a:latin typeface="Public Sans" pitchFamily="2" charset="0"/>
              </a:rPr>
              <a:t>PART 1: </a:t>
            </a:r>
            <a:r>
              <a:rPr lang="en-US" sz="2400" b="1" dirty="0">
                <a:latin typeface="Public Sans" pitchFamily="2" charset="0"/>
              </a:rPr>
              <a:t>Workflow to add a Participating Site (</a:t>
            </a:r>
            <a:r>
              <a:rPr lang="en-US" sz="2400" b="1" dirty="0" err="1">
                <a:latin typeface="Public Sans" pitchFamily="2" charset="0"/>
              </a:rPr>
              <a:t>pSITE</a:t>
            </a:r>
            <a:r>
              <a:rPr lang="en-US" sz="2400" b="1" dirty="0">
                <a:latin typeface="Public Sans" pitchFamily="2" charset="0"/>
              </a:rPr>
              <a:t>) when NIH is the CORE Study Team </a:t>
            </a:r>
            <a:r>
              <a:rPr lang="en-US" sz="2400" b="1" u="sng" dirty="0">
                <a:latin typeface="Public Sans" pitchFamily="2" charset="0"/>
              </a:rPr>
              <a:t>and</a:t>
            </a:r>
            <a:r>
              <a:rPr lang="en-US" sz="2400" b="1" dirty="0">
                <a:latin typeface="Public Sans" pitchFamily="2" charset="0"/>
              </a:rPr>
              <a:t> Reviewing IRB </a:t>
            </a:r>
          </a:p>
        </p:txBody>
      </p:sp>
      <p:pic>
        <p:nvPicPr>
          <p:cNvPr id="7" name="Picture 6">
            <a:extLst>
              <a:ext uri="{FF2B5EF4-FFF2-40B4-BE49-F238E27FC236}">
                <a16:creationId xmlns:a16="http://schemas.microsoft.com/office/drawing/2014/main" id="{F708F9DE-059A-458D-80D6-F8DC7E241CC3}"/>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0" name="Picture 9">
            <a:extLst>
              <a:ext uri="{FF2B5EF4-FFF2-40B4-BE49-F238E27FC236}">
                <a16:creationId xmlns:a16="http://schemas.microsoft.com/office/drawing/2014/main" id="{60AE3FB7-BE3F-4C1F-A6C0-266D6E499CE2}"/>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3" name="Rectangle 12">
            <a:extLst>
              <a:ext uri="{FF2B5EF4-FFF2-40B4-BE49-F238E27FC236}">
                <a16:creationId xmlns:a16="http://schemas.microsoft.com/office/drawing/2014/main" id="{6438F080-A66D-4278-9431-1DC3EB9E77DC}"/>
              </a:ext>
              <a:ext uri="{C183D7F6-B498-43B3-948B-1728B52AA6E4}">
                <adec:decorative xmlns:adec="http://schemas.microsoft.com/office/drawing/2017/decorative" val="1"/>
              </a:ext>
            </a:extLst>
          </p:cNvPr>
          <p:cNvSpPr/>
          <p:nvPr/>
        </p:nvSpPr>
        <p:spPr>
          <a:xfrm>
            <a:off x="486611" y="1055587"/>
            <a:ext cx="4931443" cy="45719"/>
          </a:xfrm>
          <a:prstGeom prst="rect">
            <a:avLst/>
          </a:prstGeom>
          <a:solidFill>
            <a:srgbClr val="E3C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pic>
        <p:nvPicPr>
          <p:cNvPr id="4" name="Picture 3" descr="Workflow for adding a pSITE at Initial Review. A purple oval highlights the two reliance process steps: Submit Reliance Request Form and NIH and pSITE execute Reliance.">
            <a:extLst>
              <a:ext uri="{FF2B5EF4-FFF2-40B4-BE49-F238E27FC236}">
                <a16:creationId xmlns:a16="http://schemas.microsoft.com/office/drawing/2014/main" id="{4FC7A6A2-CBC9-4D01-B3D3-128C061995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92397" y="224590"/>
            <a:ext cx="8106557" cy="4067377"/>
          </a:xfrm>
          <a:prstGeom prst="rect">
            <a:avLst/>
          </a:prstGeom>
          <a:ln>
            <a:noFill/>
          </a:ln>
          <a:effectLst>
            <a:outerShdw blurRad="190500" algn="tl" rotWithShape="0">
              <a:srgbClr val="000000">
                <a:alpha val="70000"/>
              </a:srgbClr>
            </a:outerShdw>
          </a:effectLst>
        </p:spPr>
      </p:pic>
      <p:sp>
        <p:nvSpPr>
          <p:cNvPr id="14" name="Oval 13">
            <a:extLst>
              <a:ext uri="{FF2B5EF4-FFF2-40B4-BE49-F238E27FC236}">
                <a16:creationId xmlns:a16="http://schemas.microsoft.com/office/drawing/2014/main" id="{D8A19AE6-17FB-4B69-A200-92D8BBA8B3B3}"/>
              </a:ext>
              <a:ext uri="{C183D7F6-B498-43B3-948B-1728B52AA6E4}">
                <adec:decorative xmlns:adec="http://schemas.microsoft.com/office/drawing/2017/decorative" val="1"/>
              </a:ext>
            </a:extLst>
          </p:cNvPr>
          <p:cNvSpPr/>
          <p:nvPr/>
        </p:nvSpPr>
        <p:spPr>
          <a:xfrm>
            <a:off x="7474204" y="1412821"/>
            <a:ext cx="3287248" cy="1354450"/>
          </a:xfrm>
          <a:prstGeom prst="ellipse">
            <a:avLst/>
          </a:prstGeom>
          <a:noFill/>
          <a:ln w="76200">
            <a:solidFill>
              <a:srgbClr val="A56D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254BA7C1-71BD-432B-BD21-BCA8C5624E1A}"/>
              </a:ext>
              <a:ext uri="{C183D7F6-B498-43B3-948B-1728B52AA6E4}">
                <adec:decorative xmlns:adec="http://schemas.microsoft.com/office/drawing/2017/decorative" val="1"/>
              </a:ext>
            </a:extLst>
          </p:cNvPr>
          <p:cNvSpPr/>
          <p:nvPr/>
        </p:nvSpPr>
        <p:spPr>
          <a:xfrm>
            <a:off x="13343749" y="861422"/>
            <a:ext cx="1061210" cy="391886"/>
          </a:xfrm>
          <a:prstGeom prst="roundRect">
            <a:avLst/>
          </a:prstGeom>
          <a:noFill/>
          <a:ln w="76200">
            <a:solidFill>
              <a:srgbClr val="A56D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Workflow: Add NIH to an externally reviewed protocol diagram">
            <a:extLst>
              <a:ext uri="{FF2B5EF4-FFF2-40B4-BE49-F238E27FC236}">
                <a16:creationId xmlns:a16="http://schemas.microsoft.com/office/drawing/2014/main" id="{FDA671F9-67A9-478D-9B02-3B5DCF0AB5D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1445" y="3566159"/>
            <a:ext cx="8044213" cy="4067377"/>
          </a:xfrm>
          <a:prstGeom prst="rect">
            <a:avLst/>
          </a:prstGeom>
          <a:ln>
            <a:noFill/>
          </a:ln>
          <a:effectLst>
            <a:outerShdw blurRad="190500" algn="tl" rotWithShape="0">
              <a:srgbClr val="000000">
                <a:alpha val="70000"/>
              </a:srgbClr>
            </a:outerShdw>
          </a:effectLst>
        </p:spPr>
      </p:pic>
      <p:sp>
        <p:nvSpPr>
          <p:cNvPr id="12" name="Oval 11">
            <a:extLst>
              <a:ext uri="{FF2B5EF4-FFF2-40B4-BE49-F238E27FC236}">
                <a16:creationId xmlns:a16="http://schemas.microsoft.com/office/drawing/2014/main" id="{6C3D43CC-37D4-4FA3-BAD8-758B9E2CC736}"/>
              </a:ext>
              <a:ext uri="{C183D7F6-B498-43B3-948B-1728B52AA6E4}">
                <adec:decorative xmlns:adec="http://schemas.microsoft.com/office/drawing/2017/decorative" val="1"/>
              </a:ext>
            </a:extLst>
          </p:cNvPr>
          <p:cNvSpPr/>
          <p:nvPr/>
        </p:nvSpPr>
        <p:spPr>
          <a:xfrm>
            <a:off x="1170432" y="4988661"/>
            <a:ext cx="2179359" cy="1519967"/>
          </a:xfrm>
          <a:prstGeom prst="ellipse">
            <a:avLst/>
          </a:prstGeom>
          <a:noFill/>
          <a:ln w="76200">
            <a:solidFill>
              <a:srgbClr val="A56D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4">
            <a:extLst>
              <a:ext uri="{FF2B5EF4-FFF2-40B4-BE49-F238E27FC236}">
                <a16:creationId xmlns:a16="http://schemas.microsoft.com/office/drawing/2014/main" id="{A0C0FA68-DBEB-488E-A2F0-B4BC2004F88C}"/>
              </a:ext>
              <a:ext uri="{C183D7F6-B498-43B3-948B-1728B52AA6E4}">
                <adec:decorative xmlns:adec="http://schemas.microsoft.com/office/drawing/2017/decorative" val="1"/>
              </a:ext>
            </a:extLst>
          </p:cNvPr>
          <p:cNvSpPr/>
          <p:nvPr/>
        </p:nvSpPr>
        <p:spPr>
          <a:xfrm>
            <a:off x="7022593" y="4286359"/>
            <a:ext cx="1011936" cy="391886"/>
          </a:xfrm>
          <a:prstGeom prst="roundRect">
            <a:avLst/>
          </a:prstGeom>
          <a:noFill/>
          <a:ln w="76200">
            <a:solidFill>
              <a:srgbClr val="A56D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descr="Workflow: Add NIH to an externally reviewed protocol. A purple oval highlights the two reliance process steps: Submit NIH Reliance Request Form and IRBO and sIRB execute Reliance.">
            <a:extLst>
              <a:ext uri="{FF2B5EF4-FFF2-40B4-BE49-F238E27FC236}">
                <a16:creationId xmlns:a16="http://schemas.microsoft.com/office/drawing/2014/main" id="{CC35B2C0-DF14-45D9-A354-6601CE43478A}"/>
              </a:ext>
            </a:extLst>
          </p:cNvPr>
          <p:cNvSpPr txBox="1"/>
          <p:nvPr/>
        </p:nvSpPr>
        <p:spPr>
          <a:xfrm>
            <a:off x="8712859" y="4992718"/>
            <a:ext cx="5248894" cy="1789401"/>
          </a:xfrm>
          <a:prstGeom prst="rect">
            <a:avLst/>
          </a:prstGeom>
          <a:noFill/>
          <a:ln w="57150">
            <a:solidFill>
              <a:schemeClr val="accent6">
                <a:lumMod val="75000"/>
              </a:schemeClr>
            </a:solidFill>
          </a:ln>
        </p:spPr>
        <p:txBody>
          <a:bodyPr wrap="square" rtlCol="0">
            <a:spAutoFit/>
          </a:bodyPr>
          <a:lstStyle/>
          <a:p>
            <a:pPr indent="-457200" algn="ctr">
              <a:lnSpc>
                <a:spcPct val="150000"/>
              </a:lnSpc>
              <a:defRPr/>
            </a:pPr>
            <a:r>
              <a:rPr lang="en-US" sz="2800" b="1" dirty="0">
                <a:solidFill>
                  <a:schemeClr val="accent6">
                    <a:lumMod val="75000"/>
                  </a:schemeClr>
                </a:solidFill>
                <a:latin typeface="Public Sans" pitchFamily="2" charset="0"/>
              </a:rPr>
              <a:t>PART 2: </a:t>
            </a:r>
            <a:r>
              <a:rPr lang="en-US" sz="2400" b="1" dirty="0">
                <a:latin typeface="Public Sans" pitchFamily="2" charset="0"/>
              </a:rPr>
              <a:t>Workflow for adding NIH as a site on a protocol that is being reviewed by an external Reviewing IRB</a:t>
            </a:r>
          </a:p>
        </p:txBody>
      </p:sp>
    </p:spTree>
    <p:extLst>
      <p:ext uri="{BB962C8B-B14F-4D97-AF65-F5344CB8AC3E}">
        <p14:creationId xmlns:p14="http://schemas.microsoft.com/office/powerpoint/2010/main" val="4152975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96477F-7F0E-C140-D9AA-B4EC8C926219}"/>
              </a:ext>
            </a:extLst>
          </p:cNvPr>
          <p:cNvSpPr>
            <a:spLocks noGrp="1"/>
          </p:cNvSpPr>
          <p:nvPr>
            <p:ph type="title" idx="4294967295"/>
          </p:nvPr>
        </p:nvSpPr>
        <p:spPr>
          <a:xfrm>
            <a:off x="483190" y="340889"/>
            <a:ext cx="5686721" cy="757130"/>
          </a:xfrm>
        </p:spPr>
        <p:txBody>
          <a:bodyPr/>
          <a:lstStyle/>
          <a:p>
            <a:r>
              <a:rPr lang="en-US" sz="4800" b="1" dirty="0"/>
              <a:t>Reliance Agreement</a:t>
            </a:r>
          </a:p>
        </p:txBody>
      </p:sp>
      <p:sp>
        <p:nvSpPr>
          <p:cNvPr id="7" name="TextBox 6">
            <a:extLst>
              <a:ext uri="{FF2B5EF4-FFF2-40B4-BE49-F238E27FC236}">
                <a16:creationId xmlns:a16="http://schemas.microsoft.com/office/drawing/2014/main" id="{74904CBC-CBAA-401A-83D2-0436F2C5C030}"/>
              </a:ext>
            </a:extLst>
          </p:cNvPr>
          <p:cNvSpPr txBox="1"/>
          <p:nvPr/>
        </p:nvSpPr>
        <p:spPr>
          <a:xfrm>
            <a:off x="549956" y="1599992"/>
            <a:ext cx="12854606" cy="4308872"/>
          </a:xfrm>
          <a:prstGeom prst="rect">
            <a:avLst/>
          </a:prstGeom>
          <a:noFill/>
        </p:spPr>
        <p:txBody>
          <a:bodyPr wrap="square" rtlCol="0">
            <a:spAutoFit/>
          </a:bodyPr>
          <a:lstStyle/>
          <a:p>
            <a:pPr marL="457200" indent="-457200">
              <a:spcAft>
                <a:spcPts val="1200"/>
              </a:spcAft>
              <a:buFont typeface="Arial" panose="020B0604020202020204" pitchFamily="34" charset="0"/>
              <a:buChar char="•"/>
              <a:defRPr/>
            </a:pPr>
            <a:r>
              <a:rPr lang="en-US" sz="3200" dirty="0">
                <a:latin typeface="Public Sans"/>
              </a:rPr>
              <a:t>Agreement between two FWA-holding institutions that documents the use of the Reviewing IRB by the Relying Institution</a:t>
            </a:r>
          </a:p>
          <a:p>
            <a:pPr marL="457200" indent="-457200">
              <a:spcAft>
                <a:spcPts val="1200"/>
              </a:spcAft>
              <a:buFont typeface="Arial" panose="020B0604020202020204" pitchFamily="34" charset="0"/>
              <a:buChar char="•"/>
              <a:defRPr/>
            </a:pPr>
            <a:r>
              <a:rPr lang="en-US" sz="3200" dirty="0">
                <a:latin typeface="Public Sans"/>
              </a:rPr>
              <a:t>Delineates the institutions responsibilities for </a:t>
            </a:r>
            <a:r>
              <a:rPr lang="en-US" sz="3200" dirty="0" err="1">
                <a:latin typeface="Public Sans"/>
              </a:rPr>
              <a:t>sIRB</a:t>
            </a:r>
            <a:r>
              <a:rPr lang="en-US" sz="3200" dirty="0">
                <a:latin typeface="Public Sans"/>
              </a:rPr>
              <a:t> research review  </a:t>
            </a:r>
          </a:p>
          <a:p>
            <a:pPr marL="457200" indent="-457200">
              <a:spcAft>
                <a:spcPts val="1200"/>
              </a:spcAft>
              <a:buFont typeface="Arial" panose="020B0604020202020204" pitchFamily="34" charset="0"/>
              <a:buChar char="•"/>
              <a:defRPr/>
            </a:pPr>
            <a:r>
              <a:rPr lang="en-US" sz="3200" dirty="0">
                <a:latin typeface="Public Sans"/>
              </a:rPr>
              <a:t>Content is generally consistent, but scope can vary</a:t>
            </a:r>
          </a:p>
          <a:p>
            <a:pPr marL="1371600" lvl="2" indent="-457200">
              <a:spcAft>
                <a:spcPts val="1200"/>
              </a:spcAft>
              <a:buSzPct val="90000"/>
              <a:buFont typeface="Wingdings" panose="05000000000000000000" pitchFamily="2" charset="2"/>
              <a:buChar char="§"/>
              <a:defRPr/>
            </a:pPr>
            <a:r>
              <a:rPr lang="en-US" sz="3200" dirty="0" err="1">
                <a:latin typeface="Public Sans"/>
              </a:rPr>
              <a:t>Programwide</a:t>
            </a:r>
            <a:r>
              <a:rPr lang="en-US" sz="3200" dirty="0">
                <a:latin typeface="Public Sans"/>
              </a:rPr>
              <a:t> agreements with WCG IRB, Advarra, NCI CIRB</a:t>
            </a:r>
          </a:p>
          <a:p>
            <a:pPr marL="1371600" lvl="2" indent="-457200">
              <a:spcAft>
                <a:spcPts val="1200"/>
              </a:spcAft>
              <a:buSzPct val="90000"/>
              <a:buFont typeface="Wingdings" panose="05000000000000000000" pitchFamily="2" charset="2"/>
              <a:buChar char="§"/>
              <a:defRPr/>
            </a:pPr>
            <a:r>
              <a:rPr lang="en-US" sz="3200" dirty="0">
                <a:latin typeface="Public Sans"/>
              </a:rPr>
              <a:t>Master Agreement with SMART IRB</a:t>
            </a:r>
          </a:p>
          <a:p>
            <a:pPr marL="1371600" lvl="2" indent="-457200">
              <a:spcAft>
                <a:spcPts val="1200"/>
              </a:spcAft>
              <a:buSzPct val="90000"/>
              <a:buFont typeface="Wingdings" panose="05000000000000000000" pitchFamily="2" charset="2"/>
              <a:buChar char="§"/>
              <a:defRPr/>
            </a:pPr>
            <a:r>
              <a:rPr lang="en-US" sz="3200" dirty="0">
                <a:latin typeface="Public Sans"/>
              </a:rPr>
              <a:t>Regular NIH template for a single protocol</a:t>
            </a:r>
          </a:p>
        </p:txBody>
      </p:sp>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2" name="Rectangle 11">
            <a:extLst>
              <a:ext uri="{FF2B5EF4-FFF2-40B4-BE49-F238E27FC236}">
                <a16:creationId xmlns:a16="http://schemas.microsoft.com/office/drawing/2014/main" id="{CF6EEF6B-8589-456B-80A6-E7DBC1FDA6CB}"/>
              </a:ext>
              <a:ext uri="{C183D7F6-B498-43B3-948B-1728B52AA6E4}">
                <adec:decorative xmlns:adec="http://schemas.microsoft.com/office/drawing/2017/decorative" val="1"/>
              </a:ext>
            </a:extLst>
          </p:cNvPr>
          <p:cNvSpPr/>
          <p:nvPr/>
        </p:nvSpPr>
        <p:spPr>
          <a:xfrm>
            <a:off x="549956" y="1119445"/>
            <a:ext cx="5686721" cy="45719"/>
          </a:xfrm>
          <a:prstGeom prst="rect">
            <a:avLst/>
          </a:prstGeom>
          <a:solidFill>
            <a:srgbClr val="E3C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spTree>
    <p:extLst>
      <p:ext uri="{BB962C8B-B14F-4D97-AF65-F5344CB8AC3E}">
        <p14:creationId xmlns:p14="http://schemas.microsoft.com/office/powerpoint/2010/main" val="20024459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0C1E7BFD-DC44-4291-84CB-F2BE18277558}"/>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8962" y="2036650"/>
            <a:ext cx="1173479" cy="1120140"/>
          </a:xfrm>
          <a:prstGeom prst="rect">
            <a:avLst/>
          </a:prstGeom>
        </p:spPr>
      </p:pic>
      <p:sp>
        <p:nvSpPr>
          <p:cNvPr id="2" name="Title 1">
            <a:extLst>
              <a:ext uri="{FF2B5EF4-FFF2-40B4-BE49-F238E27FC236}">
                <a16:creationId xmlns:a16="http://schemas.microsoft.com/office/drawing/2014/main" id="{1A427B30-89BD-6E6B-8DDF-D2907C9B171D}"/>
              </a:ext>
            </a:extLst>
          </p:cNvPr>
          <p:cNvSpPr>
            <a:spLocks noGrp="1"/>
          </p:cNvSpPr>
          <p:nvPr>
            <p:ph type="title" idx="4294967295"/>
          </p:nvPr>
        </p:nvSpPr>
        <p:spPr>
          <a:xfrm>
            <a:off x="486255" y="350669"/>
            <a:ext cx="5457714" cy="757130"/>
          </a:xfrm>
        </p:spPr>
        <p:txBody>
          <a:bodyPr/>
          <a:lstStyle/>
          <a:p>
            <a:r>
              <a:rPr lang="en-US" sz="4800" b="1" dirty="0"/>
              <a:t>Reliance Agreement</a:t>
            </a:r>
          </a:p>
        </p:txBody>
      </p:sp>
      <p:sp>
        <p:nvSpPr>
          <p:cNvPr id="7" name="TextBox 6">
            <a:extLst>
              <a:ext uri="{FF2B5EF4-FFF2-40B4-BE49-F238E27FC236}">
                <a16:creationId xmlns:a16="http://schemas.microsoft.com/office/drawing/2014/main" id="{74904CBC-CBAA-401A-83D2-0436F2C5C030}"/>
              </a:ext>
            </a:extLst>
          </p:cNvPr>
          <p:cNvSpPr txBox="1"/>
          <p:nvPr/>
        </p:nvSpPr>
        <p:spPr>
          <a:xfrm>
            <a:off x="486255" y="1184355"/>
            <a:ext cx="13657887" cy="6309420"/>
          </a:xfrm>
          <a:prstGeom prst="rect">
            <a:avLst/>
          </a:prstGeom>
          <a:noFill/>
        </p:spPr>
        <p:txBody>
          <a:bodyPr wrap="square" rtlCol="0">
            <a:spAutoFit/>
          </a:bodyPr>
          <a:lstStyle/>
          <a:p>
            <a:pPr marL="457200" indent="-457200">
              <a:spcAft>
                <a:spcPts val="600"/>
              </a:spcAft>
              <a:buFont typeface="Arial" panose="020B0604020202020204" pitchFamily="34" charset="0"/>
              <a:buChar char="•"/>
              <a:defRPr/>
            </a:pPr>
            <a:r>
              <a:rPr lang="en-US" sz="2800" dirty="0">
                <a:latin typeface="Public Sans"/>
              </a:rPr>
              <a:t>When </a:t>
            </a:r>
            <a:r>
              <a:rPr lang="en-US" sz="2800" b="1" dirty="0">
                <a:solidFill>
                  <a:schemeClr val="accent5">
                    <a:lumMod val="75000"/>
                  </a:schemeClr>
                </a:solidFill>
                <a:latin typeface="Public Sans"/>
              </a:rPr>
              <a:t>NIH is the Reviewing IRB</a:t>
            </a:r>
          </a:p>
          <a:p>
            <a:pPr marL="1371600" lvl="2" indent="-457200">
              <a:spcAft>
                <a:spcPts val="600"/>
              </a:spcAft>
              <a:buSzPct val="80000"/>
              <a:buFont typeface="Wingdings" panose="05000000000000000000" pitchFamily="2" charset="2"/>
              <a:buChar char="§"/>
              <a:defRPr/>
            </a:pPr>
            <a:r>
              <a:rPr lang="en-US" sz="2800" dirty="0">
                <a:latin typeface="Public Sans"/>
              </a:rPr>
              <a:t>The </a:t>
            </a:r>
            <a:r>
              <a:rPr lang="en-US" sz="2800" dirty="0">
                <a:latin typeface="Public Sans"/>
                <a:hlinkClick r:id="rId4"/>
              </a:rPr>
              <a:t>reliance request form </a:t>
            </a:r>
            <a:r>
              <a:rPr lang="en-US" sz="2800" dirty="0">
                <a:latin typeface="Public Sans"/>
              </a:rPr>
              <a:t>should be submitted in parallel to the initial review or, for existing protocols, </a:t>
            </a:r>
            <a:r>
              <a:rPr lang="en-US" sz="2800" u="sng" dirty="0">
                <a:latin typeface="Public Sans"/>
              </a:rPr>
              <a:t>before</a:t>
            </a:r>
            <a:r>
              <a:rPr lang="en-US" sz="2800" dirty="0">
                <a:latin typeface="Public Sans"/>
              </a:rPr>
              <a:t> the </a:t>
            </a:r>
            <a:r>
              <a:rPr lang="en-US" sz="2800" dirty="0" err="1">
                <a:latin typeface="Public Sans"/>
              </a:rPr>
              <a:t>pSITE</a:t>
            </a:r>
            <a:r>
              <a:rPr lang="en-US" sz="2800" dirty="0">
                <a:latin typeface="Public Sans"/>
              </a:rPr>
              <a:t> is added to the protocol</a:t>
            </a:r>
          </a:p>
          <a:p>
            <a:pPr marL="1371600" lvl="2" indent="-457200">
              <a:spcAft>
                <a:spcPts val="600"/>
              </a:spcAft>
              <a:buSzPct val="80000"/>
              <a:buFont typeface="Wingdings" panose="05000000000000000000" pitchFamily="2" charset="2"/>
              <a:buChar char="§"/>
              <a:defRPr/>
            </a:pPr>
            <a:r>
              <a:rPr lang="en-US" sz="2800" dirty="0">
                <a:latin typeface="Public Sans"/>
              </a:rPr>
              <a:t>The reliance needs to be fully executed before any </a:t>
            </a:r>
            <a:r>
              <a:rPr lang="en-US" sz="2800" dirty="0" err="1">
                <a:latin typeface="Public Sans"/>
              </a:rPr>
              <a:t>pSITE</a:t>
            </a:r>
            <a:r>
              <a:rPr lang="en-US" sz="2800" dirty="0">
                <a:latin typeface="Public Sans"/>
              </a:rPr>
              <a:t> is added to the NIH protocol</a:t>
            </a:r>
          </a:p>
          <a:p>
            <a:pPr marL="457200" indent="-457200">
              <a:spcAft>
                <a:spcPts val="600"/>
              </a:spcAft>
              <a:buFont typeface="Arial" panose="020B0604020202020204" pitchFamily="34" charset="0"/>
              <a:buChar char="•"/>
              <a:defRPr/>
            </a:pPr>
            <a:r>
              <a:rPr lang="en-US" sz="2800" dirty="0">
                <a:latin typeface="Public Sans"/>
              </a:rPr>
              <a:t>If NIH is </a:t>
            </a:r>
            <a:r>
              <a:rPr lang="en-US" sz="2800" b="1" dirty="0">
                <a:solidFill>
                  <a:srgbClr val="548234"/>
                </a:solidFill>
                <a:latin typeface="Public Sans"/>
              </a:rPr>
              <a:t>relying on external Reviewing IRB</a:t>
            </a:r>
            <a:endParaRPr lang="en-US" sz="2800" dirty="0">
              <a:solidFill>
                <a:srgbClr val="548234"/>
              </a:solidFill>
              <a:latin typeface="Public Sans"/>
            </a:endParaRPr>
          </a:p>
          <a:p>
            <a:pPr marL="1371600" lvl="2" indent="-457200">
              <a:spcAft>
                <a:spcPts val="600"/>
              </a:spcAft>
              <a:buSzPct val="80000"/>
              <a:buFont typeface="Wingdings" panose="05000000000000000000" pitchFamily="2" charset="2"/>
              <a:buChar char="§"/>
              <a:defRPr/>
            </a:pPr>
            <a:r>
              <a:rPr lang="en-US" sz="2800" dirty="0">
                <a:latin typeface="Public Sans"/>
              </a:rPr>
              <a:t>The </a:t>
            </a:r>
            <a:r>
              <a:rPr lang="en-US" sz="2800" dirty="0">
                <a:latin typeface="Public Sans"/>
                <a:hlinkClick r:id="rId4"/>
              </a:rPr>
              <a:t>reliance request form </a:t>
            </a:r>
            <a:r>
              <a:rPr lang="en-US" sz="2800" dirty="0">
                <a:latin typeface="Public Sans"/>
              </a:rPr>
              <a:t>submission depends on the processes of the external IRB</a:t>
            </a:r>
          </a:p>
          <a:p>
            <a:pPr marL="1828800" lvl="3" indent="-457200">
              <a:spcAft>
                <a:spcPts val="600"/>
              </a:spcAft>
              <a:buSzPct val="75000"/>
              <a:buFont typeface="Courier New" panose="02070309020205020404" pitchFamily="49" charset="0"/>
              <a:buChar char="o"/>
              <a:defRPr/>
            </a:pPr>
            <a:r>
              <a:rPr lang="en-US" sz="2800" dirty="0">
                <a:latin typeface="Public Sans"/>
              </a:rPr>
              <a:t>If it’s </a:t>
            </a:r>
            <a:r>
              <a:rPr lang="en-US" sz="2800" b="1" dirty="0">
                <a:latin typeface="Public Sans"/>
              </a:rPr>
              <a:t>WCG </a:t>
            </a:r>
            <a:r>
              <a:rPr lang="en-US" sz="2800" dirty="0">
                <a:latin typeface="Public Sans"/>
              </a:rPr>
              <a:t>or</a:t>
            </a:r>
            <a:r>
              <a:rPr lang="en-US" sz="2800" b="1" dirty="0">
                <a:latin typeface="Public Sans"/>
              </a:rPr>
              <a:t> Advarra IRB</a:t>
            </a:r>
            <a:r>
              <a:rPr lang="en-US" sz="2800" dirty="0">
                <a:latin typeface="Public Sans"/>
              </a:rPr>
              <a:t>, submit when the protocol has been approved</a:t>
            </a:r>
          </a:p>
          <a:p>
            <a:pPr marL="1828800" lvl="3" indent="-457200">
              <a:spcAft>
                <a:spcPts val="600"/>
              </a:spcAft>
              <a:buSzPct val="75000"/>
              <a:buFont typeface="Courier New" panose="02070309020205020404" pitchFamily="49" charset="0"/>
              <a:buChar char="o"/>
              <a:defRPr/>
            </a:pPr>
            <a:r>
              <a:rPr lang="en-US" sz="2800" dirty="0">
                <a:latin typeface="Public Sans"/>
              </a:rPr>
              <a:t>For others, submit when the protocol is submitted for initial review or has been approved by the external IRB</a:t>
            </a:r>
          </a:p>
          <a:p>
            <a:pPr marL="1371600" lvl="2" indent="-457200">
              <a:spcAft>
                <a:spcPts val="600"/>
              </a:spcAft>
              <a:buSzPct val="80000"/>
              <a:buFont typeface="Wingdings" panose="05000000000000000000" pitchFamily="2" charset="2"/>
              <a:buChar char="§"/>
              <a:defRPr/>
            </a:pPr>
            <a:r>
              <a:rPr lang="en-US" sz="2800" u="sng" dirty="0">
                <a:latin typeface="Public Sans"/>
              </a:rPr>
              <a:t>Exceptions</a:t>
            </a:r>
            <a:r>
              <a:rPr lang="en-US" sz="2800" dirty="0">
                <a:latin typeface="Public Sans"/>
              </a:rPr>
              <a:t>: NIH is the lead site or the external IRB approves </a:t>
            </a:r>
            <a:r>
              <a:rPr lang="en-US" sz="2800" dirty="0" err="1">
                <a:latin typeface="Public Sans"/>
              </a:rPr>
              <a:t>pSITES</a:t>
            </a:r>
            <a:r>
              <a:rPr lang="en-US" sz="2800" dirty="0">
                <a:latin typeface="Public Sans"/>
              </a:rPr>
              <a:t> at initial review</a:t>
            </a:r>
          </a:p>
          <a:p>
            <a:pPr marL="1371600" lvl="2" indent="-457200">
              <a:spcAft>
                <a:spcPts val="600"/>
              </a:spcAft>
              <a:buSzPct val="80000"/>
              <a:buFont typeface="Wingdings" panose="05000000000000000000" pitchFamily="2" charset="2"/>
              <a:buChar char="§"/>
              <a:defRPr/>
            </a:pPr>
            <a:r>
              <a:rPr lang="en-US" sz="2800" dirty="0">
                <a:latin typeface="Public Sans"/>
              </a:rPr>
              <a:t>In general, the Reliance Agreement needs to be executed BEFORE the NIH site can be added to an externally reviewed protocol</a:t>
            </a:r>
          </a:p>
        </p:txBody>
      </p:sp>
      <p:pic>
        <p:nvPicPr>
          <p:cNvPr id="3" name="Picture 2">
            <a:extLst>
              <a:ext uri="{FF2B5EF4-FFF2-40B4-BE49-F238E27FC236}">
                <a16:creationId xmlns:a16="http://schemas.microsoft.com/office/drawing/2014/main" id="{5AECF4EB-DD34-4D8B-8ACB-D6058C73C691}"/>
              </a:ext>
              <a:ext uri="{C183D7F6-B498-43B3-948B-1728B52AA6E4}">
                <adec:decorative xmlns:adec="http://schemas.microsoft.com/office/drawing/2017/decorative" val="1"/>
              </a:ext>
            </a:extLst>
          </p:cNvPr>
          <p:cNvPicPr>
            <a:picLocks noChangeAspect="1"/>
          </p:cNvPicPr>
          <p:nvPr/>
        </p:nvPicPr>
        <p:blipFill>
          <a:blip r:embed="rId5"/>
          <a:stretch>
            <a:fillRect/>
          </a:stretch>
        </p:blipFill>
        <p:spPr>
          <a:xfrm>
            <a:off x="146304" y="7495657"/>
            <a:ext cx="14630400" cy="760163"/>
          </a:xfrm>
          <a:prstGeom prst="rect">
            <a:avLst/>
          </a:prstGeom>
        </p:spPr>
      </p:pic>
      <p:pic>
        <p:nvPicPr>
          <p:cNvPr id="4" name="Picture 3">
            <a:extLst>
              <a:ext uri="{FF2B5EF4-FFF2-40B4-BE49-F238E27FC236}">
                <a16:creationId xmlns:a16="http://schemas.microsoft.com/office/drawing/2014/main" id="{9C6CF318-63DE-4011-BE31-7C4F2551C5AA}"/>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4400" y="7673461"/>
            <a:ext cx="2445745" cy="352112"/>
          </a:xfrm>
          <a:prstGeom prst="rect">
            <a:avLst/>
          </a:prstGeom>
        </p:spPr>
      </p:pic>
      <p:pic>
        <p:nvPicPr>
          <p:cNvPr id="9" name="Picture 8">
            <a:extLst>
              <a:ext uri="{FF2B5EF4-FFF2-40B4-BE49-F238E27FC236}">
                <a16:creationId xmlns:a16="http://schemas.microsoft.com/office/drawing/2014/main" id="{04EDB47B-361E-4278-A703-37677694114E}"/>
              </a:ext>
              <a:ext uri="{C183D7F6-B498-43B3-948B-1728B52AA6E4}">
                <adec:decorative xmlns:adec="http://schemas.microsoft.com/office/drawing/2017/decorative" val="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01333" y="-16924"/>
            <a:ext cx="2408518" cy="1889760"/>
          </a:xfrm>
          <a:prstGeom prst="rect">
            <a:avLst/>
          </a:prstGeom>
        </p:spPr>
      </p:pic>
      <p:pic>
        <p:nvPicPr>
          <p:cNvPr id="11" name="Picture 10">
            <a:extLst>
              <a:ext uri="{FF2B5EF4-FFF2-40B4-BE49-F238E27FC236}">
                <a16:creationId xmlns:a16="http://schemas.microsoft.com/office/drawing/2014/main" id="{1E81A100-8BF1-4C74-B0D4-5F46E0B9F3E9}"/>
              </a:ext>
              <a:ext uri="{C183D7F6-B498-43B3-948B-1728B52AA6E4}">
                <adec:decorative xmlns:adec="http://schemas.microsoft.com/office/drawing/2017/decorative" val="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3450722" y="464125"/>
            <a:ext cx="693421" cy="655320"/>
          </a:xfrm>
          <a:prstGeom prst="rect">
            <a:avLst/>
          </a:prstGeom>
        </p:spPr>
      </p:pic>
      <p:sp>
        <p:nvSpPr>
          <p:cNvPr id="12" name="Rectangle 11">
            <a:extLst>
              <a:ext uri="{FF2B5EF4-FFF2-40B4-BE49-F238E27FC236}">
                <a16:creationId xmlns:a16="http://schemas.microsoft.com/office/drawing/2014/main" id="{CF6EEF6B-8589-456B-80A6-E7DBC1FDA6CB}"/>
              </a:ext>
              <a:ext uri="{C183D7F6-B498-43B3-948B-1728B52AA6E4}">
                <adec:decorative xmlns:adec="http://schemas.microsoft.com/office/drawing/2017/decorative" val="1"/>
              </a:ext>
            </a:extLst>
          </p:cNvPr>
          <p:cNvSpPr/>
          <p:nvPr/>
        </p:nvSpPr>
        <p:spPr>
          <a:xfrm>
            <a:off x="549956" y="1119445"/>
            <a:ext cx="5686721" cy="45719"/>
          </a:xfrm>
          <a:prstGeom prst="rect">
            <a:avLst/>
          </a:prstGeom>
          <a:solidFill>
            <a:srgbClr val="E3C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highlight>
                <a:srgbClr val="E3CCF2"/>
              </a:highlight>
            </a:endParaRPr>
          </a:p>
        </p:txBody>
      </p:sp>
    </p:spTree>
    <p:extLst>
      <p:ext uri="{BB962C8B-B14F-4D97-AF65-F5344CB8AC3E}">
        <p14:creationId xmlns:p14="http://schemas.microsoft.com/office/powerpoint/2010/main" val="21768142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xEl>
                                              <p:pRg st="3" end="3"/>
                                            </p:txEl>
                                          </p:spTgt>
                                        </p:tgtEl>
                                        <p:attrNameLst>
                                          <p:attrName>style.visibility</p:attrName>
                                        </p:attrNameLst>
                                      </p:cBhvr>
                                      <p:to>
                                        <p:strVal val="visible"/>
                                      </p:to>
                                    </p:set>
                                    <p:animEffect transition="in" filter="fade">
                                      <p:cBhvr>
                                        <p:cTn id="7" dur="1000"/>
                                        <p:tgtEl>
                                          <p:spTgt spid="7">
                                            <p:txEl>
                                              <p:pRg st="3" end="3"/>
                                            </p:txEl>
                                          </p:spTgt>
                                        </p:tgtEl>
                                      </p:cBhvr>
                                    </p:animEffect>
                                    <p:anim calcmode="lin" valueType="num">
                                      <p:cBhvr>
                                        <p:cTn id="8" dur="1000" fill="hold"/>
                                        <p:tgtEl>
                                          <p:spTgt spid="7">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7">
                                            <p:txEl>
                                              <p:pRg st="3" end="3"/>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7">
                                            <p:txEl>
                                              <p:pRg st="4" end="4"/>
                                            </p:txEl>
                                          </p:spTgt>
                                        </p:tgtEl>
                                        <p:attrNameLst>
                                          <p:attrName>style.visibility</p:attrName>
                                        </p:attrNameLst>
                                      </p:cBhvr>
                                      <p:to>
                                        <p:strVal val="visible"/>
                                      </p:to>
                                    </p:set>
                                    <p:animEffect transition="in" filter="fade">
                                      <p:cBhvr>
                                        <p:cTn id="12" dur="1000"/>
                                        <p:tgtEl>
                                          <p:spTgt spid="7">
                                            <p:txEl>
                                              <p:pRg st="4" end="4"/>
                                            </p:txEl>
                                          </p:spTgt>
                                        </p:tgtEl>
                                      </p:cBhvr>
                                    </p:animEffect>
                                    <p:anim calcmode="lin" valueType="num">
                                      <p:cBhvr>
                                        <p:cTn id="13" dur="1000" fill="hold"/>
                                        <p:tgtEl>
                                          <p:spTgt spid="7">
                                            <p:txEl>
                                              <p:pRg st="4" end="4"/>
                                            </p:txEl>
                                          </p:spTgt>
                                        </p:tgtEl>
                                        <p:attrNameLst>
                                          <p:attrName>ppt_x</p:attrName>
                                        </p:attrNameLst>
                                      </p:cBhvr>
                                      <p:tavLst>
                                        <p:tav tm="0">
                                          <p:val>
                                            <p:strVal val="#ppt_x"/>
                                          </p:val>
                                        </p:tav>
                                        <p:tav tm="100000">
                                          <p:val>
                                            <p:strVal val="#ppt_x"/>
                                          </p:val>
                                        </p:tav>
                                      </p:tavLst>
                                    </p:anim>
                                    <p:anim calcmode="lin" valueType="num">
                                      <p:cBhvr>
                                        <p:cTn id="14" dur="1000" fill="hold"/>
                                        <p:tgtEl>
                                          <p:spTgt spid="7">
                                            <p:txEl>
                                              <p:pRg st="4" end="4"/>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7">
                                            <p:txEl>
                                              <p:pRg st="5" end="5"/>
                                            </p:txEl>
                                          </p:spTgt>
                                        </p:tgtEl>
                                        <p:attrNameLst>
                                          <p:attrName>style.visibility</p:attrName>
                                        </p:attrNameLst>
                                      </p:cBhvr>
                                      <p:to>
                                        <p:strVal val="visible"/>
                                      </p:to>
                                    </p:set>
                                    <p:animEffect transition="in" filter="fade">
                                      <p:cBhvr>
                                        <p:cTn id="17" dur="1000"/>
                                        <p:tgtEl>
                                          <p:spTgt spid="7">
                                            <p:txEl>
                                              <p:pRg st="5" end="5"/>
                                            </p:txEl>
                                          </p:spTgt>
                                        </p:tgtEl>
                                      </p:cBhvr>
                                    </p:animEffect>
                                    <p:anim calcmode="lin" valueType="num">
                                      <p:cBhvr>
                                        <p:cTn id="18" dur="1000" fill="hold"/>
                                        <p:tgtEl>
                                          <p:spTgt spid="7">
                                            <p:txEl>
                                              <p:pRg st="5" end="5"/>
                                            </p:txEl>
                                          </p:spTgt>
                                        </p:tgtEl>
                                        <p:attrNameLst>
                                          <p:attrName>ppt_x</p:attrName>
                                        </p:attrNameLst>
                                      </p:cBhvr>
                                      <p:tavLst>
                                        <p:tav tm="0">
                                          <p:val>
                                            <p:strVal val="#ppt_x"/>
                                          </p:val>
                                        </p:tav>
                                        <p:tav tm="100000">
                                          <p:val>
                                            <p:strVal val="#ppt_x"/>
                                          </p:val>
                                        </p:tav>
                                      </p:tavLst>
                                    </p:anim>
                                    <p:anim calcmode="lin" valueType="num">
                                      <p:cBhvr>
                                        <p:cTn id="19" dur="1000" fill="hold"/>
                                        <p:tgtEl>
                                          <p:spTgt spid="7">
                                            <p:txEl>
                                              <p:pRg st="5" end="5"/>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7">
                                            <p:txEl>
                                              <p:pRg st="6" end="6"/>
                                            </p:txEl>
                                          </p:spTgt>
                                        </p:tgtEl>
                                        <p:attrNameLst>
                                          <p:attrName>style.visibility</p:attrName>
                                        </p:attrNameLst>
                                      </p:cBhvr>
                                      <p:to>
                                        <p:strVal val="visible"/>
                                      </p:to>
                                    </p:set>
                                    <p:animEffect transition="in" filter="fade">
                                      <p:cBhvr>
                                        <p:cTn id="22" dur="1000"/>
                                        <p:tgtEl>
                                          <p:spTgt spid="7">
                                            <p:txEl>
                                              <p:pRg st="6" end="6"/>
                                            </p:txEl>
                                          </p:spTgt>
                                        </p:tgtEl>
                                      </p:cBhvr>
                                    </p:animEffect>
                                    <p:anim calcmode="lin" valueType="num">
                                      <p:cBhvr>
                                        <p:cTn id="23" dur="1000" fill="hold"/>
                                        <p:tgtEl>
                                          <p:spTgt spid="7">
                                            <p:txEl>
                                              <p:pRg st="6" end="6"/>
                                            </p:txEl>
                                          </p:spTgt>
                                        </p:tgtEl>
                                        <p:attrNameLst>
                                          <p:attrName>ppt_x</p:attrName>
                                        </p:attrNameLst>
                                      </p:cBhvr>
                                      <p:tavLst>
                                        <p:tav tm="0">
                                          <p:val>
                                            <p:strVal val="#ppt_x"/>
                                          </p:val>
                                        </p:tav>
                                        <p:tav tm="100000">
                                          <p:val>
                                            <p:strVal val="#ppt_x"/>
                                          </p:val>
                                        </p:tav>
                                      </p:tavLst>
                                    </p:anim>
                                    <p:anim calcmode="lin" valueType="num">
                                      <p:cBhvr>
                                        <p:cTn id="24" dur="1000" fill="hold"/>
                                        <p:tgtEl>
                                          <p:spTgt spid="7">
                                            <p:txEl>
                                              <p:pRg st="6" end="6"/>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7">
                                            <p:txEl>
                                              <p:pRg st="7" end="7"/>
                                            </p:txEl>
                                          </p:spTgt>
                                        </p:tgtEl>
                                        <p:attrNameLst>
                                          <p:attrName>style.visibility</p:attrName>
                                        </p:attrNameLst>
                                      </p:cBhvr>
                                      <p:to>
                                        <p:strVal val="visible"/>
                                      </p:to>
                                    </p:set>
                                    <p:animEffect transition="in" filter="fade">
                                      <p:cBhvr>
                                        <p:cTn id="27" dur="1000"/>
                                        <p:tgtEl>
                                          <p:spTgt spid="7">
                                            <p:txEl>
                                              <p:pRg st="7" end="7"/>
                                            </p:txEl>
                                          </p:spTgt>
                                        </p:tgtEl>
                                      </p:cBhvr>
                                    </p:animEffect>
                                    <p:anim calcmode="lin" valueType="num">
                                      <p:cBhvr>
                                        <p:cTn id="28" dur="1000" fill="hold"/>
                                        <p:tgtEl>
                                          <p:spTgt spid="7">
                                            <p:txEl>
                                              <p:pRg st="7" end="7"/>
                                            </p:txEl>
                                          </p:spTgt>
                                        </p:tgtEl>
                                        <p:attrNameLst>
                                          <p:attrName>ppt_x</p:attrName>
                                        </p:attrNameLst>
                                      </p:cBhvr>
                                      <p:tavLst>
                                        <p:tav tm="0">
                                          <p:val>
                                            <p:strVal val="#ppt_x"/>
                                          </p:val>
                                        </p:tav>
                                        <p:tav tm="100000">
                                          <p:val>
                                            <p:strVal val="#ppt_x"/>
                                          </p:val>
                                        </p:tav>
                                      </p:tavLst>
                                    </p:anim>
                                    <p:anim calcmode="lin" valueType="num">
                                      <p:cBhvr>
                                        <p:cTn id="29" dur="1000" fill="hold"/>
                                        <p:tgtEl>
                                          <p:spTgt spid="7">
                                            <p:txEl>
                                              <p:pRg st="7" end="7"/>
                                            </p:txEl>
                                          </p:spTgt>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7">
                                            <p:txEl>
                                              <p:pRg st="8" end="8"/>
                                            </p:txEl>
                                          </p:spTgt>
                                        </p:tgtEl>
                                        <p:attrNameLst>
                                          <p:attrName>style.visibility</p:attrName>
                                        </p:attrNameLst>
                                      </p:cBhvr>
                                      <p:to>
                                        <p:strVal val="visible"/>
                                      </p:to>
                                    </p:set>
                                    <p:animEffect transition="in" filter="fade">
                                      <p:cBhvr>
                                        <p:cTn id="32" dur="1000"/>
                                        <p:tgtEl>
                                          <p:spTgt spid="7">
                                            <p:txEl>
                                              <p:pRg st="8" end="8"/>
                                            </p:txEl>
                                          </p:spTgt>
                                        </p:tgtEl>
                                      </p:cBhvr>
                                    </p:animEffect>
                                    <p:anim calcmode="lin" valueType="num">
                                      <p:cBhvr>
                                        <p:cTn id="33" dur="1000" fill="hold"/>
                                        <p:tgtEl>
                                          <p:spTgt spid="7">
                                            <p:txEl>
                                              <p:pRg st="8" end="8"/>
                                            </p:txEl>
                                          </p:spTgt>
                                        </p:tgtEl>
                                        <p:attrNameLst>
                                          <p:attrName>ppt_x</p:attrName>
                                        </p:attrNameLst>
                                      </p:cBhvr>
                                      <p:tavLst>
                                        <p:tav tm="0">
                                          <p:val>
                                            <p:strVal val="#ppt_x"/>
                                          </p:val>
                                        </p:tav>
                                        <p:tav tm="100000">
                                          <p:val>
                                            <p:strVal val="#ppt_x"/>
                                          </p:val>
                                        </p:tav>
                                      </p:tavLst>
                                    </p:anim>
                                    <p:anim calcmode="lin" valueType="num">
                                      <p:cBhvr>
                                        <p:cTn id="34" dur="1000" fill="hold"/>
                                        <p:tgtEl>
                                          <p:spTgt spid="7">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ublic Sans">
      <a:majorFont>
        <a:latin typeface="Public Sans"/>
        <a:ea typeface=""/>
        <a:cs typeface=""/>
      </a:majorFont>
      <a:minorFont>
        <a:latin typeface="Public Sans"/>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Website presentation - Copy" id="{7550C801-3061-488B-B38D-8AE7C819A816}" vid="{B9074608-C941-4BE9-84E6-29343527488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22317</TotalTime>
  <Words>6435</Words>
  <Application>Microsoft Office PowerPoint</Application>
  <PresentationFormat>Custom</PresentationFormat>
  <Paragraphs>703</Paragraphs>
  <Slides>60</Slides>
  <Notes>60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60</vt:i4>
      </vt:variant>
    </vt:vector>
  </HeadingPairs>
  <TitlesOfParts>
    <vt:vector size="68" baseType="lpstr">
      <vt:lpstr>Arial</vt:lpstr>
      <vt:lpstr>Calibri</vt:lpstr>
      <vt:lpstr>Century Gothic</vt:lpstr>
      <vt:lpstr>Courier New</vt:lpstr>
      <vt:lpstr>Public Sans</vt:lpstr>
      <vt:lpstr>System Font Regular</vt:lpstr>
      <vt:lpstr>Wingdings</vt:lpstr>
      <vt:lpstr>Office Theme</vt:lpstr>
      <vt:lpstr>Overview: NIH Multi-Site Protocol Processes</vt:lpstr>
      <vt:lpstr>Fundamentals of single IRB review (sIRB)</vt:lpstr>
      <vt:lpstr>Fundamentals of single IRB review (sIRB)</vt:lpstr>
      <vt:lpstr>eIRB Systems</vt:lpstr>
      <vt:lpstr>Key Terms</vt:lpstr>
      <vt:lpstr>Session Objectives</vt:lpstr>
      <vt:lpstr>Session Objectives</vt:lpstr>
      <vt:lpstr>Reliance Agreement</vt:lpstr>
      <vt:lpstr>Reliance Agreement</vt:lpstr>
      <vt:lpstr>Reliance Agreement</vt:lpstr>
      <vt:lpstr>SMART IRB Reliance Agreement</vt:lpstr>
      <vt:lpstr>SMART IRB Reliance Agreement</vt:lpstr>
      <vt:lpstr>Reliance: Reviewing IRB responsibilities</vt:lpstr>
      <vt:lpstr>Reliance: pSITE responsibilities</vt:lpstr>
      <vt:lpstr>PART 1: Workflow to add a Participating Site when NIH is the CORE Study Team and Reviewing IRB</vt:lpstr>
      <vt:lpstr>Part 1: Session Objectives</vt:lpstr>
      <vt:lpstr>Workflow for adding a pSITE at Initial Review</vt:lpstr>
      <vt:lpstr>Workflow for adding a pSITE for an on-going study</vt:lpstr>
      <vt:lpstr>Workflow for adding a pSITE at Initial Review</vt:lpstr>
      <vt:lpstr>Role of NIH PI and NIH Study Team</vt:lpstr>
      <vt:lpstr>NIH Study Team, pSITEs, and NIH IRB Communication</vt:lpstr>
      <vt:lpstr>Communication Plan</vt:lpstr>
      <vt:lpstr>Protocol - NIH PI/Study Team Responsibilities</vt:lpstr>
      <vt:lpstr>Model Recruitment Forms - Lead PI/Study Team Responsibilities</vt:lpstr>
      <vt:lpstr>Model Consent Forms - Lead PI/Study Team Responsibilities</vt:lpstr>
      <vt:lpstr>Coordinating Center</vt:lpstr>
      <vt:lpstr>Coordinating Center cont’d</vt:lpstr>
      <vt:lpstr>Workflow for adding a pSITE at Initial Review</vt:lpstr>
      <vt:lpstr>Role of pSITE Study Team</vt:lpstr>
      <vt:lpstr>Current pSITE submission</vt:lpstr>
      <vt:lpstr>Content of a pSITE submission</vt:lpstr>
      <vt:lpstr>Content of a pSITE submission</vt:lpstr>
      <vt:lpstr>Content of a pSITE submission</vt:lpstr>
      <vt:lpstr>pSITE Consent Documents</vt:lpstr>
      <vt:lpstr>Mandatory sections in pSITE Consent Documents</vt:lpstr>
      <vt:lpstr>Flexibilities in the pSITE Consent Documents</vt:lpstr>
      <vt:lpstr>Flexibilities in the pSITE Consent Documents</vt:lpstr>
      <vt:lpstr>HIPAA in pSITE Consent Documents</vt:lpstr>
      <vt:lpstr>pSITE Approval</vt:lpstr>
      <vt:lpstr>Top Tips: Adding a pSITE to an NIH protocol</vt:lpstr>
      <vt:lpstr>Part 1: Session Objectives</vt:lpstr>
      <vt:lpstr>PART 2: Workflow: Adding NIH as a site on a protocol that is being reviewed by an external Reviewing IRB</vt:lpstr>
      <vt:lpstr>Part 2: Session Objectives</vt:lpstr>
      <vt:lpstr>Workflow: Add NIH to an externally reviewed protocol</vt:lpstr>
      <vt:lpstr>Workflow: Add NIH to an externally reviewed protocol</vt:lpstr>
      <vt:lpstr>Workflow: Add NIH to an externally reviewed protocol</vt:lpstr>
      <vt:lpstr>Principles of Relying on an external Reviewing IRB</vt:lpstr>
      <vt:lpstr>Role of NIH Study Team</vt:lpstr>
      <vt:lpstr>NIH Institutional Review Submission</vt:lpstr>
      <vt:lpstr>NIH Protocol Addendum</vt:lpstr>
      <vt:lpstr>NIH Protocol Addendum – Examples of Typical Content</vt:lpstr>
      <vt:lpstr>NIH Consent/ Assent</vt:lpstr>
      <vt:lpstr>NIH Site Consent – Examples of Typical Customization</vt:lpstr>
      <vt:lpstr>Additional Requirements by the Reviewing IRB</vt:lpstr>
      <vt:lpstr>Approval and Activation of NIH as Participating Site</vt:lpstr>
      <vt:lpstr>Shadow Protocol: NIH Relying on External Reviewing IRB</vt:lpstr>
      <vt:lpstr>Top Tips: Add NIH to an externally reviewed protocol</vt:lpstr>
      <vt:lpstr>Part 2: Session Objectives</vt:lpstr>
      <vt:lpstr>Contact Us</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NIH Multi-Site Protocol Processes</dc:title>
  <dc:subject>Overview: NIH Multi-Site Protocol Processes</dc:subject>
  <dc:creator>Jeffrey Rollins; Shirley Rojas</dc:creator>
  <cp:lastModifiedBy>Dreeben, Saskia (NIH/NICHD) [C]</cp:lastModifiedBy>
  <cp:revision>1055</cp:revision>
  <dcterms:created xsi:type="dcterms:W3CDTF">2020-06-28T12:29:38Z</dcterms:created>
  <dcterms:modified xsi:type="dcterms:W3CDTF">2022-09-01T20:00:40Z</dcterms:modified>
</cp:coreProperties>
</file>