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6"/>
  </p:notesMasterIdLst>
  <p:sldIdLst>
    <p:sldId id="256" r:id="rId2"/>
    <p:sldId id="1174" r:id="rId3"/>
    <p:sldId id="257" r:id="rId4"/>
    <p:sldId id="1137" r:id="rId5"/>
    <p:sldId id="1148" r:id="rId6"/>
    <p:sldId id="1136" r:id="rId7"/>
    <p:sldId id="1145" r:id="rId8"/>
    <p:sldId id="1146" r:id="rId9"/>
    <p:sldId id="1133" r:id="rId10"/>
    <p:sldId id="1153" r:id="rId11"/>
    <p:sldId id="1154" r:id="rId12"/>
    <p:sldId id="1126" r:id="rId13"/>
    <p:sldId id="1125" r:id="rId14"/>
    <p:sldId id="1149" r:id="rId15"/>
    <p:sldId id="1173" r:id="rId16"/>
    <p:sldId id="1150" r:id="rId17"/>
    <p:sldId id="1129" r:id="rId18"/>
    <p:sldId id="1171" r:id="rId19"/>
    <p:sldId id="1151" r:id="rId20"/>
    <p:sldId id="1135" r:id="rId21"/>
    <p:sldId id="1152" r:id="rId22"/>
    <p:sldId id="1155" r:id="rId23"/>
    <p:sldId id="1156" r:id="rId24"/>
    <p:sldId id="1157" r:id="rId25"/>
    <p:sldId id="1158" r:id="rId26"/>
    <p:sldId id="1159" r:id="rId27"/>
    <p:sldId id="1160" r:id="rId28"/>
    <p:sldId id="1161" r:id="rId29"/>
    <p:sldId id="1162" r:id="rId30"/>
    <p:sldId id="1163" r:id="rId31"/>
    <p:sldId id="1165" r:id="rId32"/>
    <p:sldId id="1143" r:id="rId33"/>
    <p:sldId id="1172" r:id="rId34"/>
    <p:sldId id="1144"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1176" autoAdjust="0"/>
  </p:normalViewPr>
  <p:slideViewPr>
    <p:cSldViewPr snapToGrid="0">
      <p:cViewPr varScale="1">
        <p:scale>
          <a:sx n="75" d="100"/>
          <a:sy n="75" d="100"/>
        </p:scale>
        <p:origin x="931" y="48"/>
      </p:cViewPr>
      <p:guideLst/>
    </p:cSldViewPr>
  </p:slideViewPr>
  <p:notesTextViewPr>
    <p:cViewPr>
      <p:scale>
        <a:sx n="3" d="2"/>
        <a:sy n="3" d="2"/>
      </p:scale>
      <p:origin x="0" y="0"/>
    </p:cViewPr>
  </p:notesTextViewPr>
  <p:sorterViewPr>
    <p:cViewPr>
      <p:scale>
        <a:sx n="100" d="100"/>
        <a:sy n="100" d="100"/>
      </p:scale>
      <p:origin x="0" y="-92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C543CC-BC7C-44C5-9DC8-F2E2C5BBF934}" type="doc">
      <dgm:prSet loTypeId="urn:microsoft.com/office/officeart/2016/7/layout/LinearBlockProcessNumbered" loCatId="process" qsTypeId="urn:microsoft.com/office/officeart/2005/8/quickstyle/simple2" qsCatId="simple" csTypeId="urn:microsoft.com/office/officeart/2005/8/colors/colorful2" csCatId="colorful"/>
      <dgm:spPr/>
      <dgm:t>
        <a:bodyPr/>
        <a:lstStyle/>
        <a:p>
          <a:endParaRPr lang="en-US"/>
        </a:p>
      </dgm:t>
    </dgm:pt>
    <dgm:pt modelId="{2CB861AA-73D4-4E81-B508-96E4DA80169C}">
      <dgm:prSet/>
      <dgm:spPr/>
      <dgm:t>
        <a:bodyPr/>
        <a:lstStyle/>
        <a:p>
          <a:r>
            <a:rPr lang="en-US"/>
            <a:t>Continue to attend existing meetings</a:t>
          </a:r>
        </a:p>
      </dgm:t>
    </dgm:pt>
    <dgm:pt modelId="{68F7CB04-069B-4196-94D7-AF5A7254CB42}" type="parTrans" cxnId="{A35352EE-2D59-40C8-9733-B88238611BF0}">
      <dgm:prSet/>
      <dgm:spPr/>
      <dgm:t>
        <a:bodyPr/>
        <a:lstStyle/>
        <a:p>
          <a:endParaRPr lang="en-US"/>
        </a:p>
      </dgm:t>
    </dgm:pt>
    <dgm:pt modelId="{B92D3D59-CDB1-41FD-B418-5EF1972ED94A}" type="sibTrans" cxnId="{A35352EE-2D59-40C8-9733-B88238611BF0}">
      <dgm:prSet phldrT="01" phldr="0"/>
      <dgm:spPr/>
      <dgm:t>
        <a:bodyPr/>
        <a:lstStyle/>
        <a:p>
          <a:r>
            <a:rPr lang="en-US" dirty="0"/>
            <a:t>01</a:t>
          </a:r>
        </a:p>
      </dgm:t>
    </dgm:pt>
    <dgm:pt modelId="{6710556E-B718-44D5-A72E-75C3AAF06FA3}">
      <dgm:prSet/>
      <dgm:spPr/>
      <dgm:t>
        <a:bodyPr/>
        <a:lstStyle/>
        <a:p>
          <a:r>
            <a:rPr lang="en-US"/>
            <a:t>You will be named as an alternate to the NIH IM IRB</a:t>
          </a:r>
        </a:p>
      </dgm:t>
    </dgm:pt>
    <dgm:pt modelId="{6C017759-303A-4C3C-BD57-E76E4E45B5E6}" type="parTrans" cxnId="{58C59517-DB81-448C-83D5-0037CF5C191E}">
      <dgm:prSet/>
      <dgm:spPr/>
      <dgm:t>
        <a:bodyPr/>
        <a:lstStyle/>
        <a:p>
          <a:endParaRPr lang="en-US"/>
        </a:p>
      </dgm:t>
    </dgm:pt>
    <dgm:pt modelId="{01D8160D-089F-4B4E-B45C-B7DDE1A460D3}" type="sibTrans" cxnId="{58C59517-DB81-448C-83D5-0037CF5C191E}">
      <dgm:prSet phldrT="02" phldr="0"/>
      <dgm:spPr/>
      <dgm:t>
        <a:bodyPr/>
        <a:lstStyle/>
        <a:p>
          <a:r>
            <a:rPr lang="en-US"/>
            <a:t>02</a:t>
          </a:r>
        </a:p>
      </dgm:t>
    </dgm:pt>
    <dgm:pt modelId="{6DB1C41E-4F24-4480-B2EB-CAFE91D705EE}">
      <dgm:prSet/>
      <dgm:spPr/>
      <dgm:t>
        <a:bodyPr/>
        <a:lstStyle/>
        <a:p>
          <a:r>
            <a:rPr lang="en-US"/>
            <a:t>Consider attending the new NIH IM IRB meetings as a reviewer</a:t>
          </a:r>
        </a:p>
      </dgm:t>
    </dgm:pt>
    <dgm:pt modelId="{D989B0B0-4BE7-4D60-858A-EC89789570F9}" type="parTrans" cxnId="{CE7A824F-314A-4C01-8294-7411377F53AE}">
      <dgm:prSet/>
      <dgm:spPr/>
      <dgm:t>
        <a:bodyPr/>
        <a:lstStyle/>
        <a:p>
          <a:endParaRPr lang="en-US"/>
        </a:p>
      </dgm:t>
    </dgm:pt>
    <dgm:pt modelId="{638DF1D5-3F9A-4D89-BE8B-D5D65EA66F01}" type="sibTrans" cxnId="{CE7A824F-314A-4C01-8294-7411377F53AE}">
      <dgm:prSet phldrT="03" phldr="0"/>
      <dgm:spPr/>
      <dgm:t>
        <a:bodyPr/>
        <a:lstStyle/>
        <a:p>
          <a:r>
            <a:rPr lang="en-US"/>
            <a:t>03</a:t>
          </a:r>
        </a:p>
      </dgm:t>
    </dgm:pt>
    <dgm:pt modelId="{0CEA46F5-DB8E-419A-BE1A-20D5C0EBB5D9}">
      <dgm:prSet/>
      <dgm:spPr/>
      <dgm:t>
        <a:bodyPr/>
        <a:lstStyle/>
        <a:p>
          <a:r>
            <a:rPr lang="en-US"/>
            <a:t>Look out for open scheduling announcements</a:t>
          </a:r>
        </a:p>
      </dgm:t>
    </dgm:pt>
    <dgm:pt modelId="{BFE5E0AF-B0E2-4E56-A129-C6326ADE5012}" type="parTrans" cxnId="{D017BC9D-DB29-46B5-841C-D7B1B2E484B6}">
      <dgm:prSet/>
      <dgm:spPr/>
      <dgm:t>
        <a:bodyPr/>
        <a:lstStyle/>
        <a:p>
          <a:endParaRPr lang="en-US"/>
        </a:p>
      </dgm:t>
    </dgm:pt>
    <dgm:pt modelId="{A2BAB31F-81F7-4EB0-8741-C8A163D93B0E}" type="sibTrans" cxnId="{D017BC9D-DB29-46B5-841C-D7B1B2E484B6}">
      <dgm:prSet/>
      <dgm:spPr/>
      <dgm:t>
        <a:bodyPr/>
        <a:lstStyle/>
        <a:p>
          <a:endParaRPr lang="en-US"/>
        </a:p>
      </dgm:t>
    </dgm:pt>
    <dgm:pt modelId="{CF59EA95-FCD1-4429-B488-915F5BA5C0E6}">
      <dgm:prSet/>
      <dgm:spPr/>
      <dgm:t>
        <a:bodyPr/>
        <a:lstStyle/>
        <a:p>
          <a:r>
            <a:rPr lang="en-US"/>
            <a:t>Be available to serve as a consultant</a:t>
          </a:r>
        </a:p>
      </dgm:t>
    </dgm:pt>
    <dgm:pt modelId="{1D5C9715-6947-4633-91B9-D23C024AAC3D}" type="parTrans" cxnId="{5E3D3105-93E2-4526-BAC1-8297BF36528B}">
      <dgm:prSet/>
      <dgm:spPr/>
      <dgm:t>
        <a:bodyPr/>
        <a:lstStyle/>
        <a:p>
          <a:endParaRPr lang="en-US"/>
        </a:p>
      </dgm:t>
    </dgm:pt>
    <dgm:pt modelId="{1EE7B386-6F66-4F77-A639-8E1F8A9F7AD3}" type="sibTrans" cxnId="{5E3D3105-93E2-4526-BAC1-8297BF36528B}">
      <dgm:prSet/>
      <dgm:spPr/>
      <dgm:t>
        <a:bodyPr/>
        <a:lstStyle/>
        <a:p>
          <a:endParaRPr lang="en-US"/>
        </a:p>
      </dgm:t>
    </dgm:pt>
    <dgm:pt modelId="{3AAC87DD-D494-4C61-9E03-35C17EAD8963}" type="pres">
      <dgm:prSet presAssocID="{E0C543CC-BC7C-44C5-9DC8-F2E2C5BBF934}" presName="Name0" presStyleCnt="0">
        <dgm:presLayoutVars>
          <dgm:animLvl val="lvl"/>
          <dgm:resizeHandles val="exact"/>
        </dgm:presLayoutVars>
      </dgm:prSet>
      <dgm:spPr/>
    </dgm:pt>
    <dgm:pt modelId="{5035A2E8-F0FF-43D6-A7AA-DEE71F82FF50}" type="pres">
      <dgm:prSet presAssocID="{2CB861AA-73D4-4E81-B508-96E4DA80169C}" presName="compositeNode" presStyleCnt="0">
        <dgm:presLayoutVars>
          <dgm:bulletEnabled val="1"/>
        </dgm:presLayoutVars>
      </dgm:prSet>
      <dgm:spPr/>
    </dgm:pt>
    <dgm:pt modelId="{6B53CF26-4967-4422-B935-BF68A0C26051}" type="pres">
      <dgm:prSet presAssocID="{2CB861AA-73D4-4E81-B508-96E4DA80169C}" presName="bgRect" presStyleLbl="alignNode1" presStyleIdx="0" presStyleCnt="3"/>
      <dgm:spPr/>
    </dgm:pt>
    <dgm:pt modelId="{3ED45C12-39B7-49AC-A95C-FC261E5B825A}" type="pres">
      <dgm:prSet presAssocID="{B92D3D59-CDB1-41FD-B418-5EF1972ED94A}" presName="sibTransNodeRect" presStyleLbl="alignNode1" presStyleIdx="0" presStyleCnt="3">
        <dgm:presLayoutVars>
          <dgm:chMax val="0"/>
          <dgm:bulletEnabled val="1"/>
        </dgm:presLayoutVars>
      </dgm:prSet>
      <dgm:spPr/>
    </dgm:pt>
    <dgm:pt modelId="{8441C153-B3B8-4992-B822-1D08376B4D92}" type="pres">
      <dgm:prSet presAssocID="{2CB861AA-73D4-4E81-B508-96E4DA80169C}" presName="nodeRect" presStyleLbl="alignNode1" presStyleIdx="0" presStyleCnt="3">
        <dgm:presLayoutVars>
          <dgm:bulletEnabled val="1"/>
        </dgm:presLayoutVars>
      </dgm:prSet>
      <dgm:spPr/>
    </dgm:pt>
    <dgm:pt modelId="{C96AC4F8-9E16-4D9A-9D48-D8AA53DDFC07}" type="pres">
      <dgm:prSet presAssocID="{B92D3D59-CDB1-41FD-B418-5EF1972ED94A}" presName="sibTrans" presStyleCnt="0"/>
      <dgm:spPr/>
    </dgm:pt>
    <dgm:pt modelId="{6AEFC5F5-6B1E-4625-A04C-B993123EB257}" type="pres">
      <dgm:prSet presAssocID="{6710556E-B718-44D5-A72E-75C3AAF06FA3}" presName="compositeNode" presStyleCnt="0">
        <dgm:presLayoutVars>
          <dgm:bulletEnabled val="1"/>
        </dgm:presLayoutVars>
      </dgm:prSet>
      <dgm:spPr/>
    </dgm:pt>
    <dgm:pt modelId="{B5C86090-B966-47B4-B49C-1E99B580DFFF}" type="pres">
      <dgm:prSet presAssocID="{6710556E-B718-44D5-A72E-75C3AAF06FA3}" presName="bgRect" presStyleLbl="alignNode1" presStyleIdx="1" presStyleCnt="3"/>
      <dgm:spPr/>
    </dgm:pt>
    <dgm:pt modelId="{BBC7E9C4-10AE-4A7A-992E-31EE26C9405B}" type="pres">
      <dgm:prSet presAssocID="{01D8160D-089F-4B4E-B45C-B7DDE1A460D3}" presName="sibTransNodeRect" presStyleLbl="alignNode1" presStyleIdx="1" presStyleCnt="3">
        <dgm:presLayoutVars>
          <dgm:chMax val="0"/>
          <dgm:bulletEnabled val="1"/>
        </dgm:presLayoutVars>
      </dgm:prSet>
      <dgm:spPr/>
    </dgm:pt>
    <dgm:pt modelId="{66E5FD07-7224-4558-976E-C3DD0775BBAC}" type="pres">
      <dgm:prSet presAssocID="{6710556E-B718-44D5-A72E-75C3AAF06FA3}" presName="nodeRect" presStyleLbl="alignNode1" presStyleIdx="1" presStyleCnt="3">
        <dgm:presLayoutVars>
          <dgm:bulletEnabled val="1"/>
        </dgm:presLayoutVars>
      </dgm:prSet>
      <dgm:spPr/>
    </dgm:pt>
    <dgm:pt modelId="{BAE92551-769C-476B-B13C-12494EF02C7B}" type="pres">
      <dgm:prSet presAssocID="{01D8160D-089F-4B4E-B45C-B7DDE1A460D3}" presName="sibTrans" presStyleCnt="0"/>
      <dgm:spPr/>
    </dgm:pt>
    <dgm:pt modelId="{D92B8FF3-DC23-4F6C-A921-079DACD0445E}" type="pres">
      <dgm:prSet presAssocID="{6DB1C41E-4F24-4480-B2EB-CAFE91D705EE}" presName="compositeNode" presStyleCnt="0">
        <dgm:presLayoutVars>
          <dgm:bulletEnabled val="1"/>
        </dgm:presLayoutVars>
      </dgm:prSet>
      <dgm:spPr/>
    </dgm:pt>
    <dgm:pt modelId="{CB8027F1-0B82-4CB2-B2EF-87EAE38B4255}" type="pres">
      <dgm:prSet presAssocID="{6DB1C41E-4F24-4480-B2EB-CAFE91D705EE}" presName="bgRect" presStyleLbl="alignNode1" presStyleIdx="2" presStyleCnt="3"/>
      <dgm:spPr/>
    </dgm:pt>
    <dgm:pt modelId="{17C49D87-7C2E-478B-95EF-DE68D0C174B6}" type="pres">
      <dgm:prSet presAssocID="{638DF1D5-3F9A-4D89-BE8B-D5D65EA66F01}" presName="sibTransNodeRect" presStyleLbl="alignNode1" presStyleIdx="2" presStyleCnt="3">
        <dgm:presLayoutVars>
          <dgm:chMax val="0"/>
          <dgm:bulletEnabled val="1"/>
        </dgm:presLayoutVars>
      </dgm:prSet>
      <dgm:spPr/>
    </dgm:pt>
    <dgm:pt modelId="{1A8624C6-A470-4BE0-862F-A58DFC0AD267}" type="pres">
      <dgm:prSet presAssocID="{6DB1C41E-4F24-4480-B2EB-CAFE91D705EE}" presName="nodeRect" presStyleLbl="alignNode1" presStyleIdx="2" presStyleCnt="3">
        <dgm:presLayoutVars>
          <dgm:bulletEnabled val="1"/>
        </dgm:presLayoutVars>
      </dgm:prSet>
      <dgm:spPr/>
    </dgm:pt>
  </dgm:ptLst>
  <dgm:cxnLst>
    <dgm:cxn modelId="{5E3D3105-93E2-4526-BAC1-8297BF36528B}" srcId="{6DB1C41E-4F24-4480-B2EB-CAFE91D705EE}" destId="{CF59EA95-FCD1-4429-B488-915F5BA5C0E6}" srcOrd="1" destOrd="0" parTransId="{1D5C9715-6947-4633-91B9-D23C024AAC3D}" sibTransId="{1EE7B386-6F66-4F77-A639-8E1F8A9F7AD3}"/>
    <dgm:cxn modelId="{983F7E07-47D5-4F6E-900C-8C739A9C1C01}" type="presOf" srcId="{E0C543CC-BC7C-44C5-9DC8-F2E2C5BBF934}" destId="{3AAC87DD-D494-4C61-9E03-35C17EAD8963}" srcOrd="0" destOrd="0" presId="urn:microsoft.com/office/officeart/2016/7/layout/LinearBlockProcessNumbered"/>
    <dgm:cxn modelId="{27F93C0A-D5B1-404D-AC9C-B78D447AB446}" type="presOf" srcId="{6DB1C41E-4F24-4480-B2EB-CAFE91D705EE}" destId="{CB8027F1-0B82-4CB2-B2EF-87EAE38B4255}" srcOrd="0" destOrd="0" presId="urn:microsoft.com/office/officeart/2016/7/layout/LinearBlockProcessNumbered"/>
    <dgm:cxn modelId="{58C59517-DB81-448C-83D5-0037CF5C191E}" srcId="{E0C543CC-BC7C-44C5-9DC8-F2E2C5BBF934}" destId="{6710556E-B718-44D5-A72E-75C3AAF06FA3}" srcOrd="1" destOrd="0" parTransId="{6C017759-303A-4C3C-BD57-E76E4E45B5E6}" sibTransId="{01D8160D-089F-4B4E-B45C-B7DDE1A460D3}"/>
    <dgm:cxn modelId="{2236192F-C577-410C-A41F-DD85C9414191}" type="presOf" srcId="{638DF1D5-3F9A-4D89-BE8B-D5D65EA66F01}" destId="{17C49D87-7C2E-478B-95EF-DE68D0C174B6}" srcOrd="0" destOrd="0" presId="urn:microsoft.com/office/officeart/2016/7/layout/LinearBlockProcessNumbered"/>
    <dgm:cxn modelId="{78DACA34-2DE0-468F-8A4D-F795AE079FAF}" type="presOf" srcId="{2CB861AA-73D4-4E81-B508-96E4DA80169C}" destId="{6B53CF26-4967-4422-B935-BF68A0C26051}" srcOrd="0" destOrd="0" presId="urn:microsoft.com/office/officeart/2016/7/layout/LinearBlockProcessNumbered"/>
    <dgm:cxn modelId="{D7BA5736-44D8-4CD0-B23E-C17A87D286CD}" type="presOf" srcId="{6710556E-B718-44D5-A72E-75C3AAF06FA3}" destId="{66E5FD07-7224-4558-976E-C3DD0775BBAC}" srcOrd="1" destOrd="0" presId="urn:microsoft.com/office/officeart/2016/7/layout/LinearBlockProcessNumbered"/>
    <dgm:cxn modelId="{CE7A824F-314A-4C01-8294-7411377F53AE}" srcId="{E0C543CC-BC7C-44C5-9DC8-F2E2C5BBF934}" destId="{6DB1C41E-4F24-4480-B2EB-CAFE91D705EE}" srcOrd="2" destOrd="0" parTransId="{D989B0B0-4BE7-4D60-858A-EC89789570F9}" sibTransId="{638DF1D5-3F9A-4D89-BE8B-D5D65EA66F01}"/>
    <dgm:cxn modelId="{9514F750-5D00-4357-A6F5-AAE2F041EA47}" type="presOf" srcId="{6DB1C41E-4F24-4480-B2EB-CAFE91D705EE}" destId="{1A8624C6-A470-4BE0-862F-A58DFC0AD267}" srcOrd="1" destOrd="0" presId="urn:microsoft.com/office/officeart/2016/7/layout/LinearBlockProcessNumbered"/>
    <dgm:cxn modelId="{91A14B83-CF32-44B1-A794-82106A5E32C9}" type="presOf" srcId="{6710556E-B718-44D5-A72E-75C3AAF06FA3}" destId="{B5C86090-B966-47B4-B49C-1E99B580DFFF}" srcOrd="0" destOrd="0" presId="urn:microsoft.com/office/officeart/2016/7/layout/LinearBlockProcessNumbered"/>
    <dgm:cxn modelId="{D6AD198D-F106-42EF-9D19-E84CD1EBD4CD}" type="presOf" srcId="{01D8160D-089F-4B4E-B45C-B7DDE1A460D3}" destId="{BBC7E9C4-10AE-4A7A-992E-31EE26C9405B}" srcOrd="0" destOrd="0" presId="urn:microsoft.com/office/officeart/2016/7/layout/LinearBlockProcessNumbered"/>
    <dgm:cxn modelId="{D017BC9D-DB29-46B5-841C-D7B1B2E484B6}" srcId="{6DB1C41E-4F24-4480-B2EB-CAFE91D705EE}" destId="{0CEA46F5-DB8E-419A-BE1A-20D5C0EBB5D9}" srcOrd="0" destOrd="0" parTransId="{BFE5E0AF-B0E2-4E56-A129-C6326ADE5012}" sibTransId="{A2BAB31F-81F7-4EB0-8741-C8A163D93B0E}"/>
    <dgm:cxn modelId="{8AD011C6-4A52-40D0-AEA5-269E75CFDB83}" type="presOf" srcId="{0CEA46F5-DB8E-419A-BE1A-20D5C0EBB5D9}" destId="{1A8624C6-A470-4BE0-862F-A58DFC0AD267}" srcOrd="0" destOrd="1" presId="urn:microsoft.com/office/officeart/2016/7/layout/LinearBlockProcessNumbered"/>
    <dgm:cxn modelId="{55F925D3-80BE-46E0-B1B1-54E6AB5FE3F0}" type="presOf" srcId="{B92D3D59-CDB1-41FD-B418-5EF1972ED94A}" destId="{3ED45C12-39B7-49AC-A95C-FC261E5B825A}" srcOrd="0" destOrd="0" presId="urn:microsoft.com/office/officeart/2016/7/layout/LinearBlockProcessNumbered"/>
    <dgm:cxn modelId="{A35352EE-2D59-40C8-9733-B88238611BF0}" srcId="{E0C543CC-BC7C-44C5-9DC8-F2E2C5BBF934}" destId="{2CB861AA-73D4-4E81-B508-96E4DA80169C}" srcOrd="0" destOrd="0" parTransId="{68F7CB04-069B-4196-94D7-AF5A7254CB42}" sibTransId="{B92D3D59-CDB1-41FD-B418-5EF1972ED94A}"/>
    <dgm:cxn modelId="{3641DAF0-883D-4E86-B071-10C920987ECA}" type="presOf" srcId="{2CB861AA-73D4-4E81-B508-96E4DA80169C}" destId="{8441C153-B3B8-4992-B822-1D08376B4D92}" srcOrd="1" destOrd="0" presId="urn:microsoft.com/office/officeart/2016/7/layout/LinearBlockProcessNumbered"/>
    <dgm:cxn modelId="{E41F36F7-82BD-4FBE-8DAC-68FAAAA3D959}" type="presOf" srcId="{CF59EA95-FCD1-4429-B488-915F5BA5C0E6}" destId="{1A8624C6-A470-4BE0-862F-A58DFC0AD267}" srcOrd="0" destOrd="2" presId="urn:microsoft.com/office/officeart/2016/7/layout/LinearBlockProcessNumbered"/>
    <dgm:cxn modelId="{18AE9A3E-0D69-4521-A2D2-81393008B38C}" type="presParOf" srcId="{3AAC87DD-D494-4C61-9E03-35C17EAD8963}" destId="{5035A2E8-F0FF-43D6-A7AA-DEE71F82FF50}" srcOrd="0" destOrd="0" presId="urn:microsoft.com/office/officeart/2016/7/layout/LinearBlockProcessNumbered"/>
    <dgm:cxn modelId="{A456EDE6-DDD3-4C07-B9CA-5ED4DB059317}" type="presParOf" srcId="{5035A2E8-F0FF-43D6-A7AA-DEE71F82FF50}" destId="{6B53CF26-4967-4422-B935-BF68A0C26051}" srcOrd="0" destOrd="0" presId="urn:microsoft.com/office/officeart/2016/7/layout/LinearBlockProcessNumbered"/>
    <dgm:cxn modelId="{EDDA33E8-15EC-4269-8C93-A291916A58B7}" type="presParOf" srcId="{5035A2E8-F0FF-43D6-A7AA-DEE71F82FF50}" destId="{3ED45C12-39B7-49AC-A95C-FC261E5B825A}" srcOrd="1" destOrd="0" presId="urn:microsoft.com/office/officeart/2016/7/layout/LinearBlockProcessNumbered"/>
    <dgm:cxn modelId="{89B52442-60DE-47D9-BBAF-9BD726B6C369}" type="presParOf" srcId="{5035A2E8-F0FF-43D6-A7AA-DEE71F82FF50}" destId="{8441C153-B3B8-4992-B822-1D08376B4D92}" srcOrd="2" destOrd="0" presId="urn:microsoft.com/office/officeart/2016/7/layout/LinearBlockProcessNumbered"/>
    <dgm:cxn modelId="{9C2489A8-32E7-4A90-BC47-C9DE75F4E9D3}" type="presParOf" srcId="{3AAC87DD-D494-4C61-9E03-35C17EAD8963}" destId="{C96AC4F8-9E16-4D9A-9D48-D8AA53DDFC07}" srcOrd="1" destOrd="0" presId="urn:microsoft.com/office/officeart/2016/7/layout/LinearBlockProcessNumbered"/>
    <dgm:cxn modelId="{F4D983E5-EB8D-4305-ABD3-5F3D4B1F826B}" type="presParOf" srcId="{3AAC87DD-D494-4C61-9E03-35C17EAD8963}" destId="{6AEFC5F5-6B1E-4625-A04C-B993123EB257}" srcOrd="2" destOrd="0" presId="urn:microsoft.com/office/officeart/2016/7/layout/LinearBlockProcessNumbered"/>
    <dgm:cxn modelId="{2E7C5D1C-D709-4F7A-8EA6-48F28BD79B7D}" type="presParOf" srcId="{6AEFC5F5-6B1E-4625-A04C-B993123EB257}" destId="{B5C86090-B966-47B4-B49C-1E99B580DFFF}" srcOrd="0" destOrd="0" presId="urn:microsoft.com/office/officeart/2016/7/layout/LinearBlockProcessNumbered"/>
    <dgm:cxn modelId="{B0E83120-AD5F-45E0-8FE6-7576B1652A17}" type="presParOf" srcId="{6AEFC5F5-6B1E-4625-A04C-B993123EB257}" destId="{BBC7E9C4-10AE-4A7A-992E-31EE26C9405B}" srcOrd="1" destOrd="0" presId="urn:microsoft.com/office/officeart/2016/7/layout/LinearBlockProcessNumbered"/>
    <dgm:cxn modelId="{D27EA17C-E8B7-4DD7-9AE9-DA6B472082E8}" type="presParOf" srcId="{6AEFC5F5-6B1E-4625-A04C-B993123EB257}" destId="{66E5FD07-7224-4558-976E-C3DD0775BBAC}" srcOrd="2" destOrd="0" presId="urn:microsoft.com/office/officeart/2016/7/layout/LinearBlockProcessNumbered"/>
    <dgm:cxn modelId="{6277B15D-EC05-423A-8580-F2CD31D80ED2}" type="presParOf" srcId="{3AAC87DD-D494-4C61-9E03-35C17EAD8963}" destId="{BAE92551-769C-476B-B13C-12494EF02C7B}" srcOrd="3" destOrd="0" presId="urn:microsoft.com/office/officeart/2016/7/layout/LinearBlockProcessNumbered"/>
    <dgm:cxn modelId="{9B022F0B-DD2F-434E-B97F-136DB57E825D}" type="presParOf" srcId="{3AAC87DD-D494-4C61-9E03-35C17EAD8963}" destId="{D92B8FF3-DC23-4F6C-A921-079DACD0445E}" srcOrd="4" destOrd="0" presId="urn:microsoft.com/office/officeart/2016/7/layout/LinearBlockProcessNumbered"/>
    <dgm:cxn modelId="{506B6D5A-329D-47B5-B5EB-CF24B330AD4F}" type="presParOf" srcId="{D92B8FF3-DC23-4F6C-A921-079DACD0445E}" destId="{CB8027F1-0B82-4CB2-B2EF-87EAE38B4255}" srcOrd="0" destOrd="0" presId="urn:microsoft.com/office/officeart/2016/7/layout/LinearBlockProcessNumbered"/>
    <dgm:cxn modelId="{A449F948-41B9-495E-89CA-63B9E889C947}" type="presParOf" srcId="{D92B8FF3-DC23-4F6C-A921-079DACD0445E}" destId="{17C49D87-7C2E-478B-95EF-DE68D0C174B6}" srcOrd="1" destOrd="0" presId="urn:microsoft.com/office/officeart/2016/7/layout/LinearBlockProcessNumbered"/>
    <dgm:cxn modelId="{99D0345B-DDD3-49CD-9218-3AF7DE03677A}" type="presParOf" srcId="{D92B8FF3-DC23-4F6C-A921-079DACD0445E}" destId="{1A8624C6-A470-4BE0-862F-A58DFC0AD267}" srcOrd="2" destOrd="0" presId="urn:microsoft.com/office/officeart/2016/7/layout/LinearBlock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53CF26-4967-4422-B935-BF68A0C26051}">
      <dsp:nvSpPr>
        <dsp:cNvPr id="0" name=""/>
        <dsp:cNvSpPr/>
      </dsp:nvSpPr>
      <dsp:spPr>
        <a:xfrm>
          <a:off x="785" y="0"/>
          <a:ext cx="3182540" cy="3786080"/>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314364" tIns="0" rIns="314364" bIns="330200" numCol="1" spcCol="1270" anchor="t" anchorCtr="0">
          <a:noAutofit/>
        </a:bodyPr>
        <a:lstStyle/>
        <a:p>
          <a:pPr marL="0" lvl="0" indent="0" algn="l" defTabSz="933450">
            <a:lnSpc>
              <a:spcPct val="90000"/>
            </a:lnSpc>
            <a:spcBef>
              <a:spcPct val="0"/>
            </a:spcBef>
            <a:spcAft>
              <a:spcPct val="35000"/>
            </a:spcAft>
            <a:buNone/>
          </a:pPr>
          <a:r>
            <a:rPr lang="en-US" sz="2100" kern="1200"/>
            <a:t>Continue to attend existing meetings</a:t>
          </a:r>
        </a:p>
      </dsp:txBody>
      <dsp:txXfrm>
        <a:off x="785" y="1514431"/>
        <a:ext cx="3182540" cy="2271648"/>
      </dsp:txXfrm>
    </dsp:sp>
    <dsp:sp modelId="{3ED45C12-39B7-49AC-A95C-FC261E5B825A}">
      <dsp:nvSpPr>
        <dsp:cNvPr id="0" name=""/>
        <dsp:cNvSpPr/>
      </dsp:nvSpPr>
      <dsp:spPr>
        <a:xfrm>
          <a:off x="785" y="0"/>
          <a:ext cx="3182540" cy="1514432"/>
        </a:xfrm>
        <a:prstGeom prst="rect">
          <a:avLst/>
        </a:prstGeom>
        <a:noFill/>
        <a:ln w="15875" cap="flat" cmpd="sng" algn="ctr">
          <a:noFill/>
          <a:prstDash val="solid"/>
        </a:ln>
        <a:effectLst/>
        <a:sp3d/>
      </dsp:spPr>
      <dsp:style>
        <a:lnRef idx="2">
          <a:scrgbClr r="0" g="0" b="0"/>
        </a:lnRef>
        <a:fillRef idx="1">
          <a:scrgbClr r="0" g="0" b="0"/>
        </a:fillRef>
        <a:effectRef idx="1">
          <a:scrgbClr r="0" g="0" b="0"/>
        </a:effectRef>
        <a:fontRef idx="minor">
          <a:schemeClr val="lt1"/>
        </a:fontRef>
      </dsp:style>
      <dsp:txBody>
        <a:bodyPr spcFirstLastPara="0" vert="horz" wrap="square" lIns="314364" tIns="165100" rIns="314364" bIns="165100" numCol="1" spcCol="1270" anchor="ctr" anchorCtr="0">
          <a:noAutofit/>
        </a:bodyPr>
        <a:lstStyle/>
        <a:p>
          <a:pPr marL="0" lvl="0" indent="0" algn="l" defTabSz="2933700">
            <a:lnSpc>
              <a:spcPct val="90000"/>
            </a:lnSpc>
            <a:spcBef>
              <a:spcPct val="0"/>
            </a:spcBef>
            <a:spcAft>
              <a:spcPct val="35000"/>
            </a:spcAft>
            <a:buNone/>
          </a:pPr>
          <a:r>
            <a:rPr lang="en-US" sz="6600" kern="1200" dirty="0"/>
            <a:t>01</a:t>
          </a:r>
        </a:p>
      </dsp:txBody>
      <dsp:txXfrm>
        <a:off x="785" y="0"/>
        <a:ext cx="3182540" cy="1514432"/>
      </dsp:txXfrm>
    </dsp:sp>
    <dsp:sp modelId="{B5C86090-B966-47B4-B49C-1E99B580DFFF}">
      <dsp:nvSpPr>
        <dsp:cNvPr id="0" name=""/>
        <dsp:cNvSpPr/>
      </dsp:nvSpPr>
      <dsp:spPr>
        <a:xfrm>
          <a:off x="3437929" y="0"/>
          <a:ext cx="3182540" cy="3786080"/>
        </a:xfrm>
        <a:prstGeom prst="rect">
          <a:avLst/>
        </a:prstGeom>
        <a:solidFill>
          <a:schemeClr val="accent2">
            <a:hueOff val="-419062"/>
            <a:satOff val="-4829"/>
            <a:lumOff val="1079"/>
            <a:alphaOff val="0"/>
          </a:schemeClr>
        </a:solidFill>
        <a:ln w="15875" cap="flat" cmpd="sng" algn="ctr">
          <a:solidFill>
            <a:schemeClr val="accent2">
              <a:hueOff val="-419062"/>
              <a:satOff val="-4829"/>
              <a:lumOff val="1079"/>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314364" tIns="0" rIns="314364" bIns="330200" numCol="1" spcCol="1270" anchor="t" anchorCtr="0">
          <a:noAutofit/>
        </a:bodyPr>
        <a:lstStyle/>
        <a:p>
          <a:pPr marL="0" lvl="0" indent="0" algn="l" defTabSz="933450">
            <a:lnSpc>
              <a:spcPct val="90000"/>
            </a:lnSpc>
            <a:spcBef>
              <a:spcPct val="0"/>
            </a:spcBef>
            <a:spcAft>
              <a:spcPct val="35000"/>
            </a:spcAft>
            <a:buNone/>
          </a:pPr>
          <a:r>
            <a:rPr lang="en-US" sz="2100" kern="1200"/>
            <a:t>You will be named as an alternate to the NIH IM IRB</a:t>
          </a:r>
        </a:p>
      </dsp:txBody>
      <dsp:txXfrm>
        <a:off x="3437929" y="1514431"/>
        <a:ext cx="3182540" cy="2271648"/>
      </dsp:txXfrm>
    </dsp:sp>
    <dsp:sp modelId="{BBC7E9C4-10AE-4A7A-992E-31EE26C9405B}">
      <dsp:nvSpPr>
        <dsp:cNvPr id="0" name=""/>
        <dsp:cNvSpPr/>
      </dsp:nvSpPr>
      <dsp:spPr>
        <a:xfrm>
          <a:off x="3437929" y="0"/>
          <a:ext cx="3182540" cy="1514432"/>
        </a:xfrm>
        <a:prstGeom prst="rect">
          <a:avLst/>
        </a:prstGeom>
        <a:noFill/>
        <a:ln w="15875" cap="flat" cmpd="sng" algn="ctr">
          <a:noFill/>
          <a:prstDash val="solid"/>
        </a:ln>
        <a:effectLst/>
        <a:sp3d/>
      </dsp:spPr>
      <dsp:style>
        <a:lnRef idx="2">
          <a:scrgbClr r="0" g="0" b="0"/>
        </a:lnRef>
        <a:fillRef idx="1">
          <a:scrgbClr r="0" g="0" b="0"/>
        </a:fillRef>
        <a:effectRef idx="1">
          <a:scrgbClr r="0" g="0" b="0"/>
        </a:effectRef>
        <a:fontRef idx="minor">
          <a:schemeClr val="lt1"/>
        </a:fontRef>
      </dsp:style>
      <dsp:txBody>
        <a:bodyPr spcFirstLastPara="0" vert="horz" wrap="square" lIns="314364" tIns="165100" rIns="314364" bIns="165100" numCol="1" spcCol="1270" anchor="ctr" anchorCtr="0">
          <a:noAutofit/>
        </a:bodyPr>
        <a:lstStyle/>
        <a:p>
          <a:pPr marL="0" lvl="0" indent="0" algn="l" defTabSz="2933700">
            <a:lnSpc>
              <a:spcPct val="90000"/>
            </a:lnSpc>
            <a:spcBef>
              <a:spcPct val="0"/>
            </a:spcBef>
            <a:spcAft>
              <a:spcPct val="35000"/>
            </a:spcAft>
            <a:buNone/>
          </a:pPr>
          <a:r>
            <a:rPr lang="en-US" sz="6600" kern="1200"/>
            <a:t>02</a:t>
          </a:r>
        </a:p>
      </dsp:txBody>
      <dsp:txXfrm>
        <a:off x="3437929" y="0"/>
        <a:ext cx="3182540" cy="1514432"/>
      </dsp:txXfrm>
    </dsp:sp>
    <dsp:sp modelId="{CB8027F1-0B82-4CB2-B2EF-87EAE38B4255}">
      <dsp:nvSpPr>
        <dsp:cNvPr id="0" name=""/>
        <dsp:cNvSpPr/>
      </dsp:nvSpPr>
      <dsp:spPr>
        <a:xfrm>
          <a:off x="6875073" y="0"/>
          <a:ext cx="3182540" cy="3786080"/>
        </a:xfrm>
        <a:prstGeom prst="rect">
          <a:avLst/>
        </a:prstGeom>
        <a:solidFill>
          <a:schemeClr val="accent2">
            <a:hueOff val="-838123"/>
            <a:satOff val="-9658"/>
            <a:lumOff val="2159"/>
            <a:alphaOff val="0"/>
          </a:schemeClr>
        </a:solidFill>
        <a:ln w="15875" cap="flat" cmpd="sng" algn="ctr">
          <a:solidFill>
            <a:schemeClr val="accent2">
              <a:hueOff val="-838123"/>
              <a:satOff val="-9658"/>
              <a:lumOff val="2159"/>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314364" tIns="0" rIns="314364" bIns="330200" numCol="1" spcCol="1270" anchor="t" anchorCtr="0">
          <a:noAutofit/>
        </a:bodyPr>
        <a:lstStyle/>
        <a:p>
          <a:pPr marL="0" lvl="0" indent="0" algn="l" defTabSz="933450">
            <a:lnSpc>
              <a:spcPct val="90000"/>
            </a:lnSpc>
            <a:spcBef>
              <a:spcPct val="0"/>
            </a:spcBef>
            <a:spcAft>
              <a:spcPct val="35000"/>
            </a:spcAft>
            <a:buNone/>
          </a:pPr>
          <a:r>
            <a:rPr lang="en-US" sz="2100" kern="1200"/>
            <a:t>Consider attending the new NIH IM IRB meetings as a reviewer</a:t>
          </a:r>
        </a:p>
        <a:p>
          <a:pPr marL="171450" lvl="1" indent="-171450" algn="l" defTabSz="711200">
            <a:lnSpc>
              <a:spcPct val="90000"/>
            </a:lnSpc>
            <a:spcBef>
              <a:spcPct val="0"/>
            </a:spcBef>
            <a:spcAft>
              <a:spcPct val="15000"/>
            </a:spcAft>
            <a:buChar char="•"/>
          </a:pPr>
          <a:r>
            <a:rPr lang="en-US" sz="1600" kern="1200"/>
            <a:t>Look out for open scheduling announcements</a:t>
          </a:r>
        </a:p>
        <a:p>
          <a:pPr marL="171450" lvl="1" indent="-171450" algn="l" defTabSz="711200">
            <a:lnSpc>
              <a:spcPct val="90000"/>
            </a:lnSpc>
            <a:spcBef>
              <a:spcPct val="0"/>
            </a:spcBef>
            <a:spcAft>
              <a:spcPct val="15000"/>
            </a:spcAft>
            <a:buChar char="•"/>
          </a:pPr>
          <a:r>
            <a:rPr lang="en-US" sz="1600" kern="1200"/>
            <a:t>Be available to serve as a consultant</a:t>
          </a:r>
        </a:p>
      </dsp:txBody>
      <dsp:txXfrm>
        <a:off x="6875073" y="1514431"/>
        <a:ext cx="3182540" cy="2271648"/>
      </dsp:txXfrm>
    </dsp:sp>
    <dsp:sp modelId="{17C49D87-7C2E-478B-95EF-DE68D0C174B6}">
      <dsp:nvSpPr>
        <dsp:cNvPr id="0" name=""/>
        <dsp:cNvSpPr/>
      </dsp:nvSpPr>
      <dsp:spPr>
        <a:xfrm>
          <a:off x="6875073" y="0"/>
          <a:ext cx="3182540" cy="1514432"/>
        </a:xfrm>
        <a:prstGeom prst="rect">
          <a:avLst/>
        </a:prstGeom>
        <a:noFill/>
        <a:ln w="15875" cap="flat" cmpd="sng" algn="ctr">
          <a:noFill/>
          <a:prstDash val="solid"/>
        </a:ln>
        <a:effectLst/>
        <a:sp3d/>
      </dsp:spPr>
      <dsp:style>
        <a:lnRef idx="2">
          <a:scrgbClr r="0" g="0" b="0"/>
        </a:lnRef>
        <a:fillRef idx="1">
          <a:scrgbClr r="0" g="0" b="0"/>
        </a:fillRef>
        <a:effectRef idx="1">
          <a:scrgbClr r="0" g="0" b="0"/>
        </a:effectRef>
        <a:fontRef idx="minor">
          <a:schemeClr val="lt1"/>
        </a:fontRef>
      </dsp:style>
      <dsp:txBody>
        <a:bodyPr spcFirstLastPara="0" vert="horz" wrap="square" lIns="314364" tIns="165100" rIns="314364" bIns="165100" numCol="1" spcCol="1270" anchor="ctr" anchorCtr="0">
          <a:noAutofit/>
        </a:bodyPr>
        <a:lstStyle/>
        <a:p>
          <a:pPr marL="0" lvl="0" indent="0" algn="l" defTabSz="2933700">
            <a:lnSpc>
              <a:spcPct val="90000"/>
            </a:lnSpc>
            <a:spcBef>
              <a:spcPct val="0"/>
            </a:spcBef>
            <a:spcAft>
              <a:spcPct val="35000"/>
            </a:spcAft>
            <a:buNone/>
          </a:pPr>
          <a:r>
            <a:rPr lang="en-US" sz="6600" kern="1200"/>
            <a:t>03</a:t>
          </a:r>
        </a:p>
      </dsp:txBody>
      <dsp:txXfrm>
        <a:off x="6875073" y="0"/>
        <a:ext cx="3182540" cy="1514432"/>
      </dsp:txXfrm>
    </dsp:sp>
  </dsp:spTree>
</dsp:drawing>
</file>

<file path=ppt/diagrams/layout1.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C15E6C-6DB6-40F2-97A9-05FA2A1FD800}" type="datetimeFigureOut">
              <a:rPr lang="en-US" smtClean="0"/>
              <a:t>11/27/2018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B06179-EEFB-44D3-BD4B-371EC4F275E9}" type="slidenum">
              <a:rPr lang="en-US" smtClean="0"/>
              <a:t>‹#›</a:t>
            </a:fld>
            <a:endParaRPr lang="en-US"/>
          </a:p>
        </p:txBody>
      </p:sp>
    </p:spTree>
    <p:extLst>
      <p:ext uri="{BB962C8B-B14F-4D97-AF65-F5344CB8AC3E}">
        <p14:creationId xmlns:p14="http://schemas.microsoft.com/office/powerpoint/2010/main" val="24461690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Clinician</a:t>
            </a:r>
          </a:p>
          <a:p>
            <a:r>
              <a:rPr lang="en-US" dirty="0"/>
              <a:t>-board certified in IM/PCCM</a:t>
            </a:r>
          </a:p>
          <a:p>
            <a:r>
              <a:rPr lang="en-US" dirty="0"/>
              <a:t>-practice as in intensivist</a:t>
            </a:r>
          </a:p>
          <a:p>
            <a:r>
              <a:rPr lang="en-US" dirty="0"/>
              <a:t>Researcher</a:t>
            </a:r>
          </a:p>
          <a:p>
            <a:r>
              <a:rPr lang="en-US" dirty="0"/>
              <a:t>-basic science and clinical research</a:t>
            </a:r>
          </a:p>
          <a:p>
            <a:r>
              <a:rPr lang="en-US" dirty="0"/>
              <a:t>IRB professional</a:t>
            </a:r>
          </a:p>
          <a:p>
            <a:r>
              <a:rPr lang="en-US" dirty="0"/>
              <a:t>-oversaw WU IRB</a:t>
            </a:r>
          </a:p>
          <a:p>
            <a:r>
              <a:rPr lang="en-US" dirty="0"/>
              <a:t>-7500 open protocols</a:t>
            </a:r>
          </a:p>
          <a:p>
            <a:r>
              <a:rPr lang="en-US" dirty="0"/>
              <a:t>-1500 FB protocols, ranging from FIH to phase ¾ studies</a:t>
            </a:r>
          </a:p>
          <a:p>
            <a:r>
              <a:rPr lang="en-US" dirty="0"/>
              <a:t>-appointed to SACHRP</a:t>
            </a:r>
          </a:p>
          <a:p>
            <a:r>
              <a:rPr lang="en-US" dirty="0"/>
              <a:t>-served on FDA advisory panels</a:t>
            </a:r>
          </a:p>
          <a:p>
            <a:r>
              <a:rPr lang="en-US" dirty="0"/>
              <a:t>Led change at WU to consolidate 12 IRBs into one.</a:t>
            </a:r>
          </a:p>
        </p:txBody>
      </p:sp>
      <p:sp>
        <p:nvSpPr>
          <p:cNvPr id="4" name="Slide Number Placeholder 3"/>
          <p:cNvSpPr>
            <a:spLocks noGrp="1"/>
          </p:cNvSpPr>
          <p:nvPr>
            <p:ph type="sldNum" sz="quarter" idx="10"/>
          </p:nvPr>
        </p:nvSpPr>
        <p:spPr/>
        <p:txBody>
          <a:bodyPr/>
          <a:lstStyle/>
          <a:p>
            <a:fld id="{D9B06179-EEFB-44D3-BD4B-371EC4F275E9}" type="slidenum">
              <a:rPr lang="en-US" smtClean="0"/>
              <a:t>3</a:t>
            </a:fld>
            <a:endParaRPr lang="en-US"/>
          </a:p>
        </p:txBody>
      </p:sp>
    </p:spTree>
    <p:extLst>
      <p:ext uri="{BB962C8B-B14F-4D97-AF65-F5344CB8AC3E}">
        <p14:creationId xmlns:p14="http://schemas.microsoft.com/office/powerpoint/2010/main" val="338916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B06179-EEFB-44D3-BD4B-371EC4F275E9}" type="slidenum">
              <a:rPr lang="en-US" smtClean="0"/>
              <a:t>6</a:t>
            </a:fld>
            <a:endParaRPr lang="en-US"/>
          </a:p>
        </p:txBody>
      </p:sp>
    </p:spTree>
    <p:extLst>
      <p:ext uri="{BB962C8B-B14F-4D97-AF65-F5344CB8AC3E}">
        <p14:creationId xmlns:p14="http://schemas.microsoft.com/office/powerpoint/2010/main" val="2877557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B06179-EEFB-44D3-BD4B-371EC4F275E9}" type="slidenum">
              <a:rPr lang="en-US" smtClean="0"/>
              <a:t>7</a:t>
            </a:fld>
            <a:endParaRPr lang="en-US"/>
          </a:p>
        </p:txBody>
      </p:sp>
    </p:spTree>
    <p:extLst>
      <p:ext uri="{BB962C8B-B14F-4D97-AF65-F5344CB8AC3E}">
        <p14:creationId xmlns:p14="http://schemas.microsoft.com/office/powerpoint/2010/main" val="76768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B06179-EEFB-44D3-BD4B-371EC4F275E9}" type="slidenum">
              <a:rPr lang="en-US" smtClean="0"/>
              <a:t>8</a:t>
            </a:fld>
            <a:endParaRPr lang="en-US"/>
          </a:p>
        </p:txBody>
      </p:sp>
    </p:spTree>
    <p:extLst>
      <p:ext uri="{BB962C8B-B14F-4D97-AF65-F5344CB8AC3E}">
        <p14:creationId xmlns:p14="http://schemas.microsoft.com/office/powerpoint/2010/main" val="1158308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Create a new policy document</a:t>
            </a:r>
          </a:p>
          <a:p>
            <a:pPr lvl="1"/>
            <a:r>
              <a:rPr lang="en-US" dirty="0"/>
              <a:t>Streamlined</a:t>
            </a:r>
          </a:p>
          <a:p>
            <a:pPr lvl="1"/>
            <a:r>
              <a:rPr lang="en-US" dirty="0"/>
              <a:t>Limited to IRB activities</a:t>
            </a:r>
          </a:p>
          <a:p>
            <a:pPr lvl="1"/>
            <a:r>
              <a:rPr lang="en-US" dirty="0"/>
              <a:t>Compliant with revised CR and AAHRPP</a:t>
            </a:r>
          </a:p>
          <a:p>
            <a:r>
              <a:rPr lang="en-US" dirty="0"/>
              <a:t>Stand up centralized administrative office</a:t>
            </a:r>
          </a:p>
          <a:p>
            <a:pPr lvl="1"/>
            <a:r>
              <a:rPr lang="en-US" dirty="0"/>
              <a:t>All IRB applications will be processed through this office</a:t>
            </a:r>
          </a:p>
          <a:p>
            <a:pPr lvl="1"/>
            <a:r>
              <a:rPr lang="en-US" dirty="0"/>
              <a:t>Prescreening to minimize need for contingencies</a:t>
            </a:r>
          </a:p>
          <a:p>
            <a:pPr lvl="1"/>
            <a:r>
              <a:rPr lang="en-US" dirty="0"/>
              <a:t>All non-committee reviews done by staff reviewers (NHSR, expedited reviews)</a:t>
            </a:r>
          </a:p>
          <a:p>
            <a:r>
              <a:rPr lang="en-US" dirty="0"/>
              <a:t>Reorganize IRBs</a:t>
            </a:r>
          </a:p>
          <a:p>
            <a:pPr lvl="1"/>
            <a:endParaRPr lang="en-US" dirty="0"/>
          </a:p>
        </p:txBody>
      </p:sp>
      <p:sp>
        <p:nvSpPr>
          <p:cNvPr id="4" name="Slide Number Placeholder 3"/>
          <p:cNvSpPr>
            <a:spLocks noGrp="1"/>
          </p:cNvSpPr>
          <p:nvPr>
            <p:ph type="sldNum" sz="quarter" idx="10"/>
          </p:nvPr>
        </p:nvSpPr>
        <p:spPr/>
        <p:txBody>
          <a:bodyPr/>
          <a:lstStyle/>
          <a:p>
            <a:fld id="{D9B06179-EEFB-44D3-BD4B-371EC4F275E9}" type="slidenum">
              <a:rPr lang="en-US" smtClean="0"/>
              <a:t>9</a:t>
            </a:fld>
            <a:endParaRPr lang="en-US"/>
          </a:p>
        </p:txBody>
      </p:sp>
    </p:spTree>
    <p:extLst>
      <p:ext uri="{BB962C8B-B14F-4D97-AF65-F5344CB8AC3E}">
        <p14:creationId xmlns:p14="http://schemas.microsoft.com/office/powerpoint/2010/main" val="3147688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B06179-EEFB-44D3-BD4B-371EC4F275E9}" type="slidenum">
              <a:rPr lang="en-US" smtClean="0"/>
              <a:t>11</a:t>
            </a:fld>
            <a:endParaRPr lang="en-US"/>
          </a:p>
        </p:txBody>
      </p:sp>
    </p:spTree>
    <p:extLst>
      <p:ext uri="{BB962C8B-B14F-4D97-AF65-F5344CB8AC3E}">
        <p14:creationId xmlns:p14="http://schemas.microsoft.com/office/powerpoint/2010/main" val="9191023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985F54F-C86B-4860-84F9-DE041C97AE54}" type="slidenum">
              <a:rPr lang="en-US" smtClean="0"/>
              <a:pPr>
                <a:defRPr/>
              </a:pPr>
              <a:t>12</a:t>
            </a:fld>
            <a:endParaRPr lang="en-US" dirty="0"/>
          </a:p>
        </p:txBody>
      </p:sp>
    </p:spTree>
    <p:extLst>
      <p:ext uri="{BB962C8B-B14F-4D97-AF65-F5344CB8AC3E}">
        <p14:creationId xmlns:p14="http://schemas.microsoft.com/office/powerpoint/2010/main" val="2636315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985F54F-C86B-4860-84F9-DE041C97AE54}" type="slidenum">
              <a:rPr lang="en-US" smtClean="0"/>
              <a:pPr>
                <a:defRPr/>
              </a:pPr>
              <a:t>13</a:t>
            </a:fld>
            <a:endParaRPr lang="en-US" dirty="0"/>
          </a:p>
        </p:txBody>
      </p:sp>
    </p:spTree>
    <p:extLst>
      <p:ext uri="{BB962C8B-B14F-4D97-AF65-F5344CB8AC3E}">
        <p14:creationId xmlns:p14="http://schemas.microsoft.com/office/powerpoint/2010/main" val="11537058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B06179-EEFB-44D3-BD4B-371EC4F275E9}" type="slidenum">
              <a:rPr lang="en-US" smtClean="0"/>
              <a:t>21</a:t>
            </a:fld>
            <a:endParaRPr lang="en-US"/>
          </a:p>
        </p:txBody>
      </p:sp>
    </p:spTree>
    <p:extLst>
      <p:ext uri="{BB962C8B-B14F-4D97-AF65-F5344CB8AC3E}">
        <p14:creationId xmlns:p14="http://schemas.microsoft.com/office/powerpoint/2010/main" val="1399967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762A3D9-28F2-4A49-A328-15E2BB7578C3}" type="datetimeFigureOut">
              <a:rPr lang="en-US" smtClean="0"/>
              <a:t>11/27/2018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5071E8-94CB-4957-B2BD-35ED97F63C2F}"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9589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62A3D9-28F2-4A49-A328-15E2BB7578C3}" type="datetimeFigureOut">
              <a:rPr lang="en-US" smtClean="0"/>
              <a:t>11/27/2018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5071E8-94CB-4957-B2BD-35ED97F63C2F}" type="slidenum">
              <a:rPr lang="en-US" smtClean="0"/>
              <a:t>‹#›</a:t>
            </a:fld>
            <a:endParaRPr lang="en-US"/>
          </a:p>
        </p:txBody>
      </p:sp>
    </p:spTree>
    <p:extLst>
      <p:ext uri="{BB962C8B-B14F-4D97-AF65-F5344CB8AC3E}">
        <p14:creationId xmlns:p14="http://schemas.microsoft.com/office/powerpoint/2010/main" val="173155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62A3D9-28F2-4A49-A328-15E2BB7578C3}" type="datetimeFigureOut">
              <a:rPr lang="en-US" smtClean="0"/>
              <a:t>11/27/2018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5071E8-94CB-4957-B2BD-35ED97F63C2F}" type="slidenum">
              <a:rPr lang="en-US" smtClean="0"/>
              <a:t>‹#›</a:t>
            </a:fld>
            <a:endParaRPr lang="en-US"/>
          </a:p>
        </p:txBody>
      </p:sp>
    </p:spTree>
    <p:extLst>
      <p:ext uri="{BB962C8B-B14F-4D97-AF65-F5344CB8AC3E}">
        <p14:creationId xmlns:p14="http://schemas.microsoft.com/office/powerpoint/2010/main" val="576351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762A3D9-28F2-4A49-A328-15E2BB7578C3}" type="datetimeFigureOut">
              <a:rPr lang="en-US" smtClean="0"/>
              <a:t>11/27/2018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5071E8-94CB-4957-B2BD-35ED97F63C2F}" type="slidenum">
              <a:rPr lang="en-US" smtClean="0"/>
              <a:t>‹#›</a:t>
            </a:fld>
            <a:endParaRPr lang="en-US"/>
          </a:p>
        </p:txBody>
      </p:sp>
    </p:spTree>
    <p:extLst>
      <p:ext uri="{BB962C8B-B14F-4D97-AF65-F5344CB8AC3E}">
        <p14:creationId xmlns:p14="http://schemas.microsoft.com/office/powerpoint/2010/main" val="29091353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762A3D9-28F2-4A49-A328-15E2BB7578C3}" type="datetimeFigureOut">
              <a:rPr lang="en-US" smtClean="0"/>
              <a:t>11/27/2018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5071E8-94CB-4957-B2BD-35ED97F63C2F}"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4373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762A3D9-28F2-4A49-A328-15E2BB7578C3}" type="datetimeFigureOut">
              <a:rPr lang="en-US" smtClean="0"/>
              <a:t>11/27/2018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5071E8-94CB-4957-B2BD-35ED97F63C2F}" type="slidenum">
              <a:rPr lang="en-US" smtClean="0"/>
              <a:t>‹#›</a:t>
            </a:fld>
            <a:endParaRPr lang="en-US"/>
          </a:p>
        </p:txBody>
      </p:sp>
    </p:spTree>
    <p:extLst>
      <p:ext uri="{BB962C8B-B14F-4D97-AF65-F5344CB8AC3E}">
        <p14:creationId xmlns:p14="http://schemas.microsoft.com/office/powerpoint/2010/main" val="1899004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762A3D9-28F2-4A49-A328-15E2BB7578C3}" type="datetimeFigureOut">
              <a:rPr lang="en-US" smtClean="0"/>
              <a:t>11/27/2018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5071E8-94CB-4957-B2BD-35ED97F63C2F}" type="slidenum">
              <a:rPr lang="en-US" smtClean="0"/>
              <a:t>‹#›</a:t>
            </a:fld>
            <a:endParaRPr lang="en-US"/>
          </a:p>
        </p:txBody>
      </p:sp>
    </p:spTree>
    <p:extLst>
      <p:ext uri="{BB962C8B-B14F-4D97-AF65-F5344CB8AC3E}">
        <p14:creationId xmlns:p14="http://schemas.microsoft.com/office/powerpoint/2010/main" val="1894799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762A3D9-28F2-4A49-A328-15E2BB7578C3}" type="datetimeFigureOut">
              <a:rPr lang="en-US" smtClean="0"/>
              <a:t>11/27/2018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5071E8-94CB-4957-B2BD-35ED97F63C2F}" type="slidenum">
              <a:rPr lang="en-US" smtClean="0"/>
              <a:t>‹#›</a:t>
            </a:fld>
            <a:endParaRPr lang="en-US"/>
          </a:p>
        </p:txBody>
      </p:sp>
    </p:spTree>
    <p:extLst>
      <p:ext uri="{BB962C8B-B14F-4D97-AF65-F5344CB8AC3E}">
        <p14:creationId xmlns:p14="http://schemas.microsoft.com/office/powerpoint/2010/main" val="3956402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762A3D9-28F2-4A49-A328-15E2BB7578C3}" type="datetimeFigureOut">
              <a:rPr lang="en-US" smtClean="0"/>
              <a:t>11/27/2018</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305071E8-94CB-4957-B2BD-35ED97F63C2F}" type="slidenum">
              <a:rPr lang="en-US" smtClean="0"/>
              <a:t>‹#›</a:t>
            </a:fld>
            <a:endParaRPr lang="en-US"/>
          </a:p>
        </p:txBody>
      </p:sp>
    </p:spTree>
    <p:extLst>
      <p:ext uri="{BB962C8B-B14F-4D97-AF65-F5344CB8AC3E}">
        <p14:creationId xmlns:p14="http://schemas.microsoft.com/office/powerpoint/2010/main" val="1969204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762A3D9-28F2-4A49-A328-15E2BB7578C3}" type="datetimeFigureOut">
              <a:rPr lang="en-US" smtClean="0"/>
              <a:t>11/27/2018</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05071E8-94CB-4957-B2BD-35ED97F63C2F}" type="slidenum">
              <a:rPr lang="en-US" smtClean="0"/>
              <a:t>‹#›</a:t>
            </a:fld>
            <a:endParaRPr lang="en-US"/>
          </a:p>
        </p:txBody>
      </p:sp>
    </p:spTree>
    <p:extLst>
      <p:ext uri="{BB962C8B-B14F-4D97-AF65-F5344CB8AC3E}">
        <p14:creationId xmlns:p14="http://schemas.microsoft.com/office/powerpoint/2010/main" val="3243148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762A3D9-28F2-4A49-A328-15E2BB7578C3}" type="datetimeFigureOut">
              <a:rPr lang="en-US" smtClean="0"/>
              <a:t>11/27/2018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5071E8-94CB-4957-B2BD-35ED97F63C2F}" type="slidenum">
              <a:rPr lang="en-US" smtClean="0"/>
              <a:t>‹#›</a:t>
            </a:fld>
            <a:endParaRPr lang="en-US"/>
          </a:p>
        </p:txBody>
      </p:sp>
    </p:spTree>
    <p:extLst>
      <p:ext uri="{BB962C8B-B14F-4D97-AF65-F5344CB8AC3E}">
        <p14:creationId xmlns:p14="http://schemas.microsoft.com/office/powerpoint/2010/main" val="33699136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2762A3D9-28F2-4A49-A328-15E2BB7578C3}" type="datetimeFigureOut">
              <a:rPr lang="en-US" smtClean="0"/>
              <a:t>11/27/2018</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05071E8-94CB-4957-B2BD-35ED97F63C2F}"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686425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10.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mailto:Tiffany.gommel@nih.gov" TargetMode="External"/><Relationship Id="rId2" Type="http://schemas.openxmlformats.org/officeDocument/2006/relationships/hyperlink" Target="mailto:Jonathan.green3@nih.gov" TargetMode="External"/><Relationship Id="rId1" Type="http://schemas.openxmlformats.org/officeDocument/2006/relationships/slideLayout" Target="../slideLayouts/slideLayout2.xml"/><Relationship Id="rId4" Type="http://schemas.openxmlformats.org/officeDocument/2006/relationships/hyperlink" Target="mailto:grantn@mail.nih.gov" TargetMode="External"/></Relationships>
</file>

<file path=ppt/slides/_rels/slide3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16117-4509-4A13-87C1-D3542250BC60}"/>
              </a:ext>
            </a:extLst>
          </p:cNvPr>
          <p:cNvSpPr>
            <a:spLocks noGrp="1"/>
          </p:cNvSpPr>
          <p:nvPr>
            <p:ph type="ctrTitle"/>
          </p:nvPr>
        </p:nvSpPr>
        <p:spPr/>
        <p:txBody>
          <a:bodyPr/>
          <a:lstStyle/>
          <a:p>
            <a:r>
              <a:rPr lang="en-US" dirty="0"/>
              <a:t>Changes to the NIH IRBs and Common Rule</a:t>
            </a:r>
          </a:p>
        </p:txBody>
      </p:sp>
      <p:sp>
        <p:nvSpPr>
          <p:cNvPr id="3" name="Subtitle 2">
            <a:extLst>
              <a:ext uri="{FF2B5EF4-FFF2-40B4-BE49-F238E27FC236}">
                <a16:creationId xmlns:a16="http://schemas.microsoft.com/office/drawing/2014/main" id="{8C4AA6F5-17A2-46D8-A208-E167CA795CA6}"/>
              </a:ext>
            </a:extLst>
          </p:cNvPr>
          <p:cNvSpPr>
            <a:spLocks noGrp="1"/>
          </p:cNvSpPr>
          <p:nvPr>
            <p:ph type="subTitle" idx="1"/>
          </p:nvPr>
        </p:nvSpPr>
        <p:spPr>
          <a:xfrm>
            <a:off x="1100051" y="4455620"/>
            <a:ext cx="10058400" cy="1643428"/>
          </a:xfrm>
        </p:spPr>
        <p:txBody>
          <a:bodyPr>
            <a:normAutofit fontScale="92500" lnSpcReduction="20000"/>
          </a:bodyPr>
          <a:lstStyle/>
          <a:p>
            <a:r>
              <a:rPr lang="en-US" dirty="0"/>
              <a:t>Jonathan M Green, MD MBA</a:t>
            </a:r>
          </a:p>
          <a:p>
            <a:r>
              <a:rPr lang="en-US" dirty="0"/>
              <a:t>Director: Office of human subjects research protections</a:t>
            </a:r>
          </a:p>
          <a:p>
            <a:r>
              <a:rPr lang="en-US" dirty="0"/>
              <a:t>Tiffany Gommel, MS</a:t>
            </a:r>
          </a:p>
          <a:p>
            <a:r>
              <a:rPr lang="en-US" dirty="0"/>
              <a:t>Director: IRB Operations</a:t>
            </a:r>
          </a:p>
        </p:txBody>
      </p:sp>
    </p:spTree>
    <p:extLst>
      <p:ext uri="{BB962C8B-B14F-4D97-AF65-F5344CB8AC3E}">
        <p14:creationId xmlns:p14="http://schemas.microsoft.com/office/powerpoint/2010/main" val="24838428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C456FEB-A160-42E5-BB60-8E81DF5D3B8B}"/>
              </a:ext>
            </a:extLst>
          </p:cNvPr>
          <p:cNvSpPr>
            <a:spLocks noGrp="1"/>
          </p:cNvSpPr>
          <p:nvPr>
            <p:ph type="title"/>
          </p:nvPr>
        </p:nvSpPr>
        <p:spPr/>
        <p:txBody>
          <a:bodyPr/>
          <a:lstStyle/>
          <a:p>
            <a:r>
              <a:rPr lang="en-US" dirty="0"/>
              <a:t>Centralized administrative office</a:t>
            </a:r>
          </a:p>
        </p:txBody>
      </p:sp>
      <p:sp>
        <p:nvSpPr>
          <p:cNvPr id="6" name="Content Placeholder 5">
            <a:extLst>
              <a:ext uri="{FF2B5EF4-FFF2-40B4-BE49-F238E27FC236}">
                <a16:creationId xmlns:a16="http://schemas.microsoft.com/office/drawing/2014/main" id="{B461A20F-3AD6-4156-8FE0-88EEE625E4AB}"/>
              </a:ext>
            </a:extLst>
          </p:cNvPr>
          <p:cNvSpPr>
            <a:spLocks noGrp="1"/>
          </p:cNvSpPr>
          <p:nvPr>
            <p:ph idx="1"/>
          </p:nvPr>
        </p:nvSpPr>
        <p:spPr/>
        <p:txBody>
          <a:bodyPr/>
          <a:lstStyle/>
          <a:p>
            <a:r>
              <a:rPr lang="en-US" dirty="0"/>
              <a:t>Office of IRB Operations (IRBO)</a:t>
            </a:r>
          </a:p>
          <a:p>
            <a:pPr lvl="1"/>
            <a:r>
              <a:rPr lang="en-US" dirty="0"/>
              <a:t>Director:  Tiffany Gommel</a:t>
            </a:r>
          </a:p>
          <a:p>
            <a:r>
              <a:rPr lang="en-US" dirty="0"/>
              <a:t>Functions</a:t>
            </a:r>
          </a:p>
          <a:p>
            <a:pPr lvl="1"/>
            <a:r>
              <a:rPr lang="en-US" dirty="0"/>
              <a:t>Exempt/NHSR determinations</a:t>
            </a:r>
          </a:p>
          <a:p>
            <a:pPr lvl="1"/>
            <a:r>
              <a:rPr lang="en-US" dirty="0"/>
              <a:t>Expedited Review</a:t>
            </a:r>
          </a:p>
          <a:p>
            <a:pPr lvl="1"/>
            <a:r>
              <a:rPr lang="en-US" dirty="0"/>
              <a:t>Administrative screening for Full Board Review</a:t>
            </a:r>
          </a:p>
          <a:p>
            <a:pPr lvl="1"/>
            <a:r>
              <a:rPr lang="en-US" dirty="0"/>
              <a:t>NIH </a:t>
            </a:r>
            <a:r>
              <a:rPr lang="en-US" dirty="0" err="1"/>
              <a:t>iRIS</a:t>
            </a:r>
            <a:r>
              <a:rPr lang="en-US" dirty="0"/>
              <a:t> system</a:t>
            </a:r>
          </a:p>
          <a:p>
            <a:pPr lvl="1"/>
            <a:r>
              <a:rPr lang="en-US" dirty="0"/>
              <a:t>Coordinate </a:t>
            </a:r>
            <a:r>
              <a:rPr lang="en-US" dirty="0" err="1"/>
              <a:t>sIRB</a:t>
            </a:r>
            <a:r>
              <a:rPr lang="en-US" dirty="0"/>
              <a:t> activity</a:t>
            </a:r>
          </a:p>
          <a:p>
            <a:pPr marL="0" indent="0">
              <a:buNone/>
            </a:pPr>
            <a:endParaRPr lang="en-US" dirty="0"/>
          </a:p>
        </p:txBody>
      </p:sp>
    </p:spTree>
    <p:extLst>
      <p:ext uri="{BB962C8B-B14F-4D97-AF65-F5344CB8AC3E}">
        <p14:creationId xmlns:p14="http://schemas.microsoft.com/office/powerpoint/2010/main" val="24947674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B783856-E443-4002-B212-A7ECDFE675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9327" y="3475786"/>
            <a:ext cx="1218023" cy="894081"/>
          </a:xfrm>
          <a:prstGeom prst="rect">
            <a:avLst/>
          </a:prstGeom>
        </p:spPr>
      </p:pic>
      <p:sp>
        <p:nvSpPr>
          <p:cNvPr id="3" name="Title 2"/>
          <p:cNvSpPr>
            <a:spLocks noGrp="1"/>
          </p:cNvSpPr>
          <p:nvPr>
            <p:ph type="title"/>
          </p:nvPr>
        </p:nvSpPr>
        <p:spPr/>
        <p:txBody>
          <a:bodyPr/>
          <a:lstStyle/>
          <a:p>
            <a:r>
              <a:rPr lang="en-US" dirty="0"/>
              <a:t>System inefficiencies and bottlenecks</a:t>
            </a:r>
          </a:p>
        </p:txBody>
      </p:sp>
      <p:sp>
        <p:nvSpPr>
          <p:cNvPr id="7" name="Rectangle 6">
            <a:extLst>
              <a:ext uri="{FF2B5EF4-FFF2-40B4-BE49-F238E27FC236}">
                <a16:creationId xmlns:a16="http://schemas.microsoft.com/office/drawing/2014/main" id="{3FB6FE34-28BA-4A02-BB96-3184BAFB790E}"/>
              </a:ext>
            </a:extLst>
          </p:cNvPr>
          <p:cNvSpPr/>
          <p:nvPr/>
        </p:nvSpPr>
        <p:spPr>
          <a:xfrm>
            <a:off x="1097280" y="3595804"/>
            <a:ext cx="1402428"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rPr>
              <a:t>Submit</a:t>
            </a:r>
          </a:p>
        </p:txBody>
      </p:sp>
      <p:sp>
        <p:nvSpPr>
          <p:cNvPr id="9" name="Rectangle 8">
            <a:extLst>
              <a:ext uri="{FF2B5EF4-FFF2-40B4-BE49-F238E27FC236}">
                <a16:creationId xmlns:a16="http://schemas.microsoft.com/office/drawing/2014/main" id="{09B76839-9712-48BF-9615-B5D8B93587B7}"/>
              </a:ext>
            </a:extLst>
          </p:cNvPr>
          <p:cNvSpPr/>
          <p:nvPr/>
        </p:nvSpPr>
        <p:spPr>
          <a:xfrm>
            <a:off x="2844343" y="3595804"/>
            <a:ext cx="1402428"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rPr>
              <a:t>Screen</a:t>
            </a:r>
          </a:p>
        </p:txBody>
      </p:sp>
      <p:sp>
        <p:nvSpPr>
          <p:cNvPr id="10" name="Rectangle 9">
            <a:extLst>
              <a:ext uri="{FF2B5EF4-FFF2-40B4-BE49-F238E27FC236}">
                <a16:creationId xmlns:a16="http://schemas.microsoft.com/office/drawing/2014/main" id="{0B6FF7C7-2240-446B-8364-F1C233BA5812}"/>
              </a:ext>
            </a:extLst>
          </p:cNvPr>
          <p:cNvSpPr/>
          <p:nvPr/>
        </p:nvSpPr>
        <p:spPr>
          <a:xfrm>
            <a:off x="4591406" y="3595804"/>
            <a:ext cx="1752246"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rPr>
              <a:t>Schedule</a:t>
            </a:r>
          </a:p>
        </p:txBody>
      </p:sp>
      <p:sp>
        <p:nvSpPr>
          <p:cNvPr id="11" name="Rectangle 10">
            <a:extLst>
              <a:ext uri="{FF2B5EF4-FFF2-40B4-BE49-F238E27FC236}">
                <a16:creationId xmlns:a16="http://schemas.microsoft.com/office/drawing/2014/main" id="{CAF9E839-FE7E-48BF-8CB1-E77365F815FE}"/>
              </a:ext>
            </a:extLst>
          </p:cNvPr>
          <p:cNvSpPr/>
          <p:nvPr/>
        </p:nvSpPr>
        <p:spPr>
          <a:xfrm>
            <a:off x="6752085" y="3380361"/>
            <a:ext cx="2242400" cy="954107"/>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rPr>
              <a:t>Committee review</a:t>
            </a:r>
          </a:p>
        </p:txBody>
      </p:sp>
      <p:sp>
        <p:nvSpPr>
          <p:cNvPr id="12" name="Rectangle 11">
            <a:extLst>
              <a:ext uri="{FF2B5EF4-FFF2-40B4-BE49-F238E27FC236}">
                <a16:creationId xmlns:a16="http://schemas.microsoft.com/office/drawing/2014/main" id="{17A47D0A-11E5-4F2E-8E38-CCC794755A13}"/>
              </a:ext>
            </a:extLst>
          </p:cNvPr>
          <p:cNvSpPr/>
          <p:nvPr/>
        </p:nvSpPr>
        <p:spPr>
          <a:xfrm>
            <a:off x="10133275" y="3540818"/>
            <a:ext cx="2242400"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rPr>
              <a:t>Approve</a:t>
            </a:r>
            <a:endParaRPr lang="en-US" sz="2800" b="0" cap="none" spc="0" dirty="0">
              <a:ln w="0"/>
              <a:solidFill>
                <a:schemeClr val="tx1"/>
              </a:solidFill>
              <a:effectLst>
                <a:outerShdw blurRad="38100" dist="19050" dir="2700000" algn="tl" rotWithShape="0">
                  <a:schemeClr val="dk1">
                    <a:alpha val="40000"/>
                  </a:schemeClr>
                </a:outerShdw>
              </a:effectLst>
            </a:endParaRPr>
          </a:p>
        </p:txBody>
      </p:sp>
      <p:sp>
        <p:nvSpPr>
          <p:cNvPr id="8" name="Arrow: Right 7">
            <a:extLst>
              <a:ext uri="{FF2B5EF4-FFF2-40B4-BE49-F238E27FC236}">
                <a16:creationId xmlns:a16="http://schemas.microsoft.com/office/drawing/2014/main" id="{331FC480-FCCE-43B5-811A-DB98B76225B1}"/>
              </a:ext>
            </a:extLst>
          </p:cNvPr>
          <p:cNvSpPr/>
          <p:nvPr/>
        </p:nvSpPr>
        <p:spPr>
          <a:xfrm>
            <a:off x="2468971" y="3613977"/>
            <a:ext cx="493491" cy="5050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Right 17">
            <a:extLst>
              <a:ext uri="{FF2B5EF4-FFF2-40B4-BE49-F238E27FC236}">
                <a16:creationId xmlns:a16="http://schemas.microsoft.com/office/drawing/2014/main" id="{58A1FDEE-7B5F-4A78-94B5-5DFD0241A9FA}"/>
              </a:ext>
            </a:extLst>
          </p:cNvPr>
          <p:cNvSpPr/>
          <p:nvPr/>
        </p:nvSpPr>
        <p:spPr>
          <a:xfrm>
            <a:off x="8882247" y="3713390"/>
            <a:ext cx="1681564" cy="3062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Right 18">
            <a:extLst>
              <a:ext uri="{FF2B5EF4-FFF2-40B4-BE49-F238E27FC236}">
                <a16:creationId xmlns:a16="http://schemas.microsoft.com/office/drawing/2014/main" id="{3A342A5A-62C6-4279-A85B-5823D594457F}"/>
              </a:ext>
            </a:extLst>
          </p:cNvPr>
          <p:cNvSpPr/>
          <p:nvPr/>
        </p:nvSpPr>
        <p:spPr>
          <a:xfrm>
            <a:off x="4246771" y="3613977"/>
            <a:ext cx="493491" cy="5050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3F7E550C-4317-4ED9-A363-10F8786B98AD}"/>
              </a:ext>
            </a:extLst>
          </p:cNvPr>
          <p:cNvGrpSpPr/>
          <p:nvPr/>
        </p:nvGrpSpPr>
        <p:grpSpPr>
          <a:xfrm>
            <a:off x="5562600" y="4119024"/>
            <a:ext cx="2286000" cy="954106"/>
            <a:chOff x="5562600" y="4119024"/>
            <a:chExt cx="2286000" cy="808576"/>
          </a:xfrm>
        </p:grpSpPr>
        <p:cxnSp>
          <p:nvCxnSpPr>
            <p:cNvPr id="14" name="Straight Connector 13">
              <a:extLst>
                <a:ext uri="{FF2B5EF4-FFF2-40B4-BE49-F238E27FC236}">
                  <a16:creationId xmlns:a16="http://schemas.microsoft.com/office/drawing/2014/main" id="{59482384-46AA-4DCD-9403-AC65DBF00033}"/>
                </a:ext>
              </a:extLst>
            </p:cNvPr>
            <p:cNvCxnSpPr>
              <a:cxnSpLocks/>
            </p:cNvCxnSpPr>
            <p:nvPr/>
          </p:nvCxnSpPr>
          <p:spPr>
            <a:xfrm>
              <a:off x="7823200" y="4334468"/>
              <a:ext cx="0" cy="580432"/>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05E8143-3821-4A37-BE93-F7A1808EA335}"/>
                </a:ext>
              </a:extLst>
            </p:cNvPr>
            <p:cNvCxnSpPr/>
            <p:nvPr/>
          </p:nvCxnSpPr>
          <p:spPr>
            <a:xfrm flipH="1">
              <a:off x="5562600" y="4927600"/>
              <a:ext cx="2286000"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AF2EA09B-4B31-4F7C-9132-B88056BB0E9F}"/>
                </a:ext>
              </a:extLst>
            </p:cNvPr>
            <p:cNvCxnSpPr>
              <a:cxnSpLocks/>
            </p:cNvCxnSpPr>
            <p:nvPr/>
          </p:nvCxnSpPr>
          <p:spPr>
            <a:xfrm flipV="1">
              <a:off x="5588000" y="4119024"/>
              <a:ext cx="0" cy="79587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cxnSp>
        <p:nvCxnSpPr>
          <p:cNvPr id="5" name="Straight Connector 4">
            <a:extLst>
              <a:ext uri="{FF2B5EF4-FFF2-40B4-BE49-F238E27FC236}">
                <a16:creationId xmlns:a16="http://schemas.microsoft.com/office/drawing/2014/main" id="{B89D507F-4B4B-4A28-B597-6090352C8159}"/>
              </a:ext>
            </a:extLst>
          </p:cNvPr>
          <p:cNvCxnSpPr>
            <a:cxnSpLocks/>
          </p:cNvCxnSpPr>
          <p:nvPr/>
        </p:nvCxnSpPr>
        <p:spPr>
          <a:xfrm flipV="1">
            <a:off x="2085654" y="3277456"/>
            <a:ext cx="0" cy="222288"/>
          </a:xfrm>
          <a:prstGeom prst="line">
            <a:avLst/>
          </a:prstGeom>
          <a:ln w="38100"/>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BEB9EBAE-DF44-4359-B595-8492ECCB7900}"/>
              </a:ext>
            </a:extLst>
          </p:cNvPr>
          <p:cNvCxnSpPr/>
          <p:nvPr/>
        </p:nvCxnSpPr>
        <p:spPr>
          <a:xfrm>
            <a:off x="2085654" y="3277456"/>
            <a:ext cx="3476946"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E6D50412-51DF-4D45-A9E7-B145DCB26A6E}"/>
              </a:ext>
            </a:extLst>
          </p:cNvPr>
          <p:cNvCxnSpPr>
            <a:cxnSpLocks/>
          </p:cNvCxnSpPr>
          <p:nvPr/>
        </p:nvCxnSpPr>
        <p:spPr>
          <a:xfrm>
            <a:off x="5562600" y="3277456"/>
            <a:ext cx="0" cy="263362"/>
          </a:xfrm>
          <a:prstGeom prst="line">
            <a:avLst/>
          </a:prstGeom>
          <a:ln w="28575"/>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9DA122CB-9379-4D89-8C3D-A0440634761E}"/>
              </a:ext>
            </a:extLst>
          </p:cNvPr>
          <p:cNvSpPr txBox="1"/>
          <p:nvPr/>
        </p:nvSpPr>
        <p:spPr>
          <a:xfrm>
            <a:off x="2660526" y="2834603"/>
            <a:ext cx="2660857" cy="369332"/>
          </a:xfrm>
          <a:prstGeom prst="rect">
            <a:avLst/>
          </a:prstGeom>
          <a:noFill/>
        </p:spPr>
        <p:txBody>
          <a:bodyPr wrap="none" rtlCol="0">
            <a:spAutoFit/>
          </a:bodyPr>
          <a:lstStyle/>
          <a:p>
            <a:r>
              <a:rPr lang="en-US" dirty="0"/>
              <a:t>Screening by central office</a:t>
            </a:r>
          </a:p>
        </p:txBody>
      </p:sp>
      <p:sp>
        <p:nvSpPr>
          <p:cNvPr id="30" name="Rectangle 29">
            <a:extLst>
              <a:ext uri="{FF2B5EF4-FFF2-40B4-BE49-F238E27FC236}">
                <a16:creationId xmlns:a16="http://schemas.microsoft.com/office/drawing/2014/main" id="{588F2FA8-38A4-40FA-B2F1-3C7CFF7759AB}"/>
              </a:ext>
            </a:extLst>
          </p:cNvPr>
          <p:cNvSpPr/>
          <p:nvPr/>
        </p:nvSpPr>
        <p:spPr>
          <a:xfrm>
            <a:off x="2551554" y="4732449"/>
            <a:ext cx="198800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rPr>
              <a:t>Study Team</a:t>
            </a:r>
            <a:endParaRPr lang="en-US" sz="2800" b="0" cap="none" spc="0" dirty="0">
              <a:ln w="0"/>
              <a:solidFill>
                <a:schemeClr val="tx1"/>
              </a:solidFill>
              <a:effectLst>
                <a:outerShdw blurRad="38100" dist="19050" dir="2700000" algn="tl" rotWithShape="0">
                  <a:schemeClr val="dk1">
                    <a:alpha val="40000"/>
                  </a:schemeClr>
                </a:outerShdw>
              </a:effectLst>
            </a:endParaRPr>
          </a:p>
        </p:txBody>
      </p:sp>
      <p:sp>
        <p:nvSpPr>
          <p:cNvPr id="4" name="Arrow: Down 3">
            <a:extLst>
              <a:ext uri="{FF2B5EF4-FFF2-40B4-BE49-F238E27FC236}">
                <a16:creationId xmlns:a16="http://schemas.microsoft.com/office/drawing/2014/main" id="{0E022E1C-1021-41F5-8F53-580CCA6E6D40}"/>
              </a:ext>
            </a:extLst>
          </p:cNvPr>
          <p:cNvSpPr/>
          <p:nvPr/>
        </p:nvSpPr>
        <p:spPr>
          <a:xfrm>
            <a:off x="3142911" y="4227398"/>
            <a:ext cx="209890" cy="5166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Down 30">
            <a:extLst>
              <a:ext uri="{FF2B5EF4-FFF2-40B4-BE49-F238E27FC236}">
                <a16:creationId xmlns:a16="http://schemas.microsoft.com/office/drawing/2014/main" id="{4234A548-746D-4057-A916-7E4FA4C5825B}"/>
              </a:ext>
            </a:extLst>
          </p:cNvPr>
          <p:cNvSpPr/>
          <p:nvPr/>
        </p:nvSpPr>
        <p:spPr>
          <a:xfrm rot="10800000">
            <a:off x="3576035" y="4219456"/>
            <a:ext cx="209890" cy="5166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a:extLst>
              <a:ext uri="{FF2B5EF4-FFF2-40B4-BE49-F238E27FC236}">
                <a16:creationId xmlns:a16="http://schemas.microsoft.com/office/drawing/2014/main" id="{1FFD4375-96B5-49E5-8417-6B33AB5C83A6}"/>
              </a:ext>
            </a:extLst>
          </p:cNvPr>
          <p:cNvCxnSpPr>
            <a:cxnSpLocks/>
          </p:cNvCxnSpPr>
          <p:nvPr/>
        </p:nvCxnSpPr>
        <p:spPr>
          <a:xfrm>
            <a:off x="7830130" y="4604100"/>
            <a:ext cx="0" cy="1343962"/>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37CE670-CE7C-4023-A383-24A095BCB789}"/>
              </a:ext>
            </a:extLst>
          </p:cNvPr>
          <p:cNvCxnSpPr>
            <a:cxnSpLocks/>
          </p:cNvCxnSpPr>
          <p:nvPr/>
        </p:nvCxnSpPr>
        <p:spPr>
          <a:xfrm flipH="1">
            <a:off x="3482497" y="5977468"/>
            <a:ext cx="4375935"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3283C40A-081C-4344-BE61-9A02B10E4028}"/>
              </a:ext>
            </a:extLst>
          </p:cNvPr>
          <p:cNvCxnSpPr>
            <a:cxnSpLocks/>
          </p:cNvCxnSpPr>
          <p:nvPr/>
        </p:nvCxnSpPr>
        <p:spPr>
          <a:xfrm flipV="1">
            <a:off x="3510799" y="5178175"/>
            <a:ext cx="0" cy="76988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4763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Penguins and Platypuses </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002024" y="1926336"/>
            <a:ext cx="4187952" cy="4343400"/>
          </a:xfrm>
        </p:spPr>
      </p:pic>
      <p:pic>
        <p:nvPicPr>
          <p:cNvPr id="5" name="Picture 4">
            <a:extLst>
              <a:ext uri="{FF2B5EF4-FFF2-40B4-BE49-F238E27FC236}">
                <a16:creationId xmlns:a16="http://schemas.microsoft.com/office/drawing/2014/main" id="{454860A6-58C6-4E89-910D-587D3B1F1B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8982" y="2028390"/>
            <a:ext cx="2835997" cy="1905435"/>
          </a:xfrm>
          <a:prstGeom prst="rect">
            <a:avLst/>
          </a:prstGeom>
        </p:spPr>
      </p:pic>
      <p:pic>
        <p:nvPicPr>
          <p:cNvPr id="7" name="Picture 6">
            <a:extLst>
              <a:ext uri="{FF2B5EF4-FFF2-40B4-BE49-F238E27FC236}">
                <a16:creationId xmlns:a16="http://schemas.microsoft.com/office/drawing/2014/main" id="{B45B2BCF-2196-4D24-9A5E-9077F5E07CC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81383" y="3933825"/>
            <a:ext cx="2831646" cy="2207346"/>
          </a:xfrm>
          <a:prstGeom prst="rect">
            <a:avLst/>
          </a:prstGeom>
        </p:spPr>
      </p:pic>
    </p:spTree>
    <p:extLst>
      <p:ext uri="{BB962C8B-B14F-4D97-AF65-F5344CB8AC3E}">
        <p14:creationId xmlns:p14="http://schemas.microsoft.com/office/powerpoint/2010/main" val="2729546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Flexible IRB</a:t>
            </a:r>
          </a:p>
        </p:txBody>
      </p:sp>
      <p:sp>
        <p:nvSpPr>
          <p:cNvPr id="3" name="Content Placeholder 2"/>
          <p:cNvSpPr>
            <a:spLocks noGrp="1"/>
          </p:cNvSpPr>
          <p:nvPr>
            <p:ph idx="1"/>
          </p:nvPr>
        </p:nvSpPr>
        <p:spPr>
          <a:xfrm>
            <a:off x="1981200" y="1752600"/>
            <a:ext cx="8229600" cy="4724400"/>
          </a:xfrm>
        </p:spPr>
        <p:txBody>
          <a:bodyPr/>
          <a:lstStyle/>
          <a:p>
            <a:r>
              <a:rPr lang="en-US" dirty="0"/>
              <a:t>Committee makeup</a:t>
            </a:r>
          </a:p>
          <a:p>
            <a:pPr lvl="1"/>
            <a:r>
              <a:rPr lang="en-US" dirty="0"/>
              <a:t>9 primary members</a:t>
            </a:r>
          </a:p>
          <a:p>
            <a:pPr lvl="1"/>
            <a:r>
              <a:rPr lang="en-US" dirty="0"/>
              <a:t>remainder alternates</a:t>
            </a:r>
          </a:p>
        </p:txBody>
      </p:sp>
      <p:sp>
        <p:nvSpPr>
          <p:cNvPr id="4" name="Oval 3"/>
          <p:cNvSpPr/>
          <p:nvPr/>
        </p:nvSpPr>
        <p:spPr>
          <a:xfrm>
            <a:off x="3200401" y="3364049"/>
            <a:ext cx="1908607" cy="1363291"/>
          </a:xfrm>
          <a:prstGeom prst="ellipse">
            <a:avLst/>
          </a:prstGeom>
          <a:ln>
            <a:solidFill>
              <a:srgbClr val="00206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3 PS</a:t>
            </a:r>
          </a:p>
          <a:p>
            <a:pPr algn="ctr"/>
            <a:r>
              <a:rPr lang="en-US" dirty="0"/>
              <a:t>4 OS</a:t>
            </a:r>
          </a:p>
          <a:p>
            <a:pPr algn="ctr"/>
            <a:r>
              <a:rPr lang="en-US" dirty="0"/>
              <a:t>2 NS</a:t>
            </a:r>
          </a:p>
        </p:txBody>
      </p:sp>
      <p:sp>
        <p:nvSpPr>
          <p:cNvPr id="5" name="Oval 4"/>
          <p:cNvSpPr/>
          <p:nvPr/>
        </p:nvSpPr>
        <p:spPr>
          <a:xfrm>
            <a:off x="7160773" y="1309586"/>
            <a:ext cx="2209800" cy="165735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Physician Scientists</a:t>
            </a:r>
          </a:p>
        </p:txBody>
      </p:sp>
      <p:sp>
        <p:nvSpPr>
          <p:cNvPr id="6" name="Oval 5"/>
          <p:cNvSpPr/>
          <p:nvPr/>
        </p:nvSpPr>
        <p:spPr>
          <a:xfrm>
            <a:off x="7160773" y="3217018"/>
            <a:ext cx="2209800" cy="165735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Non-physician Scientists</a:t>
            </a:r>
          </a:p>
        </p:txBody>
      </p:sp>
      <p:sp>
        <p:nvSpPr>
          <p:cNvPr id="7" name="Oval 6"/>
          <p:cNvSpPr/>
          <p:nvPr/>
        </p:nvSpPr>
        <p:spPr>
          <a:xfrm>
            <a:off x="7160773" y="5124450"/>
            <a:ext cx="2209800" cy="165735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Non-Scientists</a:t>
            </a:r>
          </a:p>
        </p:txBody>
      </p:sp>
      <p:sp>
        <p:nvSpPr>
          <p:cNvPr id="8" name="TextBox 7"/>
          <p:cNvSpPr txBox="1"/>
          <p:nvPr/>
        </p:nvSpPr>
        <p:spPr>
          <a:xfrm>
            <a:off x="2795553" y="4874368"/>
            <a:ext cx="2140266" cy="646331"/>
          </a:xfrm>
          <a:prstGeom prst="rect">
            <a:avLst/>
          </a:prstGeom>
          <a:noFill/>
        </p:spPr>
        <p:txBody>
          <a:bodyPr wrap="none" rtlCol="0">
            <a:spAutoFit/>
          </a:bodyPr>
          <a:lstStyle/>
          <a:p>
            <a:r>
              <a:rPr lang="en-US" dirty="0"/>
              <a:t>6 meetings per week</a:t>
            </a:r>
          </a:p>
          <a:p>
            <a:r>
              <a:rPr lang="en-US" dirty="0"/>
              <a:t>1 hour per meeting</a:t>
            </a:r>
          </a:p>
        </p:txBody>
      </p:sp>
      <p:sp>
        <p:nvSpPr>
          <p:cNvPr id="10" name="Down Arrow 9"/>
          <p:cNvSpPr/>
          <p:nvPr/>
        </p:nvSpPr>
        <p:spPr>
          <a:xfrm rot="3388061">
            <a:off x="5760232" y="2028609"/>
            <a:ext cx="533400" cy="22232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rot="5400000">
            <a:off x="5910412" y="3160952"/>
            <a:ext cx="533400" cy="18598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rot="6929391">
            <a:off x="5804678" y="3980196"/>
            <a:ext cx="533400" cy="21702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303510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rrow: Right 4">
            <a:extLst>
              <a:ext uri="{FF2B5EF4-FFF2-40B4-BE49-F238E27FC236}">
                <a16:creationId xmlns:a16="http://schemas.microsoft.com/office/drawing/2014/main" id="{4D5F1F31-3E47-48D6-8FF6-2460150E6EA5}"/>
              </a:ext>
            </a:extLst>
          </p:cNvPr>
          <p:cNvSpPr/>
          <p:nvPr/>
        </p:nvSpPr>
        <p:spPr>
          <a:xfrm rot="5400000">
            <a:off x="1116749" y="2608212"/>
            <a:ext cx="1002870" cy="287676"/>
          </a:xfrm>
          <a:prstGeom prst="right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FDE8C90B-4903-4D24-97F4-2D5956A9E822}"/>
              </a:ext>
            </a:extLst>
          </p:cNvPr>
          <p:cNvSpPr/>
          <p:nvPr/>
        </p:nvSpPr>
        <p:spPr>
          <a:xfrm>
            <a:off x="596259" y="3398656"/>
            <a:ext cx="2147299" cy="12328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Screening</a:t>
            </a:r>
          </a:p>
        </p:txBody>
      </p:sp>
      <p:sp>
        <p:nvSpPr>
          <p:cNvPr id="7" name="Arrow: Right 6">
            <a:extLst>
              <a:ext uri="{FF2B5EF4-FFF2-40B4-BE49-F238E27FC236}">
                <a16:creationId xmlns:a16="http://schemas.microsoft.com/office/drawing/2014/main" id="{391CFBA6-F621-4DFA-BE7F-898EBCB1D57B}"/>
              </a:ext>
            </a:extLst>
          </p:cNvPr>
          <p:cNvSpPr/>
          <p:nvPr/>
        </p:nvSpPr>
        <p:spPr>
          <a:xfrm>
            <a:off x="3072333" y="3862222"/>
            <a:ext cx="904126" cy="287676"/>
          </a:xfrm>
          <a:prstGeom prst="right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CA26D25-96F3-4888-9ED6-0F66CCD9E4B3}"/>
              </a:ext>
            </a:extLst>
          </p:cNvPr>
          <p:cNvSpPr/>
          <p:nvPr/>
        </p:nvSpPr>
        <p:spPr>
          <a:xfrm>
            <a:off x="4261740" y="3443555"/>
            <a:ext cx="1202841" cy="12328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Scheduling</a:t>
            </a:r>
          </a:p>
        </p:txBody>
      </p:sp>
      <p:sp>
        <p:nvSpPr>
          <p:cNvPr id="9" name="Rectangle: Rounded Corners 8">
            <a:extLst>
              <a:ext uri="{FF2B5EF4-FFF2-40B4-BE49-F238E27FC236}">
                <a16:creationId xmlns:a16="http://schemas.microsoft.com/office/drawing/2014/main" id="{A4D05337-2CE2-4FC8-B4C4-E617D6A9BFD0}"/>
              </a:ext>
            </a:extLst>
          </p:cNvPr>
          <p:cNvSpPr/>
          <p:nvPr/>
        </p:nvSpPr>
        <p:spPr>
          <a:xfrm>
            <a:off x="6566728" y="3053139"/>
            <a:ext cx="852753" cy="4006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M1</a:t>
            </a:r>
          </a:p>
        </p:txBody>
      </p:sp>
      <p:sp>
        <p:nvSpPr>
          <p:cNvPr id="10" name="Rectangle: Rounded Corners 9">
            <a:extLst>
              <a:ext uri="{FF2B5EF4-FFF2-40B4-BE49-F238E27FC236}">
                <a16:creationId xmlns:a16="http://schemas.microsoft.com/office/drawing/2014/main" id="{CEDBE380-DD93-416D-91D1-0C4998FA915E}"/>
              </a:ext>
            </a:extLst>
          </p:cNvPr>
          <p:cNvSpPr/>
          <p:nvPr/>
        </p:nvSpPr>
        <p:spPr>
          <a:xfrm>
            <a:off x="6566728" y="3644328"/>
            <a:ext cx="852753" cy="4006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M2</a:t>
            </a:r>
          </a:p>
        </p:txBody>
      </p:sp>
      <p:sp>
        <p:nvSpPr>
          <p:cNvPr id="11" name="Rectangle: Rounded Corners 10">
            <a:extLst>
              <a:ext uri="{FF2B5EF4-FFF2-40B4-BE49-F238E27FC236}">
                <a16:creationId xmlns:a16="http://schemas.microsoft.com/office/drawing/2014/main" id="{EFF7E8E2-0BBA-4ACC-8091-C083AB9BCACF}"/>
              </a:ext>
            </a:extLst>
          </p:cNvPr>
          <p:cNvSpPr/>
          <p:nvPr/>
        </p:nvSpPr>
        <p:spPr>
          <a:xfrm>
            <a:off x="6566728" y="4235517"/>
            <a:ext cx="852753" cy="4006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M3</a:t>
            </a:r>
          </a:p>
        </p:txBody>
      </p:sp>
      <p:sp>
        <p:nvSpPr>
          <p:cNvPr id="12" name="Rectangle: Rounded Corners 11">
            <a:extLst>
              <a:ext uri="{FF2B5EF4-FFF2-40B4-BE49-F238E27FC236}">
                <a16:creationId xmlns:a16="http://schemas.microsoft.com/office/drawing/2014/main" id="{1665B4FE-7ABF-47DB-8377-FB0F303D69E7}"/>
              </a:ext>
            </a:extLst>
          </p:cNvPr>
          <p:cNvSpPr/>
          <p:nvPr/>
        </p:nvSpPr>
        <p:spPr>
          <a:xfrm>
            <a:off x="6566728" y="4826706"/>
            <a:ext cx="852753" cy="4006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M4</a:t>
            </a:r>
          </a:p>
        </p:txBody>
      </p:sp>
      <p:sp>
        <p:nvSpPr>
          <p:cNvPr id="14" name="Rectangle: Rounded Corners 13">
            <a:extLst>
              <a:ext uri="{FF2B5EF4-FFF2-40B4-BE49-F238E27FC236}">
                <a16:creationId xmlns:a16="http://schemas.microsoft.com/office/drawing/2014/main" id="{7FC20FA4-853B-4A89-A5A2-2FABFD45D5B1}"/>
              </a:ext>
            </a:extLst>
          </p:cNvPr>
          <p:cNvSpPr/>
          <p:nvPr/>
        </p:nvSpPr>
        <p:spPr>
          <a:xfrm>
            <a:off x="7748256" y="3053139"/>
            <a:ext cx="852753" cy="4006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M1</a:t>
            </a:r>
          </a:p>
        </p:txBody>
      </p:sp>
      <p:sp>
        <p:nvSpPr>
          <p:cNvPr id="15" name="Rectangle: Rounded Corners 14">
            <a:extLst>
              <a:ext uri="{FF2B5EF4-FFF2-40B4-BE49-F238E27FC236}">
                <a16:creationId xmlns:a16="http://schemas.microsoft.com/office/drawing/2014/main" id="{A8579638-E471-4A8A-949E-A70836F171AA}"/>
              </a:ext>
            </a:extLst>
          </p:cNvPr>
          <p:cNvSpPr/>
          <p:nvPr/>
        </p:nvSpPr>
        <p:spPr>
          <a:xfrm>
            <a:off x="7748256" y="3644328"/>
            <a:ext cx="852753" cy="4006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M2</a:t>
            </a:r>
          </a:p>
        </p:txBody>
      </p:sp>
      <p:sp>
        <p:nvSpPr>
          <p:cNvPr id="16" name="Rectangle: Rounded Corners 15">
            <a:extLst>
              <a:ext uri="{FF2B5EF4-FFF2-40B4-BE49-F238E27FC236}">
                <a16:creationId xmlns:a16="http://schemas.microsoft.com/office/drawing/2014/main" id="{05436B19-D323-4C96-AA1B-0D5F092372DA}"/>
              </a:ext>
            </a:extLst>
          </p:cNvPr>
          <p:cNvSpPr/>
          <p:nvPr/>
        </p:nvSpPr>
        <p:spPr>
          <a:xfrm>
            <a:off x="7748256" y="4235517"/>
            <a:ext cx="852753" cy="4006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M3</a:t>
            </a:r>
          </a:p>
        </p:txBody>
      </p:sp>
      <p:sp>
        <p:nvSpPr>
          <p:cNvPr id="17" name="Rectangle: Rounded Corners 16">
            <a:extLst>
              <a:ext uri="{FF2B5EF4-FFF2-40B4-BE49-F238E27FC236}">
                <a16:creationId xmlns:a16="http://schemas.microsoft.com/office/drawing/2014/main" id="{6C7269CD-367D-487B-93F4-90D3C5C8DB4B}"/>
              </a:ext>
            </a:extLst>
          </p:cNvPr>
          <p:cNvSpPr/>
          <p:nvPr/>
        </p:nvSpPr>
        <p:spPr>
          <a:xfrm>
            <a:off x="7748256" y="4826706"/>
            <a:ext cx="852753" cy="4006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M4</a:t>
            </a:r>
          </a:p>
        </p:txBody>
      </p:sp>
      <p:pic>
        <p:nvPicPr>
          <p:cNvPr id="24" name="Picture 23">
            <a:extLst>
              <a:ext uri="{FF2B5EF4-FFF2-40B4-BE49-F238E27FC236}">
                <a16:creationId xmlns:a16="http://schemas.microsoft.com/office/drawing/2014/main" id="{235587A3-FDAD-4842-B763-5931653318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494127" flipH="1">
            <a:off x="7177697" y="991155"/>
            <a:ext cx="1141116" cy="1179828"/>
          </a:xfrm>
          <a:prstGeom prst="rect">
            <a:avLst/>
          </a:prstGeom>
        </p:spPr>
      </p:pic>
      <p:sp>
        <p:nvSpPr>
          <p:cNvPr id="25" name="TextBox 24">
            <a:extLst>
              <a:ext uri="{FF2B5EF4-FFF2-40B4-BE49-F238E27FC236}">
                <a16:creationId xmlns:a16="http://schemas.microsoft.com/office/drawing/2014/main" id="{F3D8BF06-CD05-42F6-BDBE-05B9D7F60537}"/>
              </a:ext>
            </a:extLst>
          </p:cNvPr>
          <p:cNvSpPr txBox="1"/>
          <p:nvPr/>
        </p:nvSpPr>
        <p:spPr>
          <a:xfrm>
            <a:off x="6549937" y="2691224"/>
            <a:ext cx="886333" cy="369332"/>
          </a:xfrm>
          <a:prstGeom prst="rect">
            <a:avLst/>
          </a:prstGeom>
          <a:noFill/>
        </p:spPr>
        <p:txBody>
          <a:bodyPr wrap="none" rtlCol="0">
            <a:spAutoFit/>
          </a:bodyPr>
          <a:lstStyle/>
          <a:p>
            <a:r>
              <a:rPr lang="en-US" dirty="0"/>
              <a:t>Week 1</a:t>
            </a:r>
          </a:p>
        </p:txBody>
      </p:sp>
      <p:sp>
        <p:nvSpPr>
          <p:cNvPr id="26" name="TextBox 25">
            <a:extLst>
              <a:ext uri="{FF2B5EF4-FFF2-40B4-BE49-F238E27FC236}">
                <a16:creationId xmlns:a16="http://schemas.microsoft.com/office/drawing/2014/main" id="{F0B4779C-6B49-44FA-9DDA-786BBF4C4CE8}"/>
              </a:ext>
            </a:extLst>
          </p:cNvPr>
          <p:cNvSpPr txBox="1"/>
          <p:nvPr/>
        </p:nvSpPr>
        <p:spPr>
          <a:xfrm>
            <a:off x="7728770" y="2691224"/>
            <a:ext cx="886333" cy="369332"/>
          </a:xfrm>
          <a:prstGeom prst="rect">
            <a:avLst/>
          </a:prstGeom>
          <a:noFill/>
        </p:spPr>
        <p:txBody>
          <a:bodyPr wrap="none" rtlCol="0">
            <a:spAutoFit/>
          </a:bodyPr>
          <a:lstStyle/>
          <a:p>
            <a:r>
              <a:rPr lang="en-US" dirty="0"/>
              <a:t>Week 2</a:t>
            </a:r>
          </a:p>
        </p:txBody>
      </p:sp>
      <p:sp>
        <p:nvSpPr>
          <p:cNvPr id="28" name="Arrow: Right 27">
            <a:extLst>
              <a:ext uri="{FF2B5EF4-FFF2-40B4-BE49-F238E27FC236}">
                <a16:creationId xmlns:a16="http://schemas.microsoft.com/office/drawing/2014/main" id="{8E1B8081-0896-40AA-B344-3D4F7B54B811}"/>
              </a:ext>
            </a:extLst>
          </p:cNvPr>
          <p:cNvSpPr/>
          <p:nvPr/>
        </p:nvSpPr>
        <p:spPr>
          <a:xfrm>
            <a:off x="5743256" y="3922158"/>
            <a:ext cx="647270" cy="2277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6B5C36CB-B99D-451E-96CC-A20701D9DD17}"/>
              </a:ext>
            </a:extLst>
          </p:cNvPr>
          <p:cNvSpPr txBox="1"/>
          <p:nvPr/>
        </p:nvSpPr>
        <p:spPr>
          <a:xfrm>
            <a:off x="8234181" y="555742"/>
            <a:ext cx="1346844" cy="369332"/>
          </a:xfrm>
          <a:prstGeom prst="rect">
            <a:avLst/>
          </a:prstGeom>
          <a:noFill/>
        </p:spPr>
        <p:txBody>
          <a:bodyPr wrap="none" rtlCol="0">
            <a:spAutoFit/>
          </a:bodyPr>
          <a:lstStyle/>
          <a:p>
            <a:r>
              <a:rPr lang="en-US" dirty="0"/>
              <a:t>IRB member</a:t>
            </a:r>
          </a:p>
        </p:txBody>
      </p:sp>
      <p:sp>
        <p:nvSpPr>
          <p:cNvPr id="31" name="Rectangle: Rounded Corners 30">
            <a:extLst>
              <a:ext uri="{FF2B5EF4-FFF2-40B4-BE49-F238E27FC236}">
                <a16:creationId xmlns:a16="http://schemas.microsoft.com/office/drawing/2014/main" id="{37983FCD-C02C-45B4-93BE-3D2C196D3149}"/>
              </a:ext>
            </a:extLst>
          </p:cNvPr>
          <p:cNvSpPr/>
          <p:nvPr/>
        </p:nvSpPr>
        <p:spPr>
          <a:xfrm>
            <a:off x="8907603" y="3042863"/>
            <a:ext cx="852753" cy="4006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M1</a:t>
            </a:r>
          </a:p>
        </p:txBody>
      </p:sp>
      <p:sp>
        <p:nvSpPr>
          <p:cNvPr id="32" name="Rectangle: Rounded Corners 31">
            <a:extLst>
              <a:ext uri="{FF2B5EF4-FFF2-40B4-BE49-F238E27FC236}">
                <a16:creationId xmlns:a16="http://schemas.microsoft.com/office/drawing/2014/main" id="{82391C33-2FB9-4A80-BDE5-F12BF4251FA2}"/>
              </a:ext>
            </a:extLst>
          </p:cNvPr>
          <p:cNvSpPr/>
          <p:nvPr/>
        </p:nvSpPr>
        <p:spPr>
          <a:xfrm>
            <a:off x="8907603" y="3634052"/>
            <a:ext cx="852753" cy="4006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M2</a:t>
            </a:r>
          </a:p>
        </p:txBody>
      </p:sp>
      <p:sp>
        <p:nvSpPr>
          <p:cNvPr id="33" name="Rectangle: Rounded Corners 32">
            <a:extLst>
              <a:ext uri="{FF2B5EF4-FFF2-40B4-BE49-F238E27FC236}">
                <a16:creationId xmlns:a16="http://schemas.microsoft.com/office/drawing/2014/main" id="{92AE4F8D-5057-4579-84C8-56B6F6C1C32E}"/>
              </a:ext>
            </a:extLst>
          </p:cNvPr>
          <p:cNvSpPr/>
          <p:nvPr/>
        </p:nvSpPr>
        <p:spPr>
          <a:xfrm>
            <a:off x="8907603" y="4225241"/>
            <a:ext cx="852753" cy="4006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M3</a:t>
            </a:r>
          </a:p>
        </p:txBody>
      </p:sp>
      <p:sp>
        <p:nvSpPr>
          <p:cNvPr id="34" name="Rectangle: Rounded Corners 33">
            <a:extLst>
              <a:ext uri="{FF2B5EF4-FFF2-40B4-BE49-F238E27FC236}">
                <a16:creationId xmlns:a16="http://schemas.microsoft.com/office/drawing/2014/main" id="{757A2756-8068-4DCD-B206-6B3BBC94EA09}"/>
              </a:ext>
            </a:extLst>
          </p:cNvPr>
          <p:cNvSpPr/>
          <p:nvPr/>
        </p:nvSpPr>
        <p:spPr>
          <a:xfrm>
            <a:off x="8907603" y="4816430"/>
            <a:ext cx="852753" cy="4006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M4</a:t>
            </a:r>
          </a:p>
        </p:txBody>
      </p:sp>
      <p:sp>
        <p:nvSpPr>
          <p:cNvPr id="35" name="Rectangle: Rounded Corners 34">
            <a:extLst>
              <a:ext uri="{FF2B5EF4-FFF2-40B4-BE49-F238E27FC236}">
                <a16:creationId xmlns:a16="http://schemas.microsoft.com/office/drawing/2014/main" id="{F2BE8DC2-EA91-4352-A05C-2001AE57B8F2}"/>
              </a:ext>
            </a:extLst>
          </p:cNvPr>
          <p:cNvSpPr/>
          <p:nvPr/>
        </p:nvSpPr>
        <p:spPr>
          <a:xfrm>
            <a:off x="10089131" y="3042863"/>
            <a:ext cx="852753" cy="4006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M1</a:t>
            </a:r>
          </a:p>
        </p:txBody>
      </p:sp>
      <p:sp>
        <p:nvSpPr>
          <p:cNvPr id="36" name="Rectangle: Rounded Corners 35">
            <a:extLst>
              <a:ext uri="{FF2B5EF4-FFF2-40B4-BE49-F238E27FC236}">
                <a16:creationId xmlns:a16="http://schemas.microsoft.com/office/drawing/2014/main" id="{7B4D8291-772B-4F09-A46B-CA9FF8579EEF}"/>
              </a:ext>
            </a:extLst>
          </p:cNvPr>
          <p:cNvSpPr/>
          <p:nvPr/>
        </p:nvSpPr>
        <p:spPr>
          <a:xfrm>
            <a:off x="10089131" y="3634052"/>
            <a:ext cx="852753" cy="4006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M2</a:t>
            </a:r>
          </a:p>
        </p:txBody>
      </p:sp>
      <p:sp>
        <p:nvSpPr>
          <p:cNvPr id="37" name="Rectangle: Rounded Corners 36">
            <a:extLst>
              <a:ext uri="{FF2B5EF4-FFF2-40B4-BE49-F238E27FC236}">
                <a16:creationId xmlns:a16="http://schemas.microsoft.com/office/drawing/2014/main" id="{E34EDFA4-EBE0-485C-A3C4-3D4AEA29FC28}"/>
              </a:ext>
            </a:extLst>
          </p:cNvPr>
          <p:cNvSpPr/>
          <p:nvPr/>
        </p:nvSpPr>
        <p:spPr>
          <a:xfrm>
            <a:off x="10089131" y="4225241"/>
            <a:ext cx="852753" cy="4006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M3</a:t>
            </a:r>
          </a:p>
        </p:txBody>
      </p:sp>
      <p:sp>
        <p:nvSpPr>
          <p:cNvPr id="38" name="Rectangle: Rounded Corners 37">
            <a:extLst>
              <a:ext uri="{FF2B5EF4-FFF2-40B4-BE49-F238E27FC236}">
                <a16:creationId xmlns:a16="http://schemas.microsoft.com/office/drawing/2014/main" id="{C017B935-05C2-4E8E-B629-5D996060A1B6}"/>
              </a:ext>
            </a:extLst>
          </p:cNvPr>
          <p:cNvSpPr/>
          <p:nvPr/>
        </p:nvSpPr>
        <p:spPr>
          <a:xfrm>
            <a:off x="10089131" y="4816430"/>
            <a:ext cx="852753" cy="4006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M4</a:t>
            </a:r>
          </a:p>
        </p:txBody>
      </p:sp>
      <p:sp>
        <p:nvSpPr>
          <p:cNvPr id="39" name="TextBox 38">
            <a:extLst>
              <a:ext uri="{FF2B5EF4-FFF2-40B4-BE49-F238E27FC236}">
                <a16:creationId xmlns:a16="http://schemas.microsoft.com/office/drawing/2014/main" id="{738C309D-25AF-4BDA-804F-0C115B1B4BF6}"/>
              </a:ext>
            </a:extLst>
          </p:cNvPr>
          <p:cNvSpPr txBox="1"/>
          <p:nvPr/>
        </p:nvSpPr>
        <p:spPr>
          <a:xfrm>
            <a:off x="8845266" y="2691224"/>
            <a:ext cx="886333" cy="369332"/>
          </a:xfrm>
          <a:prstGeom prst="rect">
            <a:avLst/>
          </a:prstGeom>
          <a:noFill/>
        </p:spPr>
        <p:txBody>
          <a:bodyPr wrap="none" rtlCol="0">
            <a:spAutoFit/>
          </a:bodyPr>
          <a:lstStyle/>
          <a:p>
            <a:r>
              <a:rPr lang="en-US" dirty="0"/>
              <a:t>Week 3</a:t>
            </a:r>
          </a:p>
        </p:txBody>
      </p:sp>
      <p:sp>
        <p:nvSpPr>
          <p:cNvPr id="40" name="TextBox 39">
            <a:extLst>
              <a:ext uri="{FF2B5EF4-FFF2-40B4-BE49-F238E27FC236}">
                <a16:creationId xmlns:a16="http://schemas.microsoft.com/office/drawing/2014/main" id="{BDD5F641-C3C6-45D5-863F-16DB3933D50D}"/>
              </a:ext>
            </a:extLst>
          </p:cNvPr>
          <p:cNvSpPr txBox="1"/>
          <p:nvPr/>
        </p:nvSpPr>
        <p:spPr>
          <a:xfrm>
            <a:off x="10054228" y="2691224"/>
            <a:ext cx="886333" cy="369332"/>
          </a:xfrm>
          <a:prstGeom prst="rect">
            <a:avLst/>
          </a:prstGeom>
          <a:noFill/>
        </p:spPr>
        <p:txBody>
          <a:bodyPr wrap="none" rtlCol="0">
            <a:spAutoFit/>
          </a:bodyPr>
          <a:lstStyle/>
          <a:p>
            <a:r>
              <a:rPr lang="en-US" dirty="0"/>
              <a:t>Week 4</a:t>
            </a:r>
          </a:p>
        </p:txBody>
      </p:sp>
      <p:pic>
        <p:nvPicPr>
          <p:cNvPr id="41" name="Picture 40">
            <a:extLst>
              <a:ext uri="{FF2B5EF4-FFF2-40B4-BE49-F238E27FC236}">
                <a16:creationId xmlns:a16="http://schemas.microsoft.com/office/drawing/2014/main" id="{38FE66A1-CC78-4DAC-A8A3-E603BE38B4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494127" flipH="1">
            <a:off x="8446118" y="991154"/>
            <a:ext cx="1141116" cy="1179828"/>
          </a:xfrm>
          <a:prstGeom prst="rect">
            <a:avLst/>
          </a:prstGeom>
        </p:spPr>
      </p:pic>
      <p:pic>
        <p:nvPicPr>
          <p:cNvPr id="42" name="Picture 41">
            <a:extLst>
              <a:ext uri="{FF2B5EF4-FFF2-40B4-BE49-F238E27FC236}">
                <a16:creationId xmlns:a16="http://schemas.microsoft.com/office/drawing/2014/main" id="{D53FD2E8-0D77-4FC8-97B8-D48AEE3033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494127" flipH="1">
            <a:off x="9642201" y="993908"/>
            <a:ext cx="1141116" cy="1179828"/>
          </a:xfrm>
          <a:prstGeom prst="rect">
            <a:avLst/>
          </a:prstGeom>
        </p:spPr>
      </p:pic>
      <p:sp>
        <p:nvSpPr>
          <p:cNvPr id="43" name="TextBox 42">
            <a:extLst>
              <a:ext uri="{FF2B5EF4-FFF2-40B4-BE49-F238E27FC236}">
                <a16:creationId xmlns:a16="http://schemas.microsoft.com/office/drawing/2014/main" id="{91C42C54-4B20-477F-9FC1-52A5657B5327}"/>
              </a:ext>
            </a:extLst>
          </p:cNvPr>
          <p:cNvSpPr txBox="1"/>
          <p:nvPr/>
        </p:nvSpPr>
        <p:spPr>
          <a:xfrm>
            <a:off x="7582328" y="2231696"/>
            <a:ext cx="409086" cy="369332"/>
          </a:xfrm>
          <a:prstGeom prst="rect">
            <a:avLst/>
          </a:prstGeom>
          <a:noFill/>
        </p:spPr>
        <p:txBody>
          <a:bodyPr wrap="none" rtlCol="0">
            <a:spAutoFit/>
          </a:bodyPr>
          <a:lstStyle/>
          <a:p>
            <a:r>
              <a:rPr lang="en-US" dirty="0"/>
              <a:t>PS</a:t>
            </a:r>
          </a:p>
        </p:txBody>
      </p:sp>
      <p:sp>
        <p:nvSpPr>
          <p:cNvPr id="44" name="TextBox 43">
            <a:extLst>
              <a:ext uri="{FF2B5EF4-FFF2-40B4-BE49-F238E27FC236}">
                <a16:creationId xmlns:a16="http://schemas.microsoft.com/office/drawing/2014/main" id="{088F86AD-B6FC-45CA-9858-CA7A1FA0680B}"/>
              </a:ext>
            </a:extLst>
          </p:cNvPr>
          <p:cNvSpPr txBox="1"/>
          <p:nvPr/>
        </p:nvSpPr>
        <p:spPr>
          <a:xfrm>
            <a:off x="8773517" y="2245968"/>
            <a:ext cx="442750" cy="369332"/>
          </a:xfrm>
          <a:prstGeom prst="rect">
            <a:avLst/>
          </a:prstGeom>
          <a:noFill/>
        </p:spPr>
        <p:txBody>
          <a:bodyPr wrap="none" rtlCol="0">
            <a:spAutoFit/>
          </a:bodyPr>
          <a:lstStyle/>
          <a:p>
            <a:r>
              <a:rPr lang="en-US" dirty="0"/>
              <a:t>OS</a:t>
            </a:r>
          </a:p>
        </p:txBody>
      </p:sp>
      <p:sp>
        <p:nvSpPr>
          <p:cNvPr id="45" name="TextBox 44">
            <a:extLst>
              <a:ext uri="{FF2B5EF4-FFF2-40B4-BE49-F238E27FC236}">
                <a16:creationId xmlns:a16="http://schemas.microsoft.com/office/drawing/2014/main" id="{14381AC8-F2BB-4BED-B748-2119DB5CE88B}"/>
              </a:ext>
            </a:extLst>
          </p:cNvPr>
          <p:cNvSpPr txBox="1"/>
          <p:nvPr/>
        </p:nvSpPr>
        <p:spPr>
          <a:xfrm>
            <a:off x="10026108" y="2231696"/>
            <a:ext cx="439544" cy="369332"/>
          </a:xfrm>
          <a:prstGeom prst="rect">
            <a:avLst/>
          </a:prstGeom>
          <a:noFill/>
        </p:spPr>
        <p:txBody>
          <a:bodyPr wrap="none" rtlCol="0">
            <a:spAutoFit/>
          </a:bodyPr>
          <a:lstStyle/>
          <a:p>
            <a:r>
              <a:rPr lang="en-US" dirty="0"/>
              <a:t>NS</a:t>
            </a:r>
          </a:p>
        </p:txBody>
      </p:sp>
      <p:pic>
        <p:nvPicPr>
          <p:cNvPr id="47" name="Picture 46">
            <a:extLst>
              <a:ext uri="{FF2B5EF4-FFF2-40B4-BE49-F238E27FC236}">
                <a16:creationId xmlns:a16="http://schemas.microsoft.com/office/drawing/2014/main" id="{310B7535-502B-4F68-AD03-1565E4018C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8386" y="741344"/>
            <a:ext cx="1655922" cy="1364100"/>
          </a:xfrm>
          <a:prstGeom prst="rect">
            <a:avLst/>
          </a:prstGeom>
        </p:spPr>
      </p:pic>
      <p:sp>
        <p:nvSpPr>
          <p:cNvPr id="48" name="Arrow: Right 47">
            <a:extLst>
              <a:ext uri="{FF2B5EF4-FFF2-40B4-BE49-F238E27FC236}">
                <a16:creationId xmlns:a16="http://schemas.microsoft.com/office/drawing/2014/main" id="{5EB97170-161C-47F0-955B-79A4DAFA980D}"/>
              </a:ext>
            </a:extLst>
          </p:cNvPr>
          <p:cNvSpPr/>
          <p:nvPr/>
        </p:nvSpPr>
        <p:spPr>
          <a:xfrm rot="20189754">
            <a:off x="5703110" y="3490464"/>
            <a:ext cx="647270" cy="2277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Arrow: Right 48">
            <a:extLst>
              <a:ext uri="{FF2B5EF4-FFF2-40B4-BE49-F238E27FC236}">
                <a16:creationId xmlns:a16="http://schemas.microsoft.com/office/drawing/2014/main" id="{EBBBEF7E-A561-48AA-98C2-8B8BDD9C641C}"/>
              </a:ext>
            </a:extLst>
          </p:cNvPr>
          <p:cNvSpPr/>
          <p:nvPr/>
        </p:nvSpPr>
        <p:spPr>
          <a:xfrm rot="1324571">
            <a:off x="5724188" y="4347515"/>
            <a:ext cx="647270" cy="2277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5A30A342-26EC-4EF8-8651-3F893CEBD95A}"/>
              </a:ext>
            </a:extLst>
          </p:cNvPr>
          <p:cNvSpPr txBox="1"/>
          <p:nvPr/>
        </p:nvSpPr>
        <p:spPr>
          <a:xfrm>
            <a:off x="8140393" y="5417895"/>
            <a:ext cx="1409745" cy="369332"/>
          </a:xfrm>
          <a:prstGeom prst="rect">
            <a:avLst/>
          </a:prstGeom>
          <a:noFill/>
        </p:spPr>
        <p:txBody>
          <a:bodyPr wrap="none" rtlCol="0">
            <a:spAutoFit/>
          </a:bodyPr>
          <a:lstStyle/>
          <a:p>
            <a:r>
              <a:rPr lang="en-US" dirty="0"/>
              <a:t>IRB meetings</a:t>
            </a:r>
          </a:p>
        </p:txBody>
      </p:sp>
    </p:spTree>
    <p:extLst>
      <p:ext uri="{BB962C8B-B14F-4D97-AF65-F5344CB8AC3E}">
        <p14:creationId xmlns:p14="http://schemas.microsoft.com/office/powerpoint/2010/main" val="30718974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92FDCA7-3545-4B10-B506-88EB8715F9BA}"/>
              </a:ext>
            </a:extLst>
          </p:cNvPr>
          <p:cNvSpPr>
            <a:spLocks noGrp="1"/>
          </p:cNvSpPr>
          <p:nvPr>
            <p:ph type="title"/>
          </p:nvPr>
        </p:nvSpPr>
        <p:spPr/>
        <p:txBody>
          <a:bodyPr/>
          <a:lstStyle/>
          <a:p>
            <a:r>
              <a:rPr lang="en-US" dirty="0"/>
              <a:t>IRB Chairs</a:t>
            </a:r>
          </a:p>
        </p:txBody>
      </p:sp>
      <p:sp>
        <p:nvSpPr>
          <p:cNvPr id="4" name="Content Placeholder 3">
            <a:extLst>
              <a:ext uri="{FF2B5EF4-FFF2-40B4-BE49-F238E27FC236}">
                <a16:creationId xmlns:a16="http://schemas.microsoft.com/office/drawing/2014/main" id="{34174EDF-9FF4-40BD-BC92-E50008C329EA}"/>
              </a:ext>
            </a:extLst>
          </p:cNvPr>
          <p:cNvSpPr>
            <a:spLocks noGrp="1"/>
          </p:cNvSpPr>
          <p:nvPr>
            <p:ph idx="1"/>
          </p:nvPr>
        </p:nvSpPr>
        <p:spPr/>
        <p:txBody>
          <a:bodyPr/>
          <a:lstStyle/>
          <a:p>
            <a:r>
              <a:rPr lang="en-US" dirty="0"/>
              <a:t>Executive Chair: Nicole Grant</a:t>
            </a:r>
          </a:p>
          <a:p>
            <a:pPr lvl="1"/>
            <a:r>
              <a:rPr lang="en-US" dirty="0"/>
              <a:t>Regulatory authority for approval</a:t>
            </a:r>
          </a:p>
          <a:p>
            <a:pPr lvl="1"/>
            <a:r>
              <a:rPr lang="en-US" dirty="0"/>
              <a:t>Provides leadership to FB committee chairs</a:t>
            </a:r>
          </a:p>
          <a:p>
            <a:pPr lvl="1"/>
            <a:r>
              <a:rPr lang="en-US" dirty="0"/>
              <a:t>Delegates authority to expedited review staff</a:t>
            </a:r>
          </a:p>
          <a:p>
            <a:pPr lvl="1"/>
            <a:r>
              <a:rPr lang="en-US" dirty="0"/>
              <a:t>Provides consultation as needed to expedited review staff</a:t>
            </a:r>
          </a:p>
          <a:p>
            <a:r>
              <a:rPr lang="en-US" dirty="0"/>
              <a:t>Team of FB chairs</a:t>
            </a:r>
          </a:p>
          <a:p>
            <a:pPr lvl="1"/>
            <a:r>
              <a:rPr lang="en-US" dirty="0"/>
              <a:t>Provide overall leadership to FB</a:t>
            </a:r>
          </a:p>
          <a:p>
            <a:pPr lvl="1"/>
            <a:r>
              <a:rPr lang="en-US" dirty="0"/>
              <a:t>Lead one meeting per week (in general)</a:t>
            </a:r>
          </a:p>
          <a:p>
            <a:pPr lvl="1"/>
            <a:r>
              <a:rPr lang="en-US" dirty="0"/>
              <a:t>Work together to achieve consistency across meetings</a:t>
            </a:r>
          </a:p>
          <a:p>
            <a:pPr lvl="1"/>
            <a:endParaRPr lang="en-US" dirty="0"/>
          </a:p>
        </p:txBody>
      </p:sp>
    </p:spTree>
    <p:extLst>
      <p:ext uri="{BB962C8B-B14F-4D97-AF65-F5344CB8AC3E}">
        <p14:creationId xmlns:p14="http://schemas.microsoft.com/office/powerpoint/2010/main" val="34440757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D379150-F6B4-45C8-BE10-6B278AD40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5FFCF544-A370-4A5D-A95F-CA6E0E7191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5" name="Straight Connector 14">
            <a:extLst>
              <a:ext uri="{FF2B5EF4-FFF2-40B4-BE49-F238E27FC236}">
                <a16:creationId xmlns:a16="http://schemas.microsoft.com/office/drawing/2014/main" id="{6EEB3B97-A638-498B-8083-54191CE71E0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7" name="Rectangle 16">
            <a:extLst>
              <a:ext uri="{FF2B5EF4-FFF2-40B4-BE49-F238E27FC236}">
                <a16:creationId xmlns:a16="http://schemas.microsoft.com/office/drawing/2014/main" id="{C33BF9DD-8A45-4EEE-B231-0A14D322E5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70EEDA-40CD-415C-BB8A-C44414A5A8B1}"/>
              </a:ext>
            </a:extLst>
          </p:cNvPr>
          <p:cNvSpPr>
            <a:spLocks noGrp="1"/>
          </p:cNvSpPr>
          <p:nvPr>
            <p:ph type="title"/>
          </p:nvPr>
        </p:nvSpPr>
        <p:spPr>
          <a:xfrm>
            <a:off x="4974771" y="634946"/>
            <a:ext cx="6574972" cy="1450757"/>
          </a:xfrm>
        </p:spPr>
        <p:txBody>
          <a:bodyPr vert="horz" lIns="91440" tIns="45720" rIns="91440" bIns="45720" rtlCol="0" anchor="b">
            <a:normAutofit/>
          </a:bodyPr>
          <a:lstStyle/>
          <a:p>
            <a:r>
              <a:rPr lang="en-US" dirty="0"/>
              <a:t>What will I be asked to do?</a:t>
            </a:r>
          </a:p>
        </p:txBody>
      </p:sp>
      <p:pic>
        <p:nvPicPr>
          <p:cNvPr id="6" name="Content Placeholder 5">
            <a:extLst>
              <a:ext uri="{FF2B5EF4-FFF2-40B4-BE49-F238E27FC236}">
                <a16:creationId xmlns:a16="http://schemas.microsoft.com/office/drawing/2014/main" id="{2537AD32-14F3-4666-9B66-DF90A09591B8}"/>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3999" y="959977"/>
            <a:ext cx="4001315" cy="4674613"/>
          </a:xfrm>
          <a:prstGeom prst="rect">
            <a:avLst/>
          </a:prstGeom>
        </p:spPr>
      </p:pic>
      <p:cxnSp>
        <p:nvCxnSpPr>
          <p:cNvPr id="19" name="Straight Connector 18">
            <a:extLst>
              <a:ext uri="{FF2B5EF4-FFF2-40B4-BE49-F238E27FC236}">
                <a16:creationId xmlns:a16="http://schemas.microsoft.com/office/drawing/2014/main" id="{9020DCC9-F851-4562-BB20-1AB3C51BFD0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74770" y="2086188"/>
            <a:ext cx="6089768"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5F8FF44-B7C5-4AC6-BC0E-4EC91F5AB25D}"/>
              </a:ext>
            </a:extLst>
          </p:cNvPr>
          <p:cNvSpPr>
            <a:spLocks noGrp="1"/>
          </p:cNvSpPr>
          <p:nvPr>
            <p:ph sz="half" idx="1"/>
          </p:nvPr>
        </p:nvSpPr>
        <p:spPr>
          <a:xfrm>
            <a:off x="4974769" y="2198914"/>
            <a:ext cx="6574973" cy="3670180"/>
          </a:xfrm>
        </p:spPr>
        <p:txBody>
          <a:bodyPr vert="horz" lIns="0" tIns="45720" rIns="0" bIns="45720" rtlCol="0">
            <a:normAutofit/>
          </a:bodyPr>
          <a:lstStyle/>
          <a:p>
            <a:r>
              <a:rPr lang="en-US" dirty="0"/>
              <a:t>Attend 1 meeting per month</a:t>
            </a:r>
          </a:p>
          <a:p>
            <a:pPr lvl="1"/>
            <a:r>
              <a:rPr lang="en-US" dirty="0"/>
              <a:t>Prepare for ~6-8 agenda items (1-2 IR)</a:t>
            </a:r>
          </a:p>
          <a:p>
            <a:pPr lvl="1"/>
            <a:r>
              <a:rPr lang="en-US" dirty="0"/>
              <a:t>Primary or secondary on 1-3 items</a:t>
            </a:r>
          </a:p>
          <a:p>
            <a:r>
              <a:rPr lang="en-US" dirty="0"/>
              <a:t>Schedule meeting attending in advance</a:t>
            </a:r>
          </a:p>
          <a:p>
            <a:pPr lvl="1"/>
            <a:r>
              <a:rPr lang="en-US" dirty="0"/>
              <a:t>Does not have to be same slot each month</a:t>
            </a:r>
          </a:p>
          <a:p>
            <a:r>
              <a:rPr lang="en-US" dirty="0"/>
              <a:t>Be available for consultation or attendance occasionally if expertise required</a:t>
            </a:r>
          </a:p>
        </p:txBody>
      </p:sp>
      <p:sp>
        <p:nvSpPr>
          <p:cNvPr id="21" name="Rectangle 20">
            <a:extLst>
              <a:ext uri="{FF2B5EF4-FFF2-40B4-BE49-F238E27FC236}">
                <a16:creationId xmlns:a16="http://schemas.microsoft.com/office/drawing/2014/main" id="{D5FBCAC9-BD8B-4F3B-AD74-EF37D421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a:extLst>
              <a:ext uri="{FF2B5EF4-FFF2-40B4-BE49-F238E27FC236}">
                <a16:creationId xmlns:a16="http://schemas.microsoft.com/office/drawing/2014/main" id="{9556C5A8-AD7E-4CE7-87BE-9EA3B5E17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491352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E1D28-755A-4955-9380-DA9FCCA4FBEF}"/>
              </a:ext>
            </a:extLst>
          </p:cNvPr>
          <p:cNvSpPr>
            <a:spLocks noGrp="1"/>
          </p:cNvSpPr>
          <p:nvPr>
            <p:ph type="title"/>
          </p:nvPr>
        </p:nvSpPr>
        <p:spPr/>
        <p:txBody>
          <a:bodyPr/>
          <a:lstStyle/>
          <a:p>
            <a:r>
              <a:rPr lang="en-US" dirty="0"/>
              <a:t>Benefits</a:t>
            </a:r>
          </a:p>
        </p:txBody>
      </p:sp>
      <p:sp>
        <p:nvSpPr>
          <p:cNvPr id="3" name="Content Placeholder 2">
            <a:extLst>
              <a:ext uri="{FF2B5EF4-FFF2-40B4-BE49-F238E27FC236}">
                <a16:creationId xmlns:a16="http://schemas.microsoft.com/office/drawing/2014/main" id="{F22644A7-F763-412D-A80C-71608A3AB067}"/>
              </a:ext>
            </a:extLst>
          </p:cNvPr>
          <p:cNvSpPr>
            <a:spLocks noGrp="1"/>
          </p:cNvSpPr>
          <p:nvPr>
            <p:ph idx="1"/>
          </p:nvPr>
        </p:nvSpPr>
        <p:spPr/>
        <p:txBody>
          <a:bodyPr/>
          <a:lstStyle/>
          <a:p>
            <a:r>
              <a:rPr lang="en-US" dirty="0"/>
              <a:t>Increased efficiency</a:t>
            </a:r>
          </a:p>
          <a:p>
            <a:pPr lvl="1"/>
            <a:r>
              <a:rPr lang="en-US" dirty="0"/>
              <a:t>Maximal flexibility in scheduling = minimal time in the holding pen</a:t>
            </a:r>
          </a:p>
          <a:p>
            <a:pPr lvl="1"/>
            <a:r>
              <a:rPr lang="en-US" dirty="0"/>
              <a:t>Capacity can be easily matched to demand</a:t>
            </a:r>
          </a:p>
          <a:p>
            <a:r>
              <a:rPr lang="en-US" dirty="0"/>
              <a:t>Improved reviews</a:t>
            </a:r>
          </a:p>
          <a:p>
            <a:pPr lvl="1"/>
            <a:r>
              <a:rPr lang="en-US" dirty="0"/>
              <a:t>Dynamic committee membership = diverse and fresh perspectives</a:t>
            </a:r>
          </a:p>
          <a:p>
            <a:pPr lvl="1"/>
            <a:r>
              <a:rPr lang="en-US" dirty="0"/>
              <a:t>Dedicated chairs committed to the process provide consistency</a:t>
            </a:r>
          </a:p>
          <a:p>
            <a:r>
              <a:rPr lang="en-US" dirty="0"/>
              <a:t>Increased member engagement</a:t>
            </a:r>
          </a:p>
          <a:p>
            <a:pPr lvl="1"/>
            <a:r>
              <a:rPr lang="en-US" dirty="0"/>
              <a:t>Fewer protocols per meeting = greater engagement per protocol</a:t>
            </a:r>
          </a:p>
          <a:p>
            <a:pPr lvl="1"/>
            <a:r>
              <a:rPr lang="en-US" dirty="0"/>
              <a:t>Exposure to greater breadth of research</a:t>
            </a:r>
          </a:p>
          <a:p>
            <a:endParaRPr lang="en-US" dirty="0"/>
          </a:p>
        </p:txBody>
      </p:sp>
    </p:spTree>
    <p:extLst>
      <p:ext uri="{BB962C8B-B14F-4D97-AF65-F5344CB8AC3E}">
        <p14:creationId xmlns:p14="http://schemas.microsoft.com/office/powerpoint/2010/main" val="17619562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6A38D-2BB5-46DC-8C49-8C3D157730F1}"/>
              </a:ext>
            </a:extLst>
          </p:cNvPr>
          <p:cNvSpPr>
            <a:spLocks noGrp="1"/>
          </p:cNvSpPr>
          <p:nvPr>
            <p:ph type="title"/>
          </p:nvPr>
        </p:nvSpPr>
        <p:spPr/>
        <p:txBody>
          <a:bodyPr/>
          <a:lstStyle/>
          <a:p>
            <a:r>
              <a:rPr lang="en-US" dirty="0" err="1"/>
              <a:t>Whats</a:t>
            </a:r>
            <a:r>
              <a:rPr lang="en-US" dirty="0"/>
              <a:t> the rush?</a:t>
            </a:r>
          </a:p>
        </p:txBody>
      </p:sp>
      <p:sp>
        <p:nvSpPr>
          <p:cNvPr id="3" name="Content Placeholder 2">
            <a:extLst>
              <a:ext uri="{FF2B5EF4-FFF2-40B4-BE49-F238E27FC236}">
                <a16:creationId xmlns:a16="http://schemas.microsoft.com/office/drawing/2014/main" id="{606FD7DA-D266-403E-99E4-53397991245E}"/>
              </a:ext>
            </a:extLst>
          </p:cNvPr>
          <p:cNvSpPr>
            <a:spLocks noGrp="1"/>
          </p:cNvSpPr>
          <p:nvPr>
            <p:ph idx="1"/>
          </p:nvPr>
        </p:nvSpPr>
        <p:spPr/>
        <p:txBody>
          <a:bodyPr/>
          <a:lstStyle/>
          <a:p>
            <a:pPr marL="0" indent="0">
              <a:buNone/>
            </a:pPr>
            <a:r>
              <a:rPr lang="en-US" dirty="0"/>
              <a:t>Revised Common rule e</a:t>
            </a:r>
          </a:p>
        </p:txBody>
      </p:sp>
    </p:spTree>
    <p:extLst>
      <p:ext uri="{BB962C8B-B14F-4D97-AF65-F5344CB8AC3E}">
        <p14:creationId xmlns:p14="http://schemas.microsoft.com/office/powerpoint/2010/main" val="24742726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2A05E-D0C9-4CBE-A43A-87261DA5BE64}"/>
              </a:ext>
            </a:extLst>
          </p:cNvPr>
          <p:cNvSpPr>
            <a:spLocks noGrp="1"/>
          </p:cNvSpPr>
          <p:nvPr>
            <p:ph type="title"/>
          </p:nvPr>
        </p:nvSpPr>
        <p:spPr/>
        <p:txBody>
          <a:bodyPr/>
          <a:lstStyle/>
          <a:p>
            <a:r>
              <a:rPr lang="en-US" dirty="0"/>
              <a:t>Transition Plan</a:t>
            </a:r>
          </a:p>
        </p:txBody>
      </p:sp>
      <p:sp>
        <p:nvSpPr>
          <p:cNvPr id="3" name="Content Placeholder 2">
            <a:extLst>
              <a:ext uri="{FF2B5EF4-FFF2-40B4-BE49-F238E27FC236}">
                <a16:creationId xmlns:a16="http://schemas.microsoft.com/office/drawing/2014/main" id="{B1DAFFF9-5AA5-4572-BE59-0FCE94F65143}"/>
              </a:ext>
            </a:extLst>
          </p:cNvPr>
          <p:cNvSpPr>
            <a:spLocks noGrp="1"/>
          </p:cNvSpPr>
          <p:nvPr>
            <p:ph idx="1"/>
          </p:nvPr>
        </p:nvSpPr>
        <p:spPr/>
        <p:txBody>
          <a:bodyPr/>
          <a:lstStyle/>
          <a:p>
            <a:r>
              <a:rPr lang="en-US" dirty="0"/>
              <a:t>Step 1:  Office of IRB Operations</a:t>
            </a:r>
          </a:p>
          <a:p>
            <a:pPr lvl="1"/>
            <a:r>
              <a:rPr lang="en-US" dirty="0"/>
              <a:t>NCI and Gen Med 1 IRB staff</a:t>
            </a:r>
          </a:p>
          <a:p>
            <a:pPr lvl="1"/>
            <a:r>
              <a:rPr lang="en-US" dirty="0"/>
              <a:t>Support NCI and GM1 IRBs</a:t>
            </a:r>
          </a:p>
          <a:p>
            <a:pPr lvl="1"/>
            <a:r>
              <a:rPr lang="en-US" dirty="0"/>
              <a:t>Review all new protocols to be approved on or after 1/21/2019 (under revised CR)</a:t>
            </a:r>
          </a:p>
          <a:p>
            <a:pPr lvl="1"/>
            <a:r>
              <a:rPr lang="en-US" dirty="0"/>
              <a:t>Exempt/NHSR determinations</a:t>
            </a:r>
          </a:p>
          <a:p>
            <a:r>
              <a:rPr lang="en-US" dirty="0"/>
              <a:t>Step 2: Create NIH Intramural IRB</a:t>
            </a:r>
          </a:p>
          <a:p>
            <a:pPr lvl="1"/>
            <a:r>
              <a:rPr lang="en-US" dirty="0"/>
              <a:t>Review all initial reviews on or after 1/21/2019-COMPLIANT WITH NEW COMMON RULE</a:t>
            </a:r>
          </a:p>
          <a:p>
            <a:pPr lvl="1"/>
            <a:r>
              <a:rPr lang="en-US" b="1" u="sng" dirty="0"/>
              <a:t>Existing committees continue to review CR and amendments (under pre-2018 CR)</a:t>
            </a:r>
          </a:p>
          <a:p>
            <a:r>
              <a:rPr lang="en-US" dirty="0"/>
              <a:t>Step 3: Transition existing committees, staff and protocols to NIH IM IRB</a:t>
            </a:r>
          </a:p>
          <a:p>
            <a:pPr lvl="1"/>
            <a:endParaRPr lang="en-US" dirty="0"/>
          </a:p>
        </p:txBody>
      </p:sp>
    </p:spTree>
    <p:extLst>
      <p:ext uri="{BB962C8B-B14F-4D97-AF65-F5344CB8AC3E}">
        <p14:creationId xmlns:p14="http://schemas.microsoft.com/office/powerpoint/2010/main" val="2963643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D414EBA-D306-46F1-B415-832EF9BB04FC}"/>
              </a:ext>
            </a:extLst>
          </p:cNvPr>
          <p:cNvSpPr>
            <a:spLocks noGrp="1"/>
          </p:cNvSpPr>
          <p:nvPr>
            <p:ph type="title"/>
          </p:nvPr>
        </p:nvSpPr>
        <p:spPr/>
        <p:txBody>
          <a:bodyPr/>
          <a:lstStyle/>
          <a:p>
            <a:r>
              <a:rPr lang="en-US" dirty="0"/>
              <a:t>Key Team members</a:t>
            </a:r>
          </a:p>
        </p:txBody>
      </p:sp>
      <p:sp>
        <p:nvSpPr>
          <p:cNvPr id="7" name="Content Placeholder 6">
            <a:extLst>
              <a:ext uri="{FF2B5EF4-FFF2-40B4-BE49-F238E27FC236}">
                <a16:creationId xmlns:a16="http://schemas.microsoft.com/office/drawing/2014/main" id="{62E0F4AF-84B5-4D62-98A6-9CCEF7A10C32}"/>
              </a:ext>
            </a:extLst>
          </p:cNvPr>
          <p:cNvSpPr>
            <a:spLocks noGrp="1"/>
          </p:cNvSpPr>
          <p:nvPr>
            <p:ph idx="1"/>
          </p:nvPr>
        </p:nvSpPr>
        <p:spPr/>
        <p:txBody>
          <a:bodyPr/>
          <a:lstStyle/>
          <a:p>
            <a:r>
              <a:rPr lang="en-US" dirty="0"/>
              <a:t>Tiffany Gommel:  Director IRB Operations</a:t>
            </a:r>
          </a:p>
          <a:p>
            <a:r>
              <a:rPr lang="en-US" dirty="0"/>
              <a:t>Nicole Grant:  Associate Director OHSRP and Executive Chair, IRB</a:t>
            </a:r>
          </a:p>
          <a:p>
            <a:r>
              <a:rPr lang="en-US" dirty="0"/>
              <a:t>OHSRP staff</a:t>
            </a:r>
          </a:p>
          <a:p>
            <a:r>
              <a:rPr lang="en-US" dirty="0"/>
              <a:t>Current staff of all IRBs</a:t>
            </a:r>
          </a:p>
          <a:p>
            <a:r>
              <a:rPr lang="en-US" dirty="0"/>
              <a:t>Current and future IRB members</a:t>
            </a:r>
          </a:p>
        </p:txBody>
      </p:sp>
    </p:spTree>
    <p:extLst>
      <p:ext uri="{BB962C8B-B14F-4D97-AF65-F5344CB8AC3E}">
        <p14:creationId xmlns:p14="http://schemas.microsoft.com/office/powerpoint/2010/main" val="859396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8741A3D-DA64-4B0E-BAC9-9F1BB3CDAFC5}"/>
              </a:ext>
            </a:extLst>
          </p:cNvPr>
          <p:cNvSpPr/>
          <p:nvPr/>
        </p:nvSpPr>
        <p:spPr>
          <a:xfrm>
            <a:off x="9137721" y="2782669"/>
            <a:ext cx="2211598" cy="646331"/>
          </a:xfrm>
          <a:prstGeom prst="rect">
            <a:avLst/>
          </a:prstGeom>
          <a:noFill/>
        </p:spPr>
        <p:txBody>
          <a:bodyPr wrap="square" lIns="91440" tIns="45720" rIns="91440" bIns="45720">
            <a:spAutoFit/>
          </a:bodyPr>
          <a:lstStyle/>
          <a:p>
            <a:pPr algn="ctr"/>
            <a:r>
              <a:rPr lang="en-US" sz="3600" dirty="0">
                <a:ln w="0"/>
                <a:effectLst>
                  <a:outerShdw blurRad="38100" dist="19050" dir="2700000" algn="tl" rotWithShape="0">
                    <a:schemeClr val="dk1">
                      <a:alpha val="40000"/>
                    </a:schemeClr>
                  </a:outerShdw>
                </a:effectLst>
              </a:rPr>
              <a:t>1/21/2019</a:t>
            </a:r>
            <a:endParaRPr lang="en-US" sz="3600" b="0" cap="none" spc="0" dirty="0">
              <a:ln w="0"/>
              <a:solidFill>
                <a:schemeClr val="tx1"/>
              </a:solidFill>
              <a:effectLst>
                <a:outerShdw blurRad="38100" dist="19050" dir="2700000" algn="tl" rotWithShape="0">
                  <a:schemeClr val="dk1">
                    <a:alpha val="40000"/>
                  </a:schemeClr>
                </a:outerShdw>
              </a:effectLst>
            </a:endParaRPr>
          </a:p>
        </p:txBody>
      </p:sp>
      <p:sp>
        <p:nvSpPr>
          <p:cNvPr id="6" name="TextBox 5">
            <a:extLst>
              <a:ext uri="{FF2B5EF4-FFF2-40B4-BE49-F238E27FC236}">
                <a16:creationId xmlns:a16="http://schemas.microsoft.com/office/drawing/2014/main" id="{1FE1BC0F-EB20-49B4-BAD3-D6A5E32E5237}"/>
              </a:ext>
            </a:extLst>
          </p:cNvPr>
          <p:cNvSpPr txBox="1"/>
          <p:nvPr/>
        </p:nvSpPr>
        <p:spPr>
          <a:xfrm>
            <a:off x="8647333" y="3415553"/>
            <a:ext cx="3411989" cy="2031325"/>
          </a:xfrm>
          <a:prstGeom prst="rect">
            <a:avLst/>
          </a:prstGeom>
          <a:noFill/>
        </p:spPr>
        <p:txBody>
          <a:bodyPr wrap="square" rtlCol="0">
            <a:spAutoFit/>
          </a:bodyPr>
          <a:lstStyle/>
          <a:p>
            <a:pPr marL="285750" indent="-285750">
              <a:buFont typeface="Arial" panose="020B0604020202020204" pitchFamily="34" charset="0"/>
              <a:buChar char="•"/>
            </a:pPr>
            <a:r>
              <a:rPr lang="en-US" dirty="0"/>
              <a:t>All new protocols approved by:</a:t>
            </a:r>
          </a:p>
          <a:p>
            <a:pPr marL="742950" lvl="1" indent="-285750">
              <a:buFont typeface="Arial" panose="020B0604020202020204" pitchFamily="34" charset="0"/>
              <a:buChar char="•"/>
            </a:pPr>
            <a:r>
              <a:rPr lang="en-US" dirty="0"/>
              <a:t>NIH Intramural IRB</a:t>
            </a:r>
          </a:p>
          <a:p>
            <a:pPr marL="742950" lvl="1" indent="-285750">
              <a:buFont typeface="Arial" panose="020B0604020202020204" pitchFamily="34" charset="0"/>
              <a:buChar char="•"/>
            </a:pPr>
            <a:r>
              <a:rPr lang="en-US" dirty="0"/>
              <a:t>IRBO Expedited reviewers</a:t>
            </a:r>
          </a:p>
          <a:p>
            <a:pPr marL="285750" indent="-285750">
              <a:buFont typeface="Arial" panose="020B0604020202020204" pitchFamily="34" charset="0"/>
              <a:buChar char="•"/>
            </a:pPr>
            <a:r>
              <a:rPr lang="en-US" dirty="0"/>
              <a:t>CRs/Amendments by current IRBs</a:t>
            </a:r>
          </a:p>
          <a:p>
            <a:pPr marL="285750" indent="-285750">
              <a:buFont typeface="Arial" panose="020B0604020202020204" pitchFamily="34" charset="0"/>
              <a:buChar char="•"/>
            </a:pPr>
            <a:r>
              <a:rPr lang="en-US" dirty="0"/>
              <a:t>NO TRANSITIONING OF OLD STUDIES AT THIS TIME</a:t>
            </a:r>
          </a:p>
        </p:txBody>
      </p:sp>
      <p:sp>
        <p:nvSpPr>
          <p:cNvPr id="7" name="Rectangle 6">
            <a:extLst>
              <a:ext uri="{FF2B5EF4-FFF2-40B4-BE49-F238E27FC236}">
                <a16:creationId xmlns:a16="http://schemas.microsoft.com/office/drawing/2014/main" id="{EB21F4E9-7C1D-494A-AFA8-7CCF9769DC8F}"/>
              </a:ext>
            </a:extLst>
          </p:cNvPr>
          <p:cNvSpPr/>
          <p:nvPr/>
        </p:nvSpPr>
        <p:spPr>
          <a:xfrm>
            <a:off x="4990201" y="2782669"/>
            <a:ext cx="2546894" cy="646331"/>
          </a:xfrm>
          <a:prstGeom prst="rect">
            <a:avLst/>
          </a:prstGeom>
          <a:noFill/>
        </p:spPr>
        <p:txBody>
          <a:bodyPr wrap="square" lIns="91440" tIns="45720" rIns="91440" bIns="45720">
            <a:spAutoFit/>
          </a:bodyPr>
          <a:lstStyle/>
          <a:p>
            <a:pPr algn="ctr"/>
            <a:r>
              <a:rPr lang="en-US" sz="3600" dirty="0">
                <a:ln w="0"/>
                <a:effectLst>
                  <a:outerShdw blurRad="38100" dist="19050" dir="2700000" algn="tl" rotWithShape="0">
                    <a:schemeClr val="dk1">
                      <a:alpha val="40000"/>
                    </a:schemeClr>
                  </a:outerShdw>
                </a:effectLst>
              </a:rPr>
              <a:t>12/15/2018</a:t>
            </a:r>
            <a:endParaRPr lang="en-US" sz="3600" b="0" cap="none" spc="0" dirty="0">
              <a:ln w="0"/>
              <a:solidFill>
                <a:schemeClr val="tx1"/>
              </a:solidFill>
              <a:effectLst>
                <a:outerShdw blurRad="38100" dist="19050" dir="2700000" algn="tl" rotWithShape="0">
                  <a:schemeClr val="dk1">
                    <a:alpha val="40000"/>
                  </a:schemeClr>
                </a:outerShdw>
              </a:effectLst>
            </a:endParaRPr>
          </a:p>
        </p:txBody>
      </p:sp>
      <p:sp>
        <p:nvSpPr>
          <p:cNvPr id="8" name="TextBox 7">
            <a:extLst>
              <a:ext uri="{FF2B5EF4-FFF2-40B4-BE49-F238E27FC236}">
                <a16:creationId xmlns:a16="http://schemas.microsoft.com/office/drawing/2014/main" id="{BDE872EB-613D-4E73-A7D9-41B7ADAAF55F}"/>
              </a:ext>
            </a:extLst>
          </p:cNvPr>
          <p:cNvSpPr txBox="1"/>
          <p:nvPr/>
        </p:nvSpPr>
        <p:spPr>
          <a:xfrm>
            <a:off x="4680225" y="3415553"/>
            <a:ext cx="3411989" cy="1477328"/>
          </a:xfrm>
          <a:prstGeom prst="rect">
            <a:avLst/>
          </a:prstGeom>
          <a:noFill/>
        </p:spPr>
        <p:txBody>
          <a:bodyPr wrap="square" rtlCol="0">
            <a:spAutoFit/>
          </a:bodyPr>
          <a:lstStyle/>
          <a:p>
            <a:pPr marL="285750" indent="-285750">
              <a:buFont typeface="Arial" panose="020B0604020202020204" pitchFamily="34" charset="0"/>
              <a:buChar char="•"/>
            </a:pPr>
            <a:r>
              <a:rPr lang="en-US" dirty="0"/>
              <a:t>All new protocols submissions moved over to be screened by IRBO</a:t>
            </a:r>
          </a:p>
          <a:p>
            <a:pPr marL="285750" indent="-285750">
              <a:buFont typeface="Arial" panose="020B0604020202020204" pitchFamily="34" charset="0"/>
              <a:buChar char="•"/>
            </a:pPr>
            <a:r>
              <a:rPr lang="en-US" dirty="0"/>
              <a:t>NIH Intramural IRB registered with OHRP</a:t>
            </a:r>
          </a:p>
        </p:txBody>
      </p:sp>
      <p:sp>
        <p:nvSpPr>
          <p:cNvPr id="9" name="Rectangle 8">
            <a:extLst>
              <a:ext uri="{FF2B5EF4-FFF2-40B4-BE49-F238E27FC236}">
                <a16:creationId xmlns:a16="http://schemas.microsoft.com/office/drawing/2014/main" id="{979BD129-2B69-4C02-8F9D-859BAFCFD452}"/>
              </a:ext>
            </a:extLst>
          </p:cNvPr>
          <p:cNvSpPr/>
          <p:nvPr/>
        </p:nvSpPr>
        <p:spPr>
          <a:xfrm>
            <a:off x="842681" y="2782669"/>
            <a:ext cx="2546894" cy="646331"/>
          </a:xfrm>
          <a:prstGeom prst="rect">
            <a:avLst/>
          </a:prstGeom>
          <a:noFill/>
        </p:spPr>
        <p:txBody>
          <a:bodyPr wrap="square" lIns="91440" tIns="45720" rIns="91440" bIns="45720">
            <a:spAutoFit/>
          </a:bodyPr>
          <a:lstStyle/>
          <a:p>
            <a:pPr algn="ctr"/>
            <a:r>
              <a:rPr lang="en-US" sz="3600" dirty="0">
                <a:ln w="0"/>
                <a:effectLst>
                  <a:outerShdw blurRad="38100" dist="19050" dir="2700000" algn="tl" rotWithShape="0">
                    <a:schemeClr val="dk1">
                      <a:alpha val="40000"/>
                    </a:schemeClr>
                  </a:outerShdw>
                </a:effectLst>
              </a:rPr>
              <a:t>11/19/2018</a:t>
            </a:r>
            <a:endParaRPr lang="en-US" sz="3600" b="0" cap="none" spc="0" dirty="0">
              <a:ln w="0"/>
              <a:solidFill>
                <a:schemeClr val="tx1"/>
              </a:solidFill>
              <a:effectLst>
                <a:outerShdw blurRad="38100" dist="19050" dir="2700000" algn="tl" rotWithShape="0">
                  <a:schemeClr val="dk1">
                    <a:alpha val="40000"/>
                  </a:schemeClr>
                </a:outerShdw>
              </a:effectLst>
            </a:endParaRPr>
          </a:p>
        </p:txBody>
      </p:sp>
      <p:sp>
        <p:nvSpPr>
          <p:cNvPr id="10" name="TextBox 9">
            <a:extLst>
              <a:ext uri="{FF2B5EF4-FFF2-40B4-BE49-F238E27FC236}">
                <a16:creationId xmlns:a16="http://schemas.microsoft.com/office/drawing/2014/main" id="{024AC865-A415-45E0-B226-F7A2756E4441}"/>
              </a:ext>
            </a:extLst>
          </p:cNvPr>
          <p:cNvSpPr txBox="1"/>
          <p:nvPr/>
        </p:nvSpPr>
        <p:spPr>
          <a:xfrm>
            <a:off x="410133" y="3555403"/>
            <a:ext cx="3411989" cy="646331"/>
          </a:xfrm>
          <a:prstGeom prst="rect">
            <a:avLst/>
          </a:prstGeom>
          <a:noFill/>
        </p:spPr>
        <p:txBody>
          <a:bodyPr wrap="square" rtlCol="0">
            <a:spAutoFit/>
          </a:bodyPr>
          <a:lstStyle/>
          <a:p>
            <a:pPr marL="285750" indent="-285750">
              <a:buFont typeface="Arial" panose="020B0604020202020204" pitchFamily="34" charset="0"/>
              <a:buChar char="•"/>
            </a:pPr>
            <a:r>
              <a:rPr lang="en-US" dirty="0"/>
              <a:t>Space ready and operational</a:t>
            </a:r>
          </a:p>
          <a:p>
            <a:pPr marL="285750" indent="-285750">
              <a:buFont typeface="Arial" panose="020B0604020202020204" pitchFamily="34" charset="0"/>
              <a:buChar char="•"/>
            </a:pPr>
            <a:r>
              <a:rPr lang="en-US" dirty="0"/>
              <a:t>Initial IRBO staff detailed to OD</a:t>
            </a:r>
          </a:p>
        </p:txBody>
      </p:sp>
      <p:sp>
        <p:nvSpPr>
          <p:cNvPr id="11" name="Arrow: Right 10">
            <a:extLst>
              <a:ext uri="{FF2B5EF4-FFF2-40B4-BE49-F238E27FC236}">
                <a16:creationId xmlns:a16="http://schemas.microsoft.com/office/drawing/2014/main" id="{38DCE251-F08A-40DC-A3DA-C4E741BB37A6}"/>
              </a:ext>
            </a:extLst>
          </p:cNvPr>
          <p:cNvSpPr/>
          <p:nvPr/>
        </p:nvSpPr>
        <p:spPr>
          <a:xfrm>
            <a:off x="7728471" y="2863518"/>
            <a:ext cx="1398494"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Right 11">
            <a:extLst>
              <a:ext uri="{FF2B5EF4-FFF2-40B4-BE49-F238E27FC236}">
                <a16:creationId xmlns:a16="http://schemas.microsoft.com/office/drawing/2014/main" id="{832B4689-6015-4EB0-9D72-4EBAC047BE2F}"/>
              </a:ext>
            </a:extLst>
          </p:cNvPr>
          <p:cNvSpPr/>
          <p:nvPr/>
        </p:nvSpPr>
        <p:spPr>
          <a:xfrm>
            <a:off x="3579136" y="2863518"/>
            <a:ext cx="1398494"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1379E94F-FC4A-440F-9D94-D5DE9EFB2ADD}"/>
              </a:ext>
            </a:extLst>
          </p:cNvPr>
          <p:cNvSpPr txBox="1"/>
          <p:nvPr/>
        </p:nvSpPr>
        <p:spPr>
          <a:xfrm>
            <a:off x="3107165" y="2223911"/>
            <a:ext cx="2604111" cy="646331"/>
          </a:xfrm>
          <a:prstGeom prst="rect">
            <a:avLst/>
          </a:prstGeom>
          <a:noFill/>
        </p:spPr>
        <p:txBody>
          <a:bodyPr wrap="none" rtlCol="0">
            <a:spAutoFit/>
          </a:bodyPr>
          <a:lstStyle/>
          <a:p>
            <a:r>
              <a:rPr lang="en-US" dirty="0"/>
              <a:t>IRBO staff training</a:t>
            </a:r>
          </a:p>
          <a:p>
            <a:r>
              <a:rPr lang="en-US" dirty="0"/>
              <a:t>IRB member recruitment</a:t>
            </a:r>
          </a:p>
        </p:txBody>
      </p:sp>
      <p:sp>
        <p:nvSpPr>
          <p:cNvPr id="14" name="TextBox 13">
            <a:extLst>
              <a:ext uri="{FF2B5EF4-FFF2-40B4-BE49-F238E27FC236}">
                <a16:creationId xmlns:a16="http://schemas.microsoft.com/office/drawing/2014/main" id="{54E4B872-F32B-4BDB-BEB3-C286930E37F9}"/>
              </a:ext>
            </a:extLst>
          </p:cNvPr>
          <p:cNvSpPr txBox="1"/>
          <p:nvPr/>
        </p:nvSpPr>
        <p:spPr>
          <a:xfrm>
            <a:off x="7367139" y="2257867"/>
            <a:ext cx="2121158" cy="646331"/>
          </a:xfrm>
          <a:prstGeom prst="rect">
            <a:avLst/>
          </a:prstGeom>
          <a:noFill/>
        </p:spPr>
        <p:txBody>
          <a:bodyPr wrap="none" rtlCol="0">
            <a:spAutoFit/>
          </a:bodyPr>
          <a:lstStyle/>
          <a:p>
            <a:r>
              <a:rPr lang="en-US" dirty="0"/>
              <a:t>IRBO staff screening</a:t>
            </a:r>
          </a:p>
          <a:p>
            <a:r>
              <a:rPr lang="en-US" dirty="0"/>
              <a:t>IRB member training</a:t>
            </a:r>
          </a:p>
        </p:txBody>
      </p:sp>
      <p:cxnSp>
        <p:nvCxnSpPr>
          <p:cNvPr id="16" name="Straight Connector 15">
            <a:extLst>
              <a:ext uri="{FF2B5EF4-FFF2-40B4-BE49-F238E27FC236}">
                <a16:creationId xmlns:a16="http://schemas.microsoft.com/office/drawing/2014/main" id="{731B0EC2-94A0-4F70-A224-314C41982915}"/>
              </a:ext>
            </a:extLst>
          </p:cNvPr>
          <p:cNvCxnSpPr/>
          <p:nvPr/>
        </p:nvCxnSpPr>
        <p:spPr>
          <a:xfrm>
            <a:off x="2390503" y="1619794"/>
            <a:ext cx="774627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C1C0826-FDD2-4E32-B752-86E404B9CEC8}"/>
              </a:ext>
            </a:extLst>
          </p:cNvPr>
          <p:cNvCxnSpPr/>
          <p:nvPr/>
        </p:nvCxnSpPr>
        <p:spPr>
          <a:xfrm>
            <a:off x="2390503" y="1619794"/>
            <a:ext cx="0" cy="38112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7CD4DC7-75DB-44C7-BE4B-A829C62AAA45}"/>
              </a:ext>
            </a:extLst>
          </p:cNvPr>
          <p:cNvCxnSpPr/>
          <p:nvPr/>
        </p:nvCxnSpPr>
        <p:spPr>
          <a:xfrm>
            <a:off x="10136777" y="1619794"/>
            <a:ext cx="0" cy="38112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8FCFF3FA-AD55-4569-BB82-9F0C8084D234}"/>
              </a:ext>
            </a:extLst>
          </p:cNvPr>
          <p:cNvSpPr txBox="1"/>
          <p:nvPr/>
        </p:nvSpPr>
        <p:spPr>
          <a:xfrm>
            <a:off x="1800476" y="692940"/>
            <a:ext cx="9171485" cy="830997"/>
          </a:xfrm>
          <a:prstGeom prst="rect">
            <a:avLst/>
          </a:prstGeom>
          <a:noFill/>
        </p:spPr>
        <p:txBody>
          <a:bodyPr wrap="none" rtlCol="0">
            <a:spAutoFit/>
          </a:bodyPr>
          <a:lstStyle/>
          <a:p>
            <a:endParaRPr lang="en-US" sz="2400" dirty="0"/>
          </a:p>
          <a:p>
            <a:r>
              <a:rPr lang="en-US" sz="2400" dirty="0"/>
              <a:t>Policy update, Guidance document preparation and PI communications</a:t>
            </a:r>
          </a:p>
        </p:txBody>
      </p:sp>
    </p:spTree>
    <p:extLst>
      <p:ext uri="{BB962C8B-B14F-4D97-AF65-F5344CB8AC3E}">
        <p14:creationId xmlns:p14="http://schemas.microsoft.com/office/powerpoint/2010/main" val="11210231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BC2CCE-2447-40DE-B13F-DE482116A78D}"/>
              </a:ext>
            </a:extLst>
          </p:cNvPr>
          <p:cNvSpPr>
            <a:spLocks noGrp="1"/>
          </p:cNvSpPr>
          <p:nvPr>
            <p:ph type="title"/>
          </p:nvPr>
        </p:nvSpPr>
        <p:spPr>
          <a:xfrm>
            <a:off x="1097280" y="286603"/>
            <a:ext cx="10058400" cy="1450757"/>
          </a:xfrm>
        </p:spPr>
        <p:txBody>
          <a:bodyPr>
            <a:normAutofit/>
          </a:bodyPr>
          <a:lstStyle/>
          <a:p>
            <a:r>
              <a:rPr lang="en-US"/>
              <a:t>What do I do during transition?</a:t>
            </a:r>
            <a:endParaRPr lang="en-US" dirty="0"/>
          </a:p>
        </p:txBody>
      </p:sp>
      <p:graphicFrame>
        <p:nvGraphicFramePr>
          <p:cNvPr id="6" name="Content Placeholder 3">
            <a:extLst>
              <a:ext uri="{FF2B5EF4-FFF2-40B4-BE49-F238E27FC236}">
                <a16:creationId xmlns:a16="http://schemas.microsoft.com/office/drawing/2014/main" id="{3A868E7C-4595-4BD0-A9A3-A17D71F85C6C}"/>
              </a:ext>
            </a:extLst>
          </p:cNvPr>
          <p:cNvGraphicFramePr>
            <a:graphicFrameLocks noGrp="1"/>
          </p:cNvGraphicFramePr>
          <p:nvPr>
            <p:ph idx="1"/>
            <p:extLst>
              <p:ext uri="{D42A27DB-BD31-4B8C-83A1-F6EECF244321}">
                <p14:modId xmlns:p14="http://schemas.microsoft.com/office/powerpoint/2010/main" val="3239604523"/>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631707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D56BEC-E71A-4647-91FD-1CD9F7CD5404}"/>
              </a:ext>
            </a:extLst>
          </p:cNvPr>
          <p:cNvSpPr>
            <a:spLocks noGrp="1"/>
          </p:cNvSpPr>
          <p:nvPr>
            <p:ph type="title"/>
          </p:nvPr>
        </p:nvSpPr>
        <p:spPr/>
        <p:txBody>
          <a:bodyPr/>
          <a:lstStyle/>
          <a:p>
            <a:r>
              <a:rPr lang="en-US" dirty="0"/>
              <a:t>Revised Common Rule</a:t>
            </a:r>
          </a:p>
        </p:txBody>
      </p:sp>
      <p:sp>
        <p:nvSpPr>
          <p:cNvPr id="3" name="Content Placeholder 2">
            <a:extLst>
              <a:ext uri="{FF2B5EF4-FFF2-40B4-BE49-F238E27FC236}">
                <a16:creationId xmlns:a16="http://schemas.microsoft.com/office/drawing/2014/main" id="{4B3246E5-E167-4EB8-90D9-27597E223156}"/>
              </a:ext>
            </a:extLst>
          </p:cNvPr>
          <p:cNvSpPr>
            <a:spLocks noGrp="1"/>
          </p:cNvSpPr>
          <p:nvPr>
            <p:ph idx="1"/>
          </p:nvPr>
        </p:nvSpPr>
        <p:spPr/>
        <p:txBody>
          <a:bodyPr/>
          <a:lstStyle/>
          <a:p>
            <a:r>
              <a:rPr lang="en-US" dirty="0"/>
              <a:t>New studies approved </a:t>
            </a:r>
            <a:r>
              <a:rPr lang="en-US" b="1" u="sng" dirty="0"/>
              <a:t>on or after 1/21/2019 </a:t>
            </a:r>
            <a:r>
              <a:rPr lang="en-US" dirty="0"/>
              <a:t>must be compliant with new CR</a:t>
            </a:r>
          </a:p>
          <a:p>
            <a:r>
              <a:rPr lang="en-US" dirty="0"/>
              <a:t>All other studies WILL remain under pre-2018 CR requirements.</a:t>
            </a:r>
          </a:p>
          <a:p>
            <a:pPr lvl="1"/>
            <a:r>
              <a:rPr lang="en-US" dirty="0"/>
              <a:t>Option to transition to new CR at a later date</a:t>
            </a:r>
          </a:p>
        </p:txBody>
      </p:sp>
    </p:spTree>
    <p:extLst>
      <p:ext uri="{BB962C8B-B14F-4D97-AF65-F5344CB8AC3E}">
        <p14:creationId xmlns:p14="http://schemas.microsoft.com/office/powerpoint/2010/main" val="2823386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485A0F-2C1E-4DA2-B618-DC006FDD2F78}"/>
              </a:ext>
            </a:extLst>
          </p:cNvPr>
          <p:cNvSpPr>
            <a:spLocks noGrp="1"/>
          </p:cNvSpPr>
          <p:nvPr>
            <p:ph type="title"/>
          </p:nvPr>
        </p:nvSpPr>
        <p:spPr/>
        <p:txBody>
          <a:bodyPr/>
          <a:lstStyle/>
          <a:p>
            <a:r>
              <a:rPr lang="en-US" dirty="0"/>
              <a:t>Revised Common Rule</a:t>
            </a:r>
          </a:p>
        </p:txBody>
      </p:sp>
      <p:sp>
        <p:nvSpPr>
          <p:cNvPr id="3" name="Content Placeholder 2">
            <a:extLst>
              <a:ext uri="{FF2B5EF4-FFF2-40B4-BE49-F238E27FC236}">
                <a16:creationId xmlns:a16="http://schemas.microsoft.com/office/drawing/2014/main" id="{F293D7BA-7B99-457E-B5CC-6067C30084FC}"/>
              </a:ext>
            </a:extLst>
          </p:cNvPr>
          <p:cNvSpPr>
            <a:spLocks noGrp="1"/>
          </p:cNvSpPr>
          <p:nvPr>
            <p:ph idx="1"/>
          </p:nvPr>
        </p:nvSpPr>
        <p:spPr/>
        <p:txBody>
          <a:bodyPr/>
          <a:lstStyle/>
          <a:p>
            <a:r>
              <a:rPr lang="en-US" dirty="0"/>
              <a:t>First major update since 1991</a:t>
            </a:r>
          </a:p>
          <a:p>
            <a:r>
              <a:rPr lang="en-US" dirty="0"/>
              <a:t>ONLY APPLIES TO NEW STUDIES APPROVED AFTER 1/21/2019</a:t>
            </a:r>
          </a:p>
          <a:p>
            <a:r>
              <a:rPr lang="en-US" dirty="0"/>
              <a:t>Major changes</a:t>
            </a:r>
          </a:p>
          <a:p>
            <a:pPr lvl="1"/>
            <a:r>
              <a:rPr lang="en-US" dirty="0"/>
              <a:t>Informed consent</a:t>
            </a:r>
          </a:p>
          <a:p>
            <a:pPr lvl="2"/>
            <a:r>
              <a:rPr lang="en-US" dirty="0"/>
              <a:t>Reasonable person standard</a:t>
            </a:r>
          </a:p>
          <a:p>
            <a:pPr lvl="2"/>
            <a:r>
              <a:rPr lang="en-US" dirty="0"/>
              <a:t>Key information</a:t>
            </a:r>
          </a:p>
          <a:p>
            <a:pPr lvl="2"/>
            <a:r>
              <a:rPr lang="en-US" dirty="0"/>
              <a:t>New elements</a:t>
            </a:r>
          </a:p>
          <a:p>
            <a:pPr lvl="2"/>
            <a:r>
              <a:rPr lang="en-US" dirty="0"/>
              <a:t>Posting requirements</a:t>
            </a:r>
          </a:p>
          <a:p>
            <a:pPr lvl="1"/>
            <a:r>
              <a:rPr lang="en-US" dirty="0"/>
              <a:t>Exemptions</a:t>
            </a:r>
          </a:p>
          <a:p>
            <a:pPr lvl="1"/>
            <a:r>
              <a:rPr lang="en-US" dirty="0"/>
              <a:t>Continuing review requirements</a:t>
            </a:r>
          </a:p>
          <a:p>
            <a:pPr lvl="1"/>
            <a:r>
              <a:rPr lang="en-US" dirty="0"/>
              <a:t>Single IRB</a:t>
            </a:r>
          </a:p>
          <a:p>
            <a:pPr lvl="1"/>
            <a:r>
              <a:rPr lang="en-US" dirty="0"/>
              <a:t>Broad Consent</a:t>
            </a:r>
          </a:p>
        </p:txBody>
      </p:sp>
    </p:spTree>
    <p:extLst>
      <p:ext uri="{BB962C8B-B14F-4D97-AF65-F5344CB8AC3E}">
        <p14:creationId xmlns:p14="http://schemas.microsoft.com/office/powerpoint/2010/main" val="17642695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C9060-5FE2-4147-A156-2DAAB6DEE143}"/>
              </a:ext>
            </a:extLst>
          </p:cNvPr>
          <p:cNvSpPr>
            <a:spLocks noGrp="1"/>
          </p:cNvSpPr>
          <p:nvPr>
            <p:ph type="title"/>
          </p:nvPr>
        </p:nvSpPr>
        <p:spPr/>
        <p:txBody>
          <a:bodyPr/>
          <a:lstStyle/>
          <a:p>
            <a:r>
              <a:rPr lang="en-US" dirty="0"/>
              <a:t>Informed Consent</a:t>
            </a:r>
          </a:p>
        </p:txBody>
      </p:sp>
      <p:sp>
        <p:nvSpPr>
          <p:cNvPr id="3" name="Content Placeholder 2">
            <a:extLst>
              <a:ext uri="{FF2B5EF4-FFF2-40B4-BE49-F238E27FC236}">
                <a16:creationId xmlns:a16="http://schemas.microsoft.com/office/drawing/2014/main" id="{8172BB1E-3911-4C40-A74B-2D419DC10350}"/>
              </a:ext>
            </a:extLst>
          </p:cNvPr>
          <p:cNvSpPr>
            <a:spLocks noGrp="1"/>
          </p:cNvSpPr>
          <p:nvPr>
            <p:ph idx="1"/>
          </p:nvPr>
        </p:nvSpPr>
        <p:spPr/>
        <p:txBody>
          <a:bodyPr/>
          <a:lstStyle/>
          <a:p>
            <a:r>
              <a:rPr lang="en-US" dirty="0"/>
              <a:t>45.CFR 46.116 (a)(4) The prospective subject or the legally authorized representative must be provided with the information that a reasonable person would want to have in order to make an informed decision about whether to participate, and an opportunity to discuss that information. </a:t>
            </a:r>
          </a:p>
          <a:p>
            <a:r>
              <a:rPr lang="en-US" dirty="0"/>
              <a:t>(5)(</a:t>
            </a:r>
            <a:r>
              <a:rPr lang="en-US" dirty="0" err="1"/>
              <a:t>i</a:t>
            </a:r>
            <a:r>
              <a:rPr lang="en-US" dirty="0"/>
              <a:t>) Informed consent must begin with a concise and focused presentation of the key information that is most likely to assist a prospective subject or legally authorized representative in understanding the reasons why one might or might not want to participate in the research. This part of the informed consent must be organized and presented in a way that facilitates comprehension.</a:t>
            </a:r>
          </a:p>
          <a:p>
            <a:r>
              <a:rPr lang="en-US" dirty="0"/>
              <a:t>(5)(ii) Informed consent as a whole must present information in sufficient detail relating to the research, and must be organized and presented in a way that does not merely provide lists of isolated facts, but rather facilitates the prospective subject’s or legally authorized representative’s understanding of the reasons why one might or might not want to participate.</a:t>
            </a:r>
          </a:p>
          <a:p>
            <a:endParaRPr lang="en-US" dirty="0"/>
          </a:p>
          <a:p>
            <a:endParaRPr lang="en-US" dirty="0"/>
          </a:p>
        </p:txBody>
      </p:sp>
    </p:spTree>
    <p:extLst>
      <p:ext uri="{BB962C8B-B14F-4D97-AF65-F5344CB8AC3E}">
        <p14:creationId xmlns:p14="http://schemas.microsoft.com/office/powerpoint/2010/main" val="16379468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8CEC3-C2BB-45F2-9BD2-1C8C088B9BD8}"/>
              </a:ext>
            </a:extLst>
          </p:cNvPr>
          <p:cNvSpPr>
            <a:spLocks noGrp="1"/>
          </p:cNvSpPr>
          <p:nvPr>
            <p:ph type="title"/>
          </p:nvPr>
        </p:nvSpPr>
        <p:spPr/>
        <p:txBody>
          <a:bodyPr/>
          <a:lstStyle/>
          <a:p>
            <a:r>
              <a:rPr lang="en-US" dirty="0"/>
              <a:t>Informed Consent-Reasonable person</a:t>
            </a:r>
          </a:p>
        </p:txBody>
      </p:sp>
      <p:sp>
        <p:nvSpPr>
          <p:cNvPr id="3" name="Content Placeholder 2">
            <a:extLst>
              <a:ext uri="{FF2B5EF4-FFF2-40B4-BE49-F238E27FC236}">
                <a16:creationId xmlns:a16="http://schemas.microsoft.com/office/drawing/2014/main" id="{37E8F8DC-5277-4494-B37A-F2954B99CE9F}"/>
              </a:ext>
            </a:extLst>
          </p:cNvPr>
          <p:cNvSpPr>
            <a:spLocks noGrp="1"/>
          </p:cNvSpPr>
          <p:nvPr>
            <p:ph idx="1"/>
          </p:nvPr>
        </p:nvSpPr>
        <p:spPr/>
        <p:txBody>
          <a:bodyPr/>
          <a:lstStyle/>
          <a:p>
            <a:r>
              <a:rPr lang="en-US" dirty="0"/>
              <a:t>Not defined in the regulations or preamble</a:t>
            </a:r>
          </a:p>
          <a:p>
            <a:r>
              <a:rPr lang="en-US" dirty="0"/>
              <a:t>“It may be that a standard of "the reasonable volunteer" should be proposed: the extent and nature of information should be such that persons, knowing that the procedure is neither necessary for their care nor perhaps fully understood, can decide whether they wish to participate in the furthering of knowledge. Even when some direct benefit to them is anticipated, the subjects should understand clearly the range of risk and the voluntary nature of participation.”</a:t>
            </a:r>
          </a:p>
          <a:p>
            <a:r>
              <a:rPr lang="en-US" dirty="0"/>
              <a:t>Belmont Report</a:t>
            </a:r>
          </a:p>
        </p:txBody>
      </p:sp>
    </p:spTree>
    <p:extLst>
      <p:ext uri="{BB962C8B-B14F-4D97-AF65-F5344CB8AC3E}">
        <p14:creationId xmlns:p14="http://schemas.microsoft.com/office/powerpoint/2010/main" val="20113749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869E1-F494-4FDE-A976-14FAFF10FBC2}"/>
              </a:ext>
            </a:extLst>
          </p:cNvPr>
          <p:cNvSpPr>
            <a:spLocks noGrp="1"/>
          </p:cNvSpPr>
          <p:nvPr>
            <p:ph type="title"/>
          </p:nvPr>
        </p:nvSpPr>
        <p:spPr/>
        <p:txBody>
          <a:bodyPr/>
          <a:lstStyle/>
          <a:p>
            <a:r>
              <a:rPr lang="en-US" dirty="0"/>
              <a:t>Informed Consent-Key information</a:t>
            </a:r>
          </a:p>
        </p:txBody>
      </p:sp>
      <p:sp>
        <p:nvSpPr>
          <p:cNvPr id="3" name="Content Placeholder 2">
            <a:extLst>
              <a:ext uri="{FF2B5EF4-FFF2-40B4-BE49-F238E27FC236}">
                <a16:creationId xmlns:a16="http://schemas.microsoft.com/office/drawing/2014/main" id="{755EB617-ED75-4001-8651-7C1AB8A85929}"/>
              </a:ext>
            </a:extLst>
          </p:cNvPr>
          <p:cNvSpPr>
            <a:spLocks noGrp="1"/>
          </p:cNvSpPr>
          <p:nvPr>
            <p:ph idx="1"/>
          </p:nvPr>
        </p:nvSpPr>
        <p:spPr/>
        <p:txBody>
          <a:bodyPr>
            <a:normAutofit/>
          </a:bodyPr>
          <a:lstStyle/>
          <a:p>
            <a:r>
              <a:rPr lang="en-US" dirty="0"/>
              <a:t>Information essential for the person to make an informed decision whether or not to participate</a:t>
            </a:r>
          </a:p>
          <a:p>
            <a:r>
              <a:rPr lang="en-US" dirty="0"/>
              <a:t>Viewed from participants perspective</a:t>
            </a:r>
          </a:p>
          <a:p>
            <a:r>
              <a:rPr lang="en-US" dirty="0"/>
              <a:t>Not formulaic</a:t>
            </a:r>
          </a:p>
          <a:p>
            <a:r>
              <a:rPr lang="en-US" dirty="0"/>
              <a:t>May differ between studies</a:t>
            </a:r>
          </a:p>
          <a:p>
            <a:r>
              <a:rPr lang="en-US" dirty="0"/>
              <a:t>May differ between populations</a:t>
            </a:r>
          </a:p>
        </p:txBody>
      </p:sp>
    </p:spTree>
    <p:extLst>
      <p:ext uri="{BB962C8B-B14F-4D97-AF65-F5344CB8AC3E}">
        <p14:creationId xmlns:p14="http://schemas.microsoft.com/office/powerpoint/2010/main" val="1568298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FCCC7-657C-4A0B-B751-B125FD335CB7}"/>
              </a:ext>
            </a:extLst>
          </p:cNvPr>
          <p:cNvSpPr>
            <a:spLocks noGrp="1"/>
          </p:cNvSpPr>
          <p:nvPr>
            <p:ph type="title"/>
          </p:nvPr>
        </p:nvSpPr>
        <p:spPr>
          <a:xfrm>
            <a:off x="1097280" y="286603"/>
            <a:ext cx="10058400" cy="1450757"/>
          </a:xfrm>
        </p:spPr>
        <p:txBody>
          <a:bodyPr/>
          <a:lstStyle/>
          <a:p>
            <a:r>
              <a:rPr lang="en-US"/>
              <a:t>Informed Consent-Key information</a:t>
            </a:r>
            <a:endParaRPr lang="en-US" dirty="0"/>
          </a:p>
        </p:txBody>
      </p:sp>
      <p:sp>
        <p:nvSpPr>
          <p:cNvPr id="3" name="Content Placeholder 2">
            <a:extLst>
              <a:ext uri="{FF2B5EF4-FFF2-40B4-BE49-F238E27FC236}">
                <a16:creationId xmlns:a16="http://schemas.microsoft.com/office/drawing/2014/main" id="{4F9B747B-A089-4397-ACE7-492A1B8CB91F}"/>
              </a:ext>
            </a:extLst>
          </p:cNvPr>
          <p:cNvSpPr>
            <a:spLocks noGrp="1"/>
          </p:cNvSpPr>
          <p:nvPr>
            <p:ph idx="1"/>
          </p:nvPr>
        </p:nvSpPr>
        <p:spPr>
          <a:xfrm>
            <a:off x="1097280" y="1845734"/>
            <a:ext cx="10058400" cy="4023360"/>
          </a:xfrm>
        </p:spPr>
        <p:txBody>
          <a:bodyPr/>
          <a:lstStyle/>
          <a:p>
            <a:r>
              <a:rPr lang="en-US"/>
              <a:t>Preamble</a:t>
            </a:r>
          </a:p>
          <a:p>
            <a:pPr lvl="1"/>
            <a:r>
              <a:rPr lang="en-US"/>
              <a:t>The </a:t>
            </a:r>
            <a:r>
              <a:rPr lang="en-US" dirty="0"/>
              <a:t>fact that consent is being sought for research and that participation is voluntary</a:t>
            </a:r>
          </a:p>
          <a:p>
            <a:pPr lvl="1"/>
            <a:r>
              <a:rPr lang="en-US" dirty="0"/>
              <a:t>The purposes of the research, the expected duration of the prospective subject’s participation, and the procedures to be followed in the research</a:t>
            </a:r>
          </a:p>
          <a:p>
            <a:pPr lvl="1"/>
            <a:r>
              <a:rPr lang="en-US" dirty="0"/>
              <a:t>The reasonably foreseeable risks or discomforts to the prospective subject</a:t>
            </a:r>
          </a:p>
          <a:p>
            <a:pPr lvl="1"/>
            <a:r>
              <a:rPr lang="en-US" dirty="0"/>
              <a:t>The benefits to the prospective subject or to others that may reasonably be expected from the research</a:t>
            </a:r>
          </a:p>
          <a:p>
            <a:pPr lvl="1"/>
            <a:r>
              <a:rPr lang="en-US" dirty="0"/>
              <a:t>Appropriate alternative procedures or courses of treatments, if any, that might be advantageous to the prospective subject.</a:t>
            </a:r>
          </a:p>
          <a:p>
            <a:endParaRPr lang="en-US" dirty="0"/>
          </a:p>
        </p:txBody>
      </p:sp>
    </p:spTree>
    <p:extLst>
      <p:ext uri="{BB962C8B-B14F-4D97-AF65-F5344CB8AC3E}">
        <p14:creationId xmlns:p14="http://schemas.microsoft.com/office/powerpoint/2010/main" val="26904874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421177B-699E-48C0-A27F-F36CCD99C49A}"/>
              </a:ext>
            </a:extLst>
          </p:cNvPr>
          <p:cNvSpPr>
            <a:spLocks noGrp="1"/>
          </p:cNvSpPr>
          <p:nvPr>
            <p:ph type="title"/>
          </p:nvPr>
        </p:nvSpPr>
        <p:spPr/>
        <p:txBody>
          <a:bodyPr/>
          <a:lstStyle/>
          <a:p>
            <a:r>
              <a:rPr lang="en-US" dirty="0"/>
              <a:t>Other “key” information</a:t>
            </a:r>
          </a:p>
        </p:txBody>
      </p:sp>
      <p:sp>
        <p:nvSpPr>
          <p:cNvPr id="5" name="Content Placeholder 4">
            <a:extLst>
              <a:ext uri="{FF2B5EF4-FFF2-40B4-BE49-F238E27FC236}">
                <a16:creationId xmlns:a16="http://schemas.microsoft.com/office/drawing/2014/main" id="{EE65C887-D292-4743-ABA0-B42B8D55E37F}"/>
              </a:ext>
            </a:extLst>
          </p:cNvPr>
          <p:cNvSpPr>
            <a:spLocks noGrp="1"/>
          </p:cNvSpPr>
          <p:nvPr>
            <p:ph sz="half" idx="1"/>
          </p:nvPr>
        </p:nvSpPr>
        <p:spPr/>
        <p:txBody>
          <a:bodyPr>
            <a:normAutofit lnSpcReduction="10000"/>
          </a:bodyPr>
          <a:lstStyle/>
          <a:p>
            <a:pPr lvl="0"/>
            <a:r>
              <a:rPr lang="en-US" dirty="0"/>
              <a:t>Whether there is randomization</a:t>
            </a:r>
          </a:p>
          <a:p>
            <a:pPr lvl="0"/>
            <a:r>
              <a:rPr lang="en-US" dirty="0"/>
              <a:t>Whether there is a placebo arm</a:t>
            </a:r>
          </a:p>
          <a:p>
            <a:pPr lvl="0"/>
            <a:r>
              <a:rPr lang="en-US" dirty="0"/>
              <a:t>Whether subjects will have to discontinue current treatments.</a:t>
            </a:r>
          </a:p>
          <a:p>
            <a:pPr lvl="0"/>
            <a:r>
              <a:rPr lang="en-US" dirty="0"/>
              <a:t>How the treatment in the protocol is similar to, or different from, the clinical care the subject would receive if not in the protocol</a:t>
            </a:r>
          </a:p>
          <a:p>
            <a:pPr lvl="0"/>
            <a:r>
              <a:rPr lang="en-US" dirty="0"/>
              <a:t>Any significant costs that could be incurred as a result of participation</a:t>
            </a:r>
          </a:p>
          <a:p>
            <a:pPr lvl="0"/>
            <a:r>
              <a:rPr lang="en-US" dirty="0"/>
              <a:t>Compensation for injury</a:t>
            </a:r>
          </a:p>
          <a:p>
            <a:endParaRPr lang="en-US" dirty="0"/>
          </a:p>
        </p:txBody>
      </p:sp>
      <p:sp>
        <p:nvSpPr>
          <p:cNvPr id="6" name="Content Placeholder 5">
            <a:extLst>
              <a:ext uri="{FF2B5EF4-FFF2-40B4-BE49-F238E27FC236}">
                <a16:creationId xmlns:a16="http://schemas.microsoft.com/office/drawing/2014/main" id="{241AF0BF-F0C1-4A73-8146-15F6573E5330}"/>
              </a:ext>
            </a:extLst>
          </p:cNvPr>
          <p:cNvSpPr>
            <a:spLocks noGrp="1"/>
          </p:cNvSpPr>
          <p:nvPr>
            <p:ph sz="half" idx="2"/>
          </p:nvPr>
        </p:nvSpPr>
        <p:spPr/>
        <p:txBody>
          <a:bodyPr>
            <a:normAutofit lnSpcReduction="10000"/>
          </a:bodyPr>
          <a:lstStyle/>
          <a:p>
            <a:pPr lvl="0"/>
            <a:r>
              <a:rPr lang="en-US" dirty="0"/>
              <a:t>How much time and/or how many research visits are required for participation</a:t>
            </a:r>
          </a:p>
          <a:p>
            <a:pPr lvl="0"/>
            <a:r>
              <a:rPr lang="en-US" dirty="0"/>
              <a:t>Payments to subjects</a:t>
            </a:r>
          </a:p>
          <a:p>
            <a:pPr lvl="0"/>
            <a:r>
              <a:rPr lang="en-US" dirty="0"/>
              <a:t>Impact on the subject’s future clinical care.  For example, whether use of an experimental intervention is likely to make a standard clinical intervention ineffective or unavailable after the study</a:t>
            </a:r>
          </a:p>
          <a:p>
            <a:pPr lvl="0"/>
            <a:r>
              <a:rPr lang="en-US" dirty="0"/>
              <a:t>Potential impact on non-participants e.g., caregivers, family members, children, partners and the public at large</a:t>
            </a:r>
          </a:p>
          <a:p>
            <a:pPr lvl="0"/>
            <a:r>
              <a:rPr lang="en-US" dirty="0"/>
              <a:t>Post-participation access to the experimental intervention.</a:t>
            </a:r>
          </a:p>
          <a:p>
            <a:endParaRPr lang="en-US" dirty="0"/>
          </a:p>
        </p:txBody>
      </p:sp>
    </p:spTree>
    <p:extLst>
      <p:ext uri="{BB962C8B-B14F-4D97-AF65-F5344CB8AC3E}">
        <p14:creationId xmlns:p14="http://schemas.microsoft.com/office/powerpoint/2010/main" val="5563917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B7F81F7-4A49-45AF-A2B6-D6A75AB8F12A}"/>
              </a:ext>
            </a:extLst>
          </p:cNvPr>
          <p:cNvSpPr>
            <a:spLocks noGrp="1"/>
          </p:cNvSpPr>
          <p:nvPr>
            <p:ph type="title"/>
          </p:nvPr>
        </p:nvSpPr>
        <p:spPr/>
        <p:txBody>
          <a:bodyPr/>
          <a:lstStyle/>
          <a:p>
            <a:r>
              <a:rPr lang="en-US" dirty="0"/>
              <a:t>Informed Consent-new elements</a:t>
            </a:r>
          </a:p>
        </p:txBody>
      </p:sp>
      <p:sp>
        <p:nvSpPr>
          <p:cNvPr id="6" name="Content Placeholder 5">
            <a:extLst>
              <a:ext uri="{FF2B5EF4-FFF2-40B4-BE49-F238E27FC236}">
                <a16:creationId xmlns:a16="http://schemas.microsoft.com/office/drawing/2014/main" id="{7512DBCC-5F54-4B47-9971-E1BB08A08F1E}"/>
              </a:ext>
            </a:extLst>
          </p:cNvPr>
          <p:cNvSpPr>
            <a:spLocks noGrp="1"/>
          </p:cNvSpPr>
          <p:nvPr>
            <p:ph idx="1"/>
          </p:nvPr>
        </p:nvSpPr>
        <p:spPr/>
        <p:txBody>
          <a:bodyPr>
            <a:normAutofit/>
          </a:bodyPr>
          <a:lstStyle/>
          <a:p>
            <a:r>
              <a:rPr lang="en-US" dirty="0"/>
              <a:t>(9) One of the following statements about any research that involves the collection of identifiable private information or identifiable biospecimens: </a:t>
            </a:r>
          </a:p>
          <a:p>
            <a:pPr lvl="1"/>
            <a:r>
              <a:rPr lang="en-US" dirty="0"/>
              <a:t>(</a:t>
            </a:r>
            <a:r>
              <a:rPr lang="en-US" dirty="0" err="1"/>
              <a:t>i</a:t>
            </a:r>
            <a:r>
              <a:rPr lang="en-US" dirty="0"/>
              <a:t>) A statement that identifiers might be removed from the identifiable private information or identifiable biospecimens and that, after such removal, the information or biospecimens could be used for future research studies or distributed to another investigator for future research studies without additional informed consent from the subject or the legally authorized representative, if this might be a possibility; or </a:t>
            </a:r>
          </a:p>
          <a:p>
            <a:pPr lvl="1"/>
            <a:r>
              <a:rPr lang="en-US" dirty="0"/>
              <a:t>(ii) A statement that the subject’s information or biospecimens collected as part of the research, even if identifiers are removed, will not be used or distributed for future research studies. </a:t>
            </a:r>
          </a:p>
        </p:txBody>
      </p:sp>
    </p:spTree>
    <p:extLst>
      <p:ext uri="{BB962C8B-B14F-4D97-AF65-F5344CB8AC3E}">
        <p14:creationId xmlns:p14="http://schemas.microsoft.com/office/powerpoint/2010/main" val="4294719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78D51-03CA-4135-B7BB-0BC6D57ECE4E}"/>
              </a:ext>
            </a:extLst>
          </p:cNvPr>
          <p:cNvSpPr>
            <a:spLocks noGrp="1"/>
          </p:cNvSpPr>
          <p:nvPr>
            <p:ph type="title"/>
          </p:nvPr>
        </p:nvSpPr>
        <p:spPr/>
        <p:txBody>
          <a:bodyPr/>
          <a:lstStyle/>
          <a:p>
            <a:r>
              <a:rPr lang="en-US" dirty="0"/>
              <a:t>Who I am</a:t>
            </a:r>
          </a:p>
        </p:txBody>
      </p:sp>
      <p:sp>
        <p:nvSpPr>
          <p:cNvPr id="4" name="Content Placeholder 3">
            <a:extLst>
              <a:ext uri="{FF2B5EF4-FFF2-40B4-BE49-F238E27FC236}">
                <a16:creationId xmlns:a16="http://schemas.microsoft.com/office/drawing/2014/main" id="{B7805068-BD0E-413E-AA59-831A73E55A3E}"/>
              </a:ext>
            </a:extLst>
          </p:cNvPr>
          <p:cNvSpPr>
            <a:spLocks noGrp="1"/>
          </p:cNvSpPr>
          <p:nvPr>
            <p:ph sz="half" idx="1"/>
          </p:nvPr>
        </p:nvSpPr>
        <p:spPr/>
        <p:txBody>
          <a:bodyPr/>
          <a:lstStyle/>
          <a:p>
            <a:r>
              <a:rPr lang="en-US" dirty="0"/>
              <a:t>Clinician</a:t>
            </a:r>
          </a:p>
          <a:p>
            <a:r>
              <a:rPr lang="en-US" dirty="0"/>
              <a:t>Researcher</a:t>
            </a:r>
          </a:p>
          <a:p>
            <a:r>
              <a:rPr lang="en-US" dirty="0"/>
              <a:t>IRB professional</a:t>
            </a:r>
          </a:p>
        </p:txBody>
      </p:sp>
      <p:pic>
        <p:nvPicPr>
          <p:cNvPr id="7" name="Content Placeholder 6">
            <a:extLst>
              <a:ext uri="{FF2B5EF4-FFF2-40B4-BE49-F238E27FC236}">
                <a16:creationId xmlns:a16="http://schemas.microsoft.com/office/drawing/2014/main" id="{7BDD6879-FFB3-439E-B8A6-9FCC3C3E223A}"/>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806829" y="1846263"/>
            <a:ext cx="1759942" cy="4022725"/>
          </a:xfrm>
        </p:spPr>
      </p:pic>
    </p:spTree>
    <p:extLst>
      <p:ext uri="{BB962C8B-B14F-4D97-AF65-F5344CB8AC3E}">
        <p14:creationId xmlns:p14="http://schemas.microsoft.com/office/powerpoint/2010/main" val="22473731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59D8F-118D-46BD-BA4C-15264A14FE85}"/>
              </a:ext>
            </a:extLst>
          </p:cNvPr>
          <p:cNvSpPr>
            <a:spLocks noGrp="1"/>
          </p:cNvSpPr>
          <p:nvPr>
            <p:ph type="title"/>
          </p:nvPr>
        </p:nvSpPr>
        <p:spPr/>
        <p:txBody>
          <a:bodyPr/>
          <a:lstStyle/>
          <a:p>
            <a:r>
              <a:rPr lang="en-US" dirty="0"/>
              <a:t>Informed Consent-new elements</a:t>
            </a:r>
          </a:p>
        </p:txBody>
      </p:sp>
      <p:sp>
        <p:nvSpPr>
          <p:cNvPr id="3" name="Content Placeholder 2">
            <a:extLst>
              <a:ext uri="{FF2B5EF4-FFF2-40B4-BE49-F238E27FC236}">
                <a16:creationId xmlns:a16="http://schemas.microsoft.com/office/drawing/2014/main" id="{E638DC49-3F48-46AF-A83C-DB14371BC7E6}"/>
              </a:ext>
            </a:extLst>
          </p:cNvPr>
          <p:cNvSpPr>
            <a:spLocks noGrp="1"/>
          </p:cNvSpPr>
          <p:nvPr>
            <p:ph idx="1"/>
          </p:nvPr>
        </p:nvSpPr>
        <p:spPr/>
        <p:txBody>
          <a:bodyPr/>
          <a:lstStyle/>
          <a:p>
            <a:r>
              <a:rPr lang="en-US" dirty="0"/>
              <a:t>When appropriate</a:t>
            </a:r>
          </a:p>
          <a:p>
            <a:pPr lvl="1"/>
            <a:r>
              <a:rPr lang="en-US" dirty="0"/>
              <a:t>A statement that the subject’s biospecimens (even if identifiers are removed) may be used for commercial profit and whether the subject will or will not share in this commercial profit; </a:t>
            </a:r>
          </a:p>
          <a:p>
            <a:pPr lvl="1"/>
            <a:r>
              <a:rPr lang="en-US" dirty="0"/>
              <a:t>A statement regarding whether clinically relevant research results, including individual research results, will be disclosed to subjects, and if so, under what conditions; and </a:t>
            </a:r>
          </a:p>
          <a:p>
            <a:pPr lvl="1"/>
            <a:r>
              <a:rPr lang="en-US" dirty="0"/>
              <a:t>For research involving biospecimens, whether the research will (if known) or might include whole genome sequencing (i.e., sequencing of a human germline or somatic specimen with the intent to generate the genome or exome sequence of that specimen). </a:t>
            </a:r>
          </a:p>
          <a:p>
            <a:endParaRPr lang="en-US" dirty="0"/>
          </a:p>
        </p:txBody>
      </p:sp>
    </p:spTree>
    <p:extLst>
      <p:ext uri="{BB962C8B-B14F-4D97-AF65-F5344CB8AC3E}">
        <p14:creationId xmlns:p14="http://schemas.microsoft.com/office/powerpoint/2010/main" val="33809898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50542-406B-4C4E-B590-1F57C6C93316}"/>
              </a:ext>
            </a:extLst>
          </p:cNvPr>
          <p:cNvSpPr>
            <a:spLocks noGrp="1"/>
          </p:cNvSpPr>
          <p:nvPr>
            <p:ph type="title"/>
          </p:nvPr>
        </p:nvSpPr>
        <p:spPr/>
        <p:txBody>
          <a:bodyPr/>
          <a:lstStyle/>
          <a:p>
            <a:r>
              <a:rPr lang="en-US" dirty="0"/>
              <a:t>How will OHSRP help?</a:t>
            </a:r>
          </a:p>
        </p:txBody>
      </p:sp>
      <p:sp>
        <p:nvSpPr>
          <p:cNvPr id="3" name="Content Placeholder 2">
            <a:extLst>
              <a:ext uri="{FF2B5EF4-FFF2-40B4-BE49-F238E27FC236}">
                <a16:creationId xmlns:a16="http://schemas.microsoft.com/office/drawing/2014/main" id="{0F4D9752-9AE5-47CC-9E83-670AD5ECA67B}"/>
              </a:ext>
            </a:extLst>
          </p:cNvPr>
          <p:cNvSpPr>
            <a:spLocks noGrp="1"/>
          </p:cNvSpPr>
          <p:nvPr>
            <p:ph idx="1"/>
          </p:nvPr>
        </p:nvSpPr>
        <p:spPr/>
        <p:txBody>
          <a:bodyPr/>
          <a:lstStyle/>
          <a:p>
            <a:r>
              <a:rPr lang="en-US" dirty="0"/>
              <a:t>OHSRP Key information guidance sheet coming very soon</a:t>
            </a:r>
          </a:p>
          <a:p>
            <a:r>
              <a:rPr lang="en-US" dirty="0"/>
              <a:t>Disseminate any OHRP guidance</a:t>
            </a:r>
          </a:p>
          <a:p>
            <a:r>
              <a:rPr lang="en-US" dirty="0"/>
              <a:t>New consent template</a:t>
            </a:r>
          </a:p>
          <a:p>
            <a:pPr lvl="1"/>
            <a:r>
              <a:rPr lang="en-US" dirty="0"/>
              <a:t>One template for all of NIH</a:t>
            </a:r>
          </a:p>
          <a:p>
            <a:r>
              <a:rPr lang="en-US" dirty="0"/>
              <a:t>Will help with consent document compliance during screening process</a:t>
            </a:r>
          </a:p>
          <a:p>
            <a:r>
              <a:rPr lang="en-US" dirty="0"/>
              <a:t>NO REVISED CONSENT FOR OLD STUDIES</a:t>
            </a:r>
          </a:p>
        </p:txBody>
      </p:sp>
    </p:spTree>
    <p:extLst>
      <p:ext uri="{BB962C8B-B14F-4D97-AF65-F5344CB8AC3E}">
        <p14:creationId xmlns:p14="http://schemas.microsoft.com/office/powerpoint/2010/main" val="16861314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67B6C-A21C-48EC-AAEE-9B2D4E121922}"/>
              </a:ext>
            </a:extLst>
          </p:cNvPr>
          <p:cNvSpPr>
            <a:spLocks noGrp="1"/>
          </p:cNvSpPr>
          <p:nvPr>
            <p:ph type="title"/>
          </p:nvPr>
        </p:nvSpPr>
        <p:spPr/>
        <p:txBody>
          <a:bodyPr/>
          <a:lstStyle/>
          <a:p>
            <a:r>
              <a:rPr lang="en-US" dirty="0"/>
              <a:t>Patience please!!!!!</a:t>
            </a:r>
          </a:p>
        </p:txBody>
      </p:sp>
      <p:pic>
        <p:nvPicPr>
          <p:cNvPr id="4" name="Content Placeholder 3">
            <a:extLst>
              <a:ext uri="{FF2B5EF4-FFF2-40B4-BE49-F238E27FC236}">
                <a16:creationId xmlns:a16="http://schemas.microsoft.com/office/drawing/2014/main" id="{529A7084-07D6-44B0-BC5A-59A647479130}"/>
              </a:ext>
            </a:extLst>
          </p:cNvPr>
          <p:cNvPicPr>
            <a:picLocks noGrp="1" noChangeAspect="1"/>
          </p:cNvPicPr>
          <p:nvPr>
            <p:ph idx="1"/>
          </p:nvPr>
        </p:nvPicPr>
        <p:blipFill>
          <a:blip r:embed="rId2"/>
          <a:stretch>
            <a:fillRect/>
          </a:stretch>
        </p:blipFill>
        <p:spPr>
          <a:xfrm>
            <a:off x="3626906" y="2058710"/>
            <a:ext cx="4938188" cy="3706689"/>
          </a:xfrm>
          <a:prstGeom prst="rect">
            <a:avLst/>
          </a:prstGeom>
        </p:spPr>
      </p:pic>
    </p:spTree>
    <p:extLst>
      <p:ext uri="{BB962C8B-B14F-4D97-AF65-F5344CB8AC3E}">
        <p14:creationId xmlns:p14="http://schemas.microsoft.com/office/powerpoint/2010/main" val="611049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D98B3F-AB7C-443E-9C38-64545F9E450B}"/>
              </a:ext>
            </a:extLst>
          </p:cNvPr>
          <p:cNvSpPr>
            <a:spLocks noGrp="1"/>
          </p:cNvSpPr>
          <p:nvPr>
            <p:ph type="title"/>
          </p:nvPr>
        </p:nvSpPr>
        <p:spPr/>
        <p:txBody>
          <a:bodyPr/>
          <a:lstStyle/>
          <a:p>
            <a:r>
              <a:rPr lang="en-US" dirty="0"/>
              <a:t>Contact</a:t>
            </a:r>
          </a:p>
        </p:txBody>
      </p:sp>
      <p:sp>
        <p:nvSpPr>
          <p:cNvPr id="3" name="Content Placeholder 2">
            <a:extLst>
              <a:ext uri="{FF2B5EF4-FFF2-40B4-BE49-F238E27FC236}">
                <a16:creationId xmlns:a16="http://schemas.microsoft.com/office/drawing/2014/main" id="{313A781C-2B0E-456A-9F50-BB72090DA35B}"/>
              </a:ext>
            </a:extLst>
          </p:cNvPr>
          <p:cNvSpPr>
            <a:spLocks noGrp="1"/>
          </p:cNvSpPr>
          <p:nvPr>
            <p:ph idx="1"/>
          </p:nvPr>
        </p:nvSpPr>
        <p:spPr>
          <a:xfrm>
            <a:off x="1097280" y="1924392"/>
            <a:ext cx="10058400" cy="4023360"/>
          </a:xfrm>
        </p:spPr>
        <p:txBody>
          <a:bodyPr/>
          <a:lstStyle/>
          <a:p>
            <a:r>
              <a:rPr lang="en-US" dirty="0"/>
              <a:t>Jonathan Green:  Director: OHSRP  301-402-3444</a:t>
            </a:r>
          </a:p>
          <a:p>
            <a:r>
              <a:rPr lang="en-US" dirty="0">
                <a:hlinkClick r:id="rId2"/>
              </a:rPr>
              <a:t>Jonathan.green3@nih.gov</a:t>
            </a:r>
            <a:endParaRPr lang="en-US" dirty="0"/>
          </a:p>
          <a:p>
            <a:endParaRPr lang="en-US" dirty="0"/>
          </a:p>
          <a:p>
            <a:r>
              <a:rPr lang="en-US" dirty="0"/>
              <a:t>Tiffany Gommel:  Director: IRBO</a:t>
            </a:r>
          </a:p>
          <a:p>
            <a:r>
              <a:rPr lang="en-US" dirty="0">
                <a:hlinkClick r:id="rId3"/>
              </a:rPr>
              <a:t>Tiffany.gommel@nih.gov</a:t>
            </a:r>
            <a:endParaRPr lang="en-US" dirty="0"/>
          </a:p>
          <a:p>
            <a:endParaRPr lang="en-US" dirty="0"/>
          </a:p>
          <a:p>
            <a:r>
              <a:rPr lang="en-US" dirty="0"/>
              <a:t>Nicole Grant: Assoc Director OHSRP, Executive Chair of IRB</a:t>
            </a:r>
          </a:p>
          <a:p>
            <a:r>
              <a:rPr lang="en-US" dirty="0">
                <a:hlinkClick r:id="rId4"/>
              </a:rPr>
              <a:t>grantn@mail.nih.gov</a:t>
            </a:r>
            <a:endParaRPr lang="en-US" dirty="0"/>
          </a:p>
          <a:p>
            <a:endParaRPr lang="en-US" dirty="0"/>
          </a:p>
          <a:p>
            <a:pPr marL="0" indent="0">
              <a:buNone/>
            </a:pPr>
            <a:endParaRPr lang="en-US" dirty="0"/>
          </a:p>
        </p:txBody>
      </p:sp>
    </p:spTree>
    <p:extLst>
      <p:ext uri="{BB962C8B-B14F-4D97-AF65-F5344CB8AC3E}">
        <p14:creationId xmlns:p14="http://schemas.microsoft.com/office/powerpoint/2010/main" val="6629602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96DD2-C52B-4EA2-92E9-A066118E6DB3}"/>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403B709A-7487-48DB-A6B5-FD9C4B4C27B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14800" y="1846263"/>
            <a:ext cx="4022725" cy="4022725"/>
          </a:xfrm>
        </p:spPr>
      </p:pic>
    </p:spTree>
    <p:extLst>
      <p:ext uri="{BB962C8B-B14F-4D97-AF65-F5344CB8AC3E}">
        <p14:creationId xmlns:p14="http://schemas.microsoft.com/office/powerpoint/2010/main" val="2756364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897C6AD-A5D2-4D23-9A5C-BD19D6A9C8FE}"/>
              </a:ext>
            </a:extLst>
          </p:cNvPr>
          <p:cNvSpPr>
            <a:spLocks noGrp="1"/>
          </p:cNvSpPr>
          <p:nvPr>
            <p:ph type="title"/>
          </p:nvPr>
        </p:nvSpPr>
        <p:spPr/>
        <p:txBody>
          <a:bodyPr/>
          <a:lstStyle/>
          <a:p>
            <a:r>
              <a:rPr lang="en-US" dirty="0"/>
              <a:t>Why I am here</a:t>
            </a:r>
          </a:p>
        </p:txBody>
      </p:sp>
      <p:sp>
        <p:nvSpPr>
          <p:cNvPr id="8" name="Content Placeholder 7">
            <a:extLst>
              <a:ext uri="{FF2B5EF4-FFF2-40B4-BE49-F238E27FC236}">
                <a16:creationId xmlns:a16="http://schemas.microsoft.com/office/drawing/2014/main" id="{DD1D8E17-FB60-4C7F-9C02-8F9D3D121B42}"/>
              </a:ext>
            </a:extLst>
          </p:cNvPr>
          <p:cNvSpPr>
            <a:spLocks noGrp="1"/>
          </p:cNvSpPr>
          <p:nvPr>
            <p:ph sz="half" idx="1"/>
          </p:nvPr>
        </p:nvSpPr>
        <p:spPr/>
        <p:txBody>
          <a:bodyPr/>
          <a:lstStyle/>
          <a:p>
            <a:r>
              <a:rPr lang="en-US" dirty="0"/>
              <a:t>Centralize the NIH IRBs</a:t>
            </a:r>
          </a:p>
          <a:p>
            <a:r>
              <a:rPr lang="en-US" dirty="0"/>
              <a:t>Implement the revised Common Rule</a:t>
            </a:r>
          </a:p>
          <a:p>
            <a:pPr lvl="1"/>
            <a:r>
              <a:rPr lang="en-US" dirty="0"/>
              <a:t>Effective date: January 21, 2019</a:t>
            </a:r>
          </a:p>
          <a:p>
            <a:endParaRPr lang="en-US" dirty="0"/>
          </a:p>
        </p:txBody>
      </p:sp>
      <p:pic>
        <p:nvPicPr>
          <p:cNvPr id="4" name="Content Placeholder 3">
            <a:extLst>
              <a:ext uri="{FF2B5EF4-FFF2-40B4-BE49-F238E27FC236}">
                <a16:creationId xmlns:a16="http://schemas.microsoft.com/office/drawing/2014/main" id="{913A105C-02B8-4342-A25F-514566DCAC7B}"/>
              </a:ext>
            </a:extLst>
          </p:cNvPr>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t="11867"/>
          <a:stretch/>
        </p:blipFill>
        <p:spPr>
          <a:xfrm>
            <a:off x="6218238" y="2601531"/>
            <a:ext cx="4937125" cy="2903087"/>
          </a:xfrm>
        </p:spPr>
      </p:pic>
    </p:spTree>
    <p:extLst>
      <p:ext uri="{BB962C8B-B14F-4D97-AF65-F5344CB8AC3E}">
        <p14:creationId xmlns:p14="http://schemas.microsoft.com/office/powerpoint/2010/main" val="28490168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52ABB703-2B0E-4C3B-B4A2-F3973548E5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14B9496-3BDA-42A0-93AC-86CE39B8BEF5}"/>
              </a:ext>
            </a:extLst>
          </p:cNvPr>
          <p:cNvSpPr>
            <a:spLocks noGrp="1"/>
          </p:cNvSpPr>
          <p:nvPr>
            <p:ph type="title"/>
          </p:nvPr>
        </p:nvSpPr>
        <p:spPr>
          <a:xfrm>
            <a:off x="6411685" y="634946"/>
            <a:ext cx="5127171" cy="1450757"/>
          </a:xfrm>
        </p:spPr>
        <p:txBody>
          <a:bodyPr>
            <a:normAutofit/>
          </a:bodyPr>
          <a:lstStyle/>
          <a:p>
            <a:r>
              <a:rPr lang="en-US" sz="3400"/>
              <a:t>Create an efficient, effective and compliant IRB system</a:t>
            </a:r>
          </a:p>
        </p:txBody>
      </p:sp>
      <p:pic>
        <p:nvPicPr>
          <p:cNvPr id="7" name="Graphic 6" descr="Handshake">
            <a:extLst>
              <a:ext uri="{FF2B5EF4-FFF2-40B4-BE49-F238E27FC236}">
                <a16:creationId xmlns:a16="http://schemas.microsoft.com/office/drawing/2014/main" id="{B7EC7A07-F2D2-4666-8C9A-4D779587C26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45132" y="645106"/>
            <a:ext cx="5247747" cy="5247747"/>
          </a:xfrm>
          <a:prstGeom prst="rect">
            <a:avLst/>
          </a:prstGeom>
        </p:spPr>
      </p:pic>
      <p:cxnSp>
        <p:nvCxnSpPr>
          <p:cNvPr id="14" name="Straight Connector 13">
            <a:extLst>
              <a:ext uri="{FF2B5EF4-FFF2-40B4-BE49-F238E27FC236}">
                <a16:creationId xmlns:a16="http://schemas.microsoft.com/office/drawing/2014/main" id="{9C21570E-E159-49A6-9891-FA397B7A92D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11684" y="2086188"/>
            <a:ext cx="4748808"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FB0795B-28D8-4CBA-BFCF-E603FCFA99F8}"/>
              </a:ext>
            </a:extLst>
          </p:cNvPr>
          <p:cNvSpPr>
            <a:spLocks noGrp="1"/>
          </p:cNvSpPr>
          <p:nvPr>
            <p:ph idx="1"/>
          </p:nvPr>
        </p:nvSpPr>
        <p:spPr>
          <a:xfrm>
            <a:off x="6411684" y="2198914"/>
            <a:ext cx="5127172" cy="3670180"/>
          </a:xfrm>
        </p:spPr>
        <p:txBody>
          <a:bodyPr>
            <a:normAutofit/>
          </a:bodyPr>
          <a:lstStyle/>
          <a:p>
            <a:r>
              <a:rPr lang="en-US" dirty="0"/>
              <a:t>Provide optimal protections for participants</a:t>
            </a:r>
          </a:p>
          <a:p>
            <a:r>
              <a:rPr lang="en-US" dirty="0"/>
              <a:t>Facilitate research</a:t>
            </a:r>
          </a:p>
          <a:p>
            <a:r>
              <a:rPr lang="en-US" dirty="0"/>
              <a:t>Partner with investigators</a:t>
            </a:r>
          </a:p>
          <a:p>
            <a:r>
              <a:rPr lang="en-US" dirty="0"/>
              <a:t>Improve IRB member experience</a:t>
            </a:r>
          </a:p>
          <a:p>
            <a:r>
              <a:rPr lang="en-US" dirty="0"/>
              <a:t>Keep everyone on the right side of the regulations</a:t>
            </a:r>
          </a:p>
          <a:p>
            <a:pPr lvl="1"/>
            <a:r>
              <a:rPr lang="en-US" dirty="0"/>
              <a:t>Including revised CR compliance</a:t>
            </a:r>
          </a:p>
        </p:txBody>
      </p:sp>
      <p:sp>
        <p:nvSpPr>
          <p:cNvPr id="16" name="Rectangle 15">
            <a:extLst>
              <a:ext uri="{FF2B5EF4-FFF2-40B4-BE49-F238E27FC236}">
                <a16:creationId xmlns:a16="http://schemas.microsoft.com/office/drawing/2014/main" id="{E95DA498-D9A2-4DA9-B9DA-B3776E08C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a:extLst>
              <a:ext uri="{FF2B5EF4-FFF2-40B4-BE49-F238E27FC236}">
                <a16:creationId xmlns:a16="http://schemas.microsoft.com/office/drawing/2014/main" id="{82A73093-4B9D-420D-B17E-52293703A1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12400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8F00F-3A67-44E3-9748-6E3EE1BD1E70}"/>
              </a:ext>
            </a:extLst>
          </p:cNvPr>
          <p:cNvSpPr>
            <a:spLocks noGrp="1"/>
          </p:cNvSpPr>
          <p:nvPr>
            <p:ph type="title"/>
          </p:nvPr>
        </p:nvSpPr>
        <p:spPr/>
        <p:txBody>
          <a:bodyPr/>
          <a:lstStyle/>
          <a:p>
            <a:r>
              <a:rPr lang="en-US" dirty="0"/>
              <a:t>Current State</a:t>
            </a:r>
          </a:p>
        </p:txBody>
      </p:sp>
      <p:sp>
        <p:nvSpPr>
          <p:cNvPr id="3" name="Content Placeholder 2">
            <a:extLst>
              <a:ext uri="{FF2B5EF4-FFF2-40B4-BE49-F238E27FC236}">
                <a16:creationId xmlns:a16="http://schemas.microsoft.com/office/drawing/2014/main" id="{D3CD7147-375A-44BE-9DF2-8426C311850F}"/>
              </a:ext>
            </a:extLst>
          </p:cNvPr>
          <p:cNvSpPr>
            <a:spLocks noGrp="1"/>
          </p:cNvSpPr>
          <p:nvPr>
            <p:ph sz="half" idx="1"/>
          </p:nvPr>
        </p:nvSpPr>
        <p:spPr/>
        <p:txBody>
          <a:bodyPr/>
          <a:lstStyle/>
          <a:p>
            <a:r>
              <a:rPr lang="en-US" dirty="0"/>
              <a:t>Strengths</a:t>
            </a:r>
          </a:p>
          <a:p>
            <a:pPr lvl="1"/>
            <a:r>
              <a:rPr lang="en-US" dirty="0"/>
              <a:t>Dedicated engaged membership</a:t>
            </a:r>
          </a:p>
          <a:p>
            <a:pPr lvl="1"/>
            <a:r>
              <a:rPr lang="en-US" dirty="0"/>
              <a:t>Broad and deep expertise</a:t>
            </a:r>
          </a:p>
          <a:p>
            <a:pPr lvl="1"/>
            <a:r>
              <a:rPr lang="en-US" dirty="0"/>
              <a:t>Committed IRB staff</a:t>
            </a:r>
          </a:p>
        </p:txBody>
      </p:sp>
      <p:pic>
        <p:nvPicPr>
          <p:cNvPr id="6" name="Content Placeholder 5">
            <a:extLst>
              <a:ext uri="{FF2B5EF4-FFF2-40B4-BE49-F238E27FC236}">
                <a16:creationId xmlns:a16="http://schemas.microsoft.com/office/drawing/2014/main" id="{348F158F-5717-477B-AE8A-35B544DB8125}"/>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218238" y="2006204"/>
            <a:ext cx="4937125" cy="3702843"/>
          </a:xfrm>
        </p:spPr>
      </p:pic>
    </p:spTree>
    <p:extLst>
      <p:ext uri="{BB962C8B-B14F-4D97-AF65-F5344CB8AC3E}">
        <p14:creationId xmlns:p14="http://schemas.microsoft.com/office/powerpoint/2010/main" val="41941676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8386429-B64E-44F3-8245-30B99FA83E9A}"/>
              </a:ext>
            </a:extLst>
          </p:cNvPr>
          <p:cNvSpPr>
            <a:spLocks noGrp="1"/>
          </p:cNvSpPr>
          <p:nvPr>
            <p:ph type="title"/>
          </p:nvPr>
        </p:nvSpPr>
        <p:spPr/>
        <p:txBody>
          <a:bodyPr/>
          <a:lstStyle/>
          <a:p>
            <a:r>
              <a:rPr lang="en-US" dirty="0"/>
              <a:t>Current state</a:t>
            </a:r>
          </a:p>
        </p:txBody>
      </p:sp>
      <p:sp>
        <p:nvSpPr>
          <p:cNvPr id="7" name="Content Placeholder 6">
            <a:extLst>
              <a:ext uri="{FF2B5EF4-FFF2-40B4-BE49-F238E27FC236}">
                <a16:creationId xmlns:a16="http://schemas.microsoft.com/office/drawing/2014/main" id="{B0045F8E-6DE1-497A-AB3E-B5DB79A377A9}"/>
              </a:ext>
            </a:extLst>
          </p:cNvPr>
          <p:cNvSpPr>
            <a:spLocks noGrp="1"/>
          </p:cNvSpPr>
          <p:nvPr>
            <p:ph sz="half" idx="4294967295"/>
          </p:nvPr>
        </p:nvSpPr>
        <p:spPr>
          <a:xfrm>
            <a:off x="248195" y="1989956"/>
            <a:ext cx="3631474" cy="2137908"/>
          </a:xfrm>
        </p:spPr>
        <p:txBody>
          <a:bodyPr/>
          <a:lstStyle/>
          <a:p>
            <a:r>
              <a:rPr lang="en-US" dirty="0"/>
              <a:t>27 ICs</a:t>
            </a:r>
          </a:p>
          <a:p>
            <a:r>
              <a:rPr lang="en-US" dirty="0"/>
              <a:t>12 IRBs</a:t>
            </a:r>
          </a:p>
          <a:p>
            <a:r>
              <a:rPr lang="en-US" dirty="0"/>
              <a:t>12 IRB administrative offices</a:t>
            </a:r>
          </a:p>
          <a:p>
            <a:r>
              <a:rPr lang="en-US" dirty="0"/>
              <a:t>12 different ways of doing things</a:t>
            </a:r>
          </a:p>
          <a:p>
            <a:endParaRPr lang="en-US" dirty="0"/>
          </a:p>
          <a:p>
            <a:endParaRPr lang="en-US" dirty="0"/>
          </a:p>
        </p:txBody>
      </p:sp>
      <p:sp>
        <p:nvSpPr>
          <p:cNvPr id="8" name="Content Placeholder 7">
            <a:extLst>
              <a:ext uri="{FF2B5EF4-FFF2-40B4-BE49-F238E27FC236}">
                <a16:creationId xmlns:a16="http://schemas.microsoft.com/office/drawing/2014/main" id="{CD596A96-BB12-49FF-8CD1-CAC71DA20220}"/>
              </a:ext>
            </a:extLst>
          </p:cNvPr>
          <p:cNvSpPr>
            <a:spLocks noGrp="1"/>
          </p:cNvSpPr>
          <p:nvPr>
            <p:ph sz="half" idx="4294967295"/>
          </p:nvPr>
        </p:nvSpPr>
        <p:spPr>
          <a:xfrm>
            <a:off x="5824765" y="1958112"/>
            <a:ext cx="2620645" cy="2137908"/>
          </a:xfrm>
        </p:spPr>
        <p:txBody>
          <a:bodyPr>
            <a:normAutofit/>
          </a:bodyPr>
          <a:lstStyle/>
          <a:p>
            <a:r>
              <a:rPr lang="en-US" dirty="0"/>
              <a:t>Inefficiency</a:t>
            </a:r>
          </a:p>
          <a:p>
            <a:r>
              <a:rPr lang="en-US" dirty="0"/>
              <a:t>Inconsistency</a:t>
            </a:r>
          </a:p>
          <a:p>
            <a:r>
              <a:rPr lang="en-US" dirty="0"/>
              <a:t>Variable quality</a:t>
            </a:r>
          </a:p>
          <a:p>
            <a:r>
              <a:rPr lang="en-US" dirty="0"/>
              <a:t>Best practice concerns</a:t>
            </a:r>
          </a:p>
          <a:p>
            <a:endParaRPr lang="en-US" dirty="0"/>
          </a:p>
        </p:txBody>
      </p:sp>
      <p:sp>
        <p:nvSpPr>
          <p:cNvPr id="9" name="Arrow: Right 8">
            <a:extLst>
              <a:ext uri="{FF2B5EF4-FFF2-40B4-BE49-F238E27FC236}">
                <a16:creationId xmlns:a16="http://schemas.microsoft.com/office/drawing/2014/main" id="{FDE33528-5C28-43BE-8D62-D705432E3753}"/>
              </a:ext>
            </a:extLst>
          </p:cNvPr>
          <p:cNvSpPr/>
          <p:nvPr/>
        </p:nvSpPr>
        <p:spPr>
          <a:xfrm>
            <a:off x="4036122" y="2625132"/>
            <a:ext cx="1331743" cy="8038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Right 5">
            <a:extLst>
              <a:ext uri="{FF2B5EF4-FFF2-40B4-BE49-F238E27FC236}">
                <a16:creationId xmlns:a16="http://schemas.microsoft.com/office/drawing/2014/main" id="{374D011B-00D1-457E-AEE6-83BE3E80A3D7}"/>
              </a:ext>
            </a:extLst>
          </p:cNvPr>
          <p:cNvSpPr/>
          <p:nvPr/>
        </p:nvSpPr>
        <p:spPr>
          <a:xfrm>
            <a:off x="7994168" y="2625132"/>
            <a:ext cx="1331743" cy="8038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987111C7-250F-475F-8153-75B52C78EF30}"/>
              </a:ext>
            </a:extLst>
          </p:cNvPr>
          <p:cNvSpPr txBox="1"/>
          <p:nvPr/>
        </p:nvSpPr>
        <p:spPr>
          <a:xfrm>
            <a:off x="9707545" y="2703900"/>
            <a:ext cx="1814536" cy="646331"/>
          </a:xfrm>
          <a:prstGeom prst="rect">
            <a:avLst/>
          </a:prstGeom>
          <a:noFill/>
        </p:spPr>
        <p:txBody>
          <a:bodyPr wrap="none" rtlCol="0">
            <a:spAutoFit/>
          </a:bodyPr>
          <a:lstStyle/>
          <a:p>
            <a:r>
              <a:rPr lang="en-US" dirty="0"/>
              <a:t>Revised Common</a:t>
            </a:r>
          </a:p>
          <a:p>
            <a:r>
              <a:rPr lang="en-US" dirty="0"/>
              <a:t>Rule Compliance</a:t>
            </a:r>
          </a:p>
        </p:txBody>
      </p:sp>
      <p:sp>
        <p:nvSpPr>
          <p:cNvPr id="3" name="Rectangle 2">
            <a:extLst>
              <a:ext uri="{FF2B5EF4-FFF2-40B4-BE49-F238E27FC236}">
                <a16:creationId xmlns:a16="http://schemas.microsoft.com/office/drawing/2014/main" id="{58D9DCCB-3C72-43E7-818A-D71A8476948F}"/>
              </a:ext>
            </a:extLst>
          </p:cNvPr>
          <p:cNvSpPr/>
          <p:nvPr/>
        </p:nvSpPr>
        <p:spPr>
          <a:xfrm>
            <a:off x="9325911" y="2086708"/>
            <a:ext cx="240120" cy="189913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4627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nodeType="after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childTnLst>
                                </p:cTn>
                              </p:par>
                            </p:childTnLst>
                          </p:cTn>
                        </p:par>
                        <p:par>
                          <p:cTn id="17" fill="hold">
                            <p:stCondLst>
                              <p:cond delay="500"/>
                            </p:stCondLst>
                            <p:childTnLst>
                              <p:par>
                                <p:cTn id="18" presetID="1" presetClass="entr" presetSubtype="0" fill="hold" nodeType="afterEffect">
                                  <p:stCondLst>
                                    <p:cond delay="0"/>
                                  </p:stCondLst>
                                  <p:childTnLst>
                                    <p:set>
                                      <p:cBhvr>
                                        <p:cTn id="19"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par>
                          <p:cTn id="25" fill="hold">
                            <p:stCondLst>
                              <p:cond delay="500"/>
                            </p:stCondLst>
                            <p:childTnLst>
                              <p:par>
                                <p:cTn id="26" presetID="1" presetClass="entr" presetSubtype="0"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6" grpId="0" animBg="1"/>
      <p:bldP spid="2" grpId="0"/>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B783856-E443-4002-B212-A7ECDFE675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9327" y="3475786"/>
            <a:ext cx="1218023" cy="894081"/>
          </a:xfrm>
          <a:prstGeom prst="rect">
            <a:avLst/>
          </a:prstGeom>
        </p:spPr>
      </p:pic>
      <p:sp>
        <p:nvSpPr>
          <p:cNvPr id="3" name="Title 2"/>
          <p:cNvSpPr>
            <a:spLocks noGrp="1"/>
          </p:cNvSpPr>
          <p:nvPr>
            <p:ph type="title"/>
          </p:nvPr>
        </p:nvSpPr>
        <p:spPr/>
        <p:txBody>
          <a:bodyPr/>
          <a:lstStyle/>
          <a:p>
            <a:r>
              <a:rPr lang="en-US" dirty="0"/>
              <a:t>System inefficiencies and bottlenecks</a:t>
            </a:r>
          </a:p>
        </p:txBody>
      </p:sp>
      <p:sp>
        <p:nvSpPr>
          <p:cNvPr id="7" name="Rectangle 6">
            <a:extLst>
              <a:ext uri="{FF2B5EF4-FFF2-40B4-BE49-F238E27FC236}">
                <a16:creationId xmlns:a16="http://schemas.microsoft.com/office/drawing/2014/main" id="{3FB6FE34-28BA-4A02-BB96-3184BAFB790E}"/>
              </a:ext>
            </a:extLst>
          </p:cNvPr>
          <p:cNvSpPr/>
          <p:nvPr/>
        </p:nvSpPr>
        <p:spPr>
          <a:xfrm>
            <a:off x="1097280" y="3595804"/>
            <a:ext cx="1402428"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rPr>
              <a:t>Submit</a:t>
            </a:r>
          </a:p>
        </p:txBody>
      </p:sp>
      <p:sp>
        <p:nvSpPr>
          <p:cNvPr id="9" name="Rectangle 8">
            <a:extLst>
              <a:ext uri="{FF2B5EF4-FFF2-40B4-BE49-F238E27FC236}">
                <a16:creationId xmlns:a16="http://schemas.microsoft.com/office/drawing/2014/main" id="{09B76839-9712-48BF-9615-B5D8B93587B7}"/>
              </a:ext>
            </a:extLst>
          </p:cNvPr>
          <p:cNvSpPr/>
          <p:nvPr/>
        </p:nvSpPr>
        <p:spPr>
          <a:xfrm>
            <a:off x="2844343" y="3595804"/>
            <a:ext cx="1402428"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rPr>
              <a:t>Screen</a:t>
            </a:r>
          </a:p>
        </p:txBody>
      </p:sp>
      <p:sp>
        <p:nvSpPr>
          <p:cNvPr id="10" name="Rectangle 9">
            <a:extLst>
              <a:ext uri="{FF2B5EF4-FFF2-40B4-BE49-F238E27FC236}">
                <a16:creationId xmlns:a16="http://schemas.microsoft.com/office/drawing/2014/main" id="{0B6FF7C7-2240-446B-8364-F1C233BA5812}"/>
              </a:ext>
            </a:extLst>
          </p:cNvPr>
          <p:cNvSpPr/>
          <p:nvPr/>
        </p:nvSpPr>
        <p:spPr>
          <a:xfrm>
            <a:off x="4591406" y="3595804"/>
            <a:ext cx="1752246" cy="523220"/>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rPr>
              <a:t>Schedule</a:t>
            </a:r>
          </a:p>
        </p:txBody>
      </p:sp>
      <p:sp>
        <p:nvSpPr>
          <p:cNvPr id="11" name="Rectangle 10">
            <a:extLst>
              <a:ext uri="{FF2B5EF4-FFF2-40B4-BE49-F238E27FC236}">
                <a16:creationId xmlns:a16="http://schemas.microsoft.com/office/drawing/2014/main" id="{CAF9E839-FE7E-48BF-8CB1-E77365F815FE}"/>
              </a:ext>
            </a:extLst>
          </p:cNvPr>
          <p:cNvSpPr/>
          <p:nvPr/>
        </p:nvSpPr>
        <p:spPr>
          <a:xfrm>
            <a:off x="6752085" y="3380361"/>
            <a:ext cx="2242400" cy="954107"/>
          </a:xfrm>
          <a:prstGeom prst="rect">
            <a:avLst/>
          </a:prstGeom>
          <a:noFill/>
        </p:spPr>
        <p:txBody>
          <a:bodyPr wrap="square" lIns="91440" tIns="45720" rIns="91440" bIns="45720">
            <a:spAutoFit/>
          </a:bodyPr>
          <a:lstStyle/>
          <a:p>
            <a:pPr algn="ctr"/>
            <a:r>
              <a:rPr lang="en-US" sz="2800" b="0" cap="none" spc="0" dirty="0">
                <a:ln w="0"/>
                <a:solidFill>
                  <a:schemeClr val="tx1"/>
                </a:solidFill>
                <a:effectLst>
                  <a:outerShdw blurRad="38100" dist="19050" dir="2700000" algn="tl" rotWithShape="0">
                    <a:schemeClr val="dk1">
                      <a:alpha val="40000"/>
                    </a:schemeClr>
                  </a:outerShdw>
                </a:effectLst>
              </a:rPr>
              <a:t>Committee review</a:t>
            </a:r>
          </a:p>
        </p:txBody>
      </p:sp>
      <p:sp>
        <p:nvSpPr>
          <p:cNvPr id="12" name="Rectangle 11">
            <a:extLst>
              <a:ext uri="{FF2B5EF4-FFF2-40B4-BE49-F238E27FC236}">
                <a16:creationId xmlns:a16="http://schemas.microsoft.com/office/drawing/2014/main" id="{17A47D0A-11E5-4F2E-8E38-CCC794755A13}"/>
              </a:ext>
            </a:extLst>
          </p:cNvPr>
          <p:cNvSpPr/>
          <p:nvPr/>
        </p:nvSpPr>
        <p:spPr>
          <a:xfrm>
            <a:off x="10133275" y="3540818"/>
            <a:ext cx="2242400"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rPr>
              <a:t>Approve</a:t>
            </a:r>
            <a:endParaRPr lang="en-US" sz="2800" b="0" cap="none" spc="0" dirty="0">
              <a:ln w="0"/>
              <a:solidFill>
                <a:schemeClr val="tx1"/>
              </a:solidFill>
              <a:effectLst>
                <a:outerShdw blurRad="38100" dist="19050" dir="2700000" algn="tl" rotWithShape="0">
                  <a:schemeClr val="dk1">
                    <a:alpha val="40000"/>
                  </a:schemeClr>
                </a:outerShdw>
              </a:effectLst>
            </a:endParaRPr>
          </a:p>
        </p:txBody>
      </p:sp>
      <p:sp>
        <p:nvSpPr>
          <p:cNvPr id="8" name="Arrow: Right 7">
            <a:extLst>
              <a:ext uri="{FF2B5EF4-FFF2-40B4-BE49-F238E27FC236}">
                <a16:creationId xmlns:a16="http://schemas.microsoft.com/office/drawing/2014/main" id="{331FC480-FCCE-43B5-811A-DB98B76225B1}"/>
              </a:ext>
            </a:extLst>
          </p:cNvPr>
          <p:cNvSpPr/>
          <p:nvPr/>
        </p:nvSpPr>
        <p:spPr>
          <a:xfrm>
            <a:off x="2468971" y="3613977"/>
            <a:ext cx="493491" cy="5050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Right 17">
            <a:extLst>
              <a:ext uri="{FF2B5EF4-FFF2-40B4-BE49-F238E27FC236}">
                <a16:creationId xmlns:a16="http://schemas.microsoft.com/office/drawing/2014/main" id="{58A1FDEE-7B5F-4A78-94B5-5DFD0241A9FA}"/>
              </a:ext>
            </a:extLst>
          </p:cNvPr>
          <p:cNvSpPr/>
          <p:nvPr/>
        </p:nvSpPr>
        <p:spPr>
          <a:xfrm>
            <a:off x="8882247" y="3713390"/>
            <a:ext cx="1681564" cy="30621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Right 18">
            <a:extLst>
              <a:ext uri="{FF2B5EF4-FFF2-40B4-BE49-F238E27FC236}">
                <a16:creationId xmlns:a16="http://schemas.microsoft.com/office/drawing/2014/main" id="{3A342A5A-62C6-4279-A85B-5823D594457F}"/>
              </a:ext>
            </a:extLst>
          </p:cNvPr>
          <p:cNvSpPr/>
          <p:nvPr/>
        </p:nvSpPr>
        <p:spPr>
          <a:xfrm>
            <a:off x="4246771" y="3613977"/>
            <a:ext cx="493491" cy="5050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3F7E550C-4317-4ED9-A363-10F8786B98AD}"/>
              </a:ext>
            </a:extLst>
          </p:cNvPr>
          <p:cNvGrpSpPr/>
          <p:nvPr/>
        </p:nvGrpSpPr>
        <p:grpSpPr>
          <a:xfrm>
            <a:off x="5562600" y="4119024"/>
            <a:ext cx="2286000" cy="954106"/>
            <a:chOff x="5562600" y="4119024"/>
            <a:chExt cx="2286000" cy="808576"/>
          </a:xfrm>
        </p:grpSpPr>
        <p:cxnSp>
          <p:nvCxnSpPr>
            <p:cNvPr id="14" name="Straight Connector 13">
              <a:extLst>
                <a:ext uri="{FF2B5EF4-FFF2-40B4-BE49-F238E27FC236}">
                  <a16:creationId xmlns:a16="http://schemas.microsoft.com/office/drawing/2014/main" id="{59482384-46AA-4DCD-9403-AC65DBF00033}"/>
                </a:ext>
              </a:extLst>
            </p:cNvPr>
            <p:cNvCxnSpPr>
              <a:cxnSpLocks/>
            </p:cNvCxnSpPr>
            <p:nvPr/>
          </p:nvCxnSpPr>
          <p:spPr>
            <a:xfrm>
              <a:off x="7823200" y="4334468"/>
              <a:ext cx="0" cy="580432"/>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05E8143-3821-4A37-BE93-F7A1808EA335}"/>
                </a:ext>
              </a:extLst>
            </p:cNvPr>
            <p:cNvCxnSpPr/>
            <p:nvPr/>
          </p:nvCxnSpPr>
          <p:spPr>
            <a:xfrm flipH="1">
              <a:off x="5562600" y="4927600"/>
              <a:ext cx="2286000"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AF2EA09B-4B31-4F7C-9132-B88056BB0E9F}"/>
                </a:ext>
              </a:extLst>
            </p:cNvPr>
            <p:cNvCxnSpPr>
              <a:cxnSpLocks/>
            </p:cNvCxnSpPr>
            <p:nvPr/>
          </p:nvCxnSpPr>
          <p:spPr>
            <a:xfrm flipV="1">
              <a:off x="5588000" y="4119024"/>
              <a:ext cx="0" cy="79587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cxnSp>
        <p:nvCxnSpPr>
          <p:cNvPr id="5" name="Straight Connector 4">
            <a:extLst>
              <a:ext uri="{FF2B5EF4-FFF2-40B4-BE49-F238E27FC236}">
                <a16:creationId xmlns:a16="http://schemas.microsoft.com/office/drawing/2014/main" id="{B89D507F-4B4B-4A28-B597-6090352C8159}"/>
              </a:ext>
            </a:extLst>
          </p:cNvPr>
          <p:cNvCxnSpPr>
            <a:cxnSpLocks/>
          </p:cNvCxnSpPr>
          <p:nvPr/>
        </p:nvCxnSpPr>
        <p:spPr>
          <a:xfrm flipV="1">
            <a:off x="2085654" y="3277456"/>
            <a:ext cx="0" cy="222288"/>
          </a:xfrm>
          <a:prstGeom prst="line">
            <a:avLst/>
          </a:prstGeom>
          <a:ln w="38100"/>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BEB9EBAE-DF44-4359-B595-8492ECCB7900}"/>
              </a:ext>
            </a:extLst>
          </p:cNvPr>
          <p:cNvCxnSpPr/>
          <p:nvPr/>
        </p:nvCxnSpPr>
        <p:spPr>
          <a:xfrm>
            <a:off x="2085654" y="3277456"/>
            <a:ext cx="3476946"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E6D50412-51DF-4D45-A9E7-B145DCB26A6E}"/>
              </a:ext>
            </a:extLst>
          </p:cNvPr>
          <p:cNvCxnSpPr>
            <a:cxnSpLocks/>
          </p:cNvCxnSpPr>
          <p:nvPr/>
        </p:nvCxnSpPr>
        <p:spPr>
          <a:xfrm>
            <a:off x="5562600" y="3277456"/>
            <a:ext cx="0" cy="263362"/>
          </a:xfrm>
          <a:prstGeom prst="line">
            <a:avLst/>
          </a:prstGeom>
          <a:ln w="28575"/>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9DA122CB-9379-4D89-8C3D-A0440634761E}"/>
              </a:ext>
            </a:extLst>
          </p:cNvPr>
          <p:cNvSpPr txBox="1"/>
          <p:nvPr/>
        </p:nvSpPr>
        <p:spPr>
          <a:xfrm>
            <a:off x="2660526" y="2834603"/>
            <a:ext cx="2660857" cy="369332"/>
          </a:xfrm>
          <a:prstGeom prst="rect">
            <a:avLst/>
          </a:prstGeom>
          <a:noFill/>
        </p:spPr>
        <p:txBody>
          <a:bodyPr wrap="none" rtlCol="0">
            <a:spAutoFit/>
          </a:bodyPr>
          <a:lstStyle/>
          <a:p>
            <a:r>
              <a:rPr lang="en-US" dirty="0"/>
              <a:t>Screening by central office</a:t>
            </a:r>
          </a:p>
        </p:txBody>
      </p:sp>
      <p:cxnSp>
        <p:nvCxnSpPr>
          <p:cNvPr id="27" name="Straight Connector 26">
            <a:extLst>
              <a:ext uri="{FF2B5EF4-FFF2-40B4-BE49-F238E27FC236}">
                <a16:creationId xmlns:a16="http://schemas.microsoft.com/office/drawing/2014/main" id="{9569183C-A9E7-4FA5-93B3-BEB91F579FA6}"/>
              </a:ext>
            </a:extLst>
          </p:cNvPr>
          <p:cNvCxnSpPr>
            <a:cxnSpLocks/>
          </p:cNvCxnSpPr>
          <p:nvPr/>
        </p:nvCxnSpPr>
        <p:spPr>
          <a:xfrm flipV="1">
            <a:off x="5922874" y="3256320"/>
            <a:ext cx="0" cy="222288"/>
          </a:xfrm>
          <a:prstGeom prst="line">
            <a:avLst/>
          </a:prstGeom>
          <a:ln w="38100"/>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8E0D2EC5-4A7A-4746-859C-FB03D42D2C5F}"/>
              </a:ext>
            </a:extLst>
          </p:cNvPr>
          <p:cNvCxnSpPr>
            <a:cxnSpLocks/>
          </p:cNvCxnSpPr>
          <p:nvPr/>
        </p:nvCxnSpPr>
        <p:spPr>
          <a:xfrm>
            <a:off x="5922874" y="3276461"/>
            <a:ext cx="1658421" cy="15740"/>
          </a:xfrm>
          <a:prstGeom prst="line">
            <a:avLst/>
          </a:prstGeom>
          <a:ln w="38100"/>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7BEF5DA7-451E-4CE1-A095-E824C7DA9B19}"/>
              </a:ext>
            </a:extLst>
          </p:cNvPr>
          <p:cNvCxnSpPr>
            <a:cxnSpLocks/>
          </p:cNvCxnSpPr>
          <p:nvPr/>
        </p:nvCxnSpPr>
        <p:spPr>
          <a:xfrm>
            <a:off x="7581295" y="3272060"/>
            <a:ext cx="0" cy="206548"/>
          </a:xfrm>
          <a:prstGeom prst="line">
            <a:avLst/>
          </a:prstGeom>
          <a:ln w="28575"/>
        </p:spPr>
        <p:style>
          <a:lnRef idx="1">
            <a:schemeClr val="dk1"/>
          </a:lnRef>
          <a:fillRef idx="0">
            <a:schemeClr val="dk1"/>
          </a:fillRef>
          <a:effectRef idx="0">
            <a:schemeClr val="dk1"/>
          </a:effectRef>
          <a:fontRef idx="minor">
            <a:schemeClr val="tx1"/>
          </a:fontRef>
        </p:style>
      </p:cxnSp>
      <p:sp>
        <p:nvSpPr>
          <p:cNvPr id="32" name="TextBox 31">
            <a:extLst>
              <a:ext uri="{FF2B5EF4-FFF2-40B4-BE49-F238E27FC236}">
                <a16:creationId xmlns:a16="http://schemas.microsoft.com/office/drawing/2014/main" id="{AD7C0AFB-1DAF-42D1-8E8D-0CB3D0054B1D}"/>
              </a:ext>
            </a:extLst>
          </p:cNvPr>
          <p:cNvSpPr txBox="1"/>
          <p:nvPr/>
        </p:nvSpPr>
        <p:spPr>
          <a:xfrm>
            <a:off x="5699584" y="2629678"/>
            <a:ext cx="2105000" cy="646331"/>
          </a:xfrm>
          <a:prstGeom prst="rect">
            <a:avLst/>
          </a:prstGeom>
          <a:noFill/>
        </p:spPr>
        <p:txBody>
          <a:bodyPr wrap="none" rtlCol="0">
            <a:spAutoFit/>
          </a:bodyPr>
          <a:lstStyle/>
          <a:p>
            <a:r>
              <a:rPr lang="en-US" dirty="0"/>
              <a:t>Increased meeting</a:t>
            </a:r>
          </a:p>
          <a:p>
            <a:r>
              <a:rPr lang="en-US" dirty="0"/>
              <a:t>Frequency/flexibility</a:t>
            </a:r>
          </a:p>
        </p:txBody>
      </p:sp>
      <p:cxnSp>
        <p:nvCxnSpPr>
          <p:cNvPr id="33" name="Straight Connector 32">
            <a:extLst>
              <a:ext uri="{FF2B5EF4-FFF2-40B4-BE49-F238E27FC236}">
                <a16:creationId xmlns:a16="http://schemas.microsoft.com/office/drawing/2014/main" id="{FBFFF4D1-22C0-4E47-BB2F-9D6F771C3566}"/>
              </a:ext>
            </a:extLst>
          </p:cNvPr>
          <p:cNvCxnSpPr>
            <a:cxnSpLocks/>
          </p:cNvCxnSpPr>
          <p:nvPr/>
        </p:nvCxnSpPr>
        <p:spPr>
          <a:xfrm flipV="1">
            <a:off x="8374448" y="3206270"/>
            <a:ext cx="0" cy="222288"/>
          </a:xfrm>
          <a:prstGeom prst="line">
            <a:avLst/>
          </a:prstGeom>
          <a:ln w="38100"/>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1515E4C9-58C6-4228-87EA-38CC725C6FB7}"/>
              </a:ext>
            </a:extLst>
          </p:cNvPr>
          <p:cNvCxnSpPr>
            <a:cxnSpLocks/>
          </p:cNvCxnSpPr>
          <p:nvPr/>
        </p:nvCxnSpPr>
        <p:spPr>
          <a:xfrm>
            <a:off x="8374448" y="3226411"/>
            <a:ext cx="2562019" cy="45576"/>
          </a:xfrm>
          <a:prstGeom prst="line">
            <a:avLst/>
          </a:prstGeom>
          <a:ln w="38100"/>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id="{18B04667-FC60-4BFC-9BB1-6701A51845D2}"/>
              </a:ext>
            </a:extLst>
          </p:cNvPr>
          <p:cNvCxnSpPr>
            <a:cxnSpLocks/>
          </p:cNvCxnSpPr>
          <p:nvPr/>
        </p:nvCxnSpPr>
        <p:spPr>
          <a:xfrm>
            <a:off x="10936467" y="3256320"/>
            <a:ext cx="0" cy="206548"/>
          </a:xfrm>
          <a:prstGeom prst="line">
            <a:avLst/>
          </a:prstGeom>
          <a:ln w="28575"/>
        </p:spPr>
        <p:style>
          <a:lnRef idx="1">
            <a:schemeClr val="dk1"/>
          </a:lnRef>
          <a:fillRef idx="0">
            <a:schemeClr val="dk1"/>
          </a:fillRef>
          <a:effectRef idx="0">
            <a:schemeClr val="dk1"/>
          </a:effectRef>
          <a:fontRef idx="minor">
            <a:schemeClr val="tx1"/>
          </a:fontRef>
        </p:style>
      </p:cxnSp>
      <p:sp>
        <p:nvSpPr>
          <p:cNvPr id="36" name="TextBox 35">
            <a:extLst>
              <a:ext uri="{FF2B5EF4-FFF2-40B4-BE49-F238E27FC236}">
                <a16:creationId xmlns:a16="http://schemas.microsoft.com/office/drawing/2014/main" id="{62EB762D-9818-47C3-A9A5-8206608A899A}"/>
              </a:ext>
            </a:extLst>
          </p:cNvPr>
          <p:cNvSpPr txBox="1"/>
          <p:nvPr/>
        </p:nvSpPr>
        <p:spPr>
          <a:xfrm>
            <a:off x="8788250" y="2569123"/>
            <a:ext cx="2148217" cy="646331"/>
          </a:xfrm>
          <a:prstGeom prst="rect">
            <a:avLst/>
          </a:prstGeom>
          <a:noFill/>
        </p:spPr>
        <p:txBody>
          <a:bodyPr wrap="none" rtlCol="0">
            <a:spAutoFit/>
          </a:bodyPr>
          <a:lstStyle/>
          <a:p>
            <a:r>
              <a:rPr lang="en-US" dirty="0"/>
              <a:t>Refocus reviews/</a:t>
            </a:r>
          </a:p>
          <a:p>
            <a:r>
              <a:rPr lang="en-US" dirty="0"/>
              <a:t>Pre-review screening</a:t>
            </a:r>
          </a:p>
        </p:txBody>
      </p:sp>
      <p:sp>
        <p:nvSpPr>
          <p:cNvPr id="30" name="Rectangle 29">
            <a:extLst>
              <a:ext uri="{FF2B5EF4-FFF2-40B4-BE49-F238E27FC236}">
                <a16:creationId xmlns:a16="http://schemas.microsoft.com/office/drawing/2014/main" id="{588F2FA8-38A4-40FA-B2F1-3C7CFF7759AB}"/>
              </a:ext>
            </a:extLst>
          </p:cNvPr>
          <p:cNvSpPr/>
          <p:nvPr/>
        </p:nvSpPr>
        <p:spPr>
          <a:xfrm>
            <a:off x="2551554" y="4732449"/>
            <a:ext cx="1988005" cy="523220"/>
          </a:xfrm>
          <a:prstGeom prst="rect">
            <a:avLst/>
          </a:prstGeom>
          <a:noFill/>
        </p:spPr>
        <p:txBody>
          <a:bodyPr wrap="square" lIns="91440" tIns="45720" rIns="91440" bIns="45720">
            <a:spAutoFit/>
          </a:bodyPr>
          <a:lstStyle/>
          <a:p>
            <a:pPr algn="ctr"/>
            <a:r>
              <a:rPr lang="en-US" sz="2800" dirty="0">
                <a:ln w="0"/>
                <a:effectLst>
                  <a:outerShdw blurRad="38100" dist="19050" dir="2700000" algn="tl" rotWithShape="0">
                    <a:schemeClr val="dk1">
                      <a:alpha val="40000"/>
                    </a:schemeClr>
                  </a:outerShdw>
                </a:effectLst>
              </a:rPr>
              <a:t>Study Team</a:t>
            </a:r>
            <a:endParaRPr lang="en-US" sz="2800" b="0" cap="none" spc="0" dirty="0">
              <a:ln w="0"/>
              <a:solidFill>
                <a:schemeClr val="tx1"/>
              </a:solidFill>
              <a:effectLst>
                <a:outerShdw blurRad="38100" dist="19050" dir="2700000" algn="tl" rotWithShape="0">
                  <a:schemeClr val="dk1">
                    <a:alpha val="40000"/>
                  </a:schemeClr>
                </a:outerShdw>
              </a:effectLst>
            </a:endParaRPr>
          </a:p>
        </p:txBody>
      </p:sp>
      <p:sp>
        <p:nvSpPr>
          <p:cNvPr id="4" name="Arrow: Down 3">
            <a:extLst>
              <a:ext uri="{FF2B5EF4-FFF2-40B4-BE49-F238E27FC236}">
                <a16:creationId xmlns:a16="http://schemas.microsoft.com/office/drawing/2014/main" id="{0E022E1C-1021-41F5-8F53-580CCA6E6D40}"/>
              </a:ext>
            </a:extLst>
          </p:cNvPr>
          <p:cNvSpPr/>
          <p:nvPr/>
        </p:nvSpPr>
        <p:spPr>
          <a:xfrm>
            <a:off x="3142911" y="4227398"/>
            <a:ext cx="209890" cy="5166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Down 30">
            <a:extLst>
              <a:ext uri="{FF2B5EF4-FFF2-40B4-BE49-F238E27FC236}">
                <a16:creationId xmlns:a16="http://schemas.microsoft.com/office/drawing/2014/main" id="{4234A548-746D-4057-A916-7E4FA4C5825B}"/>
              </a:ext>
            </a:extLst>
          </p:cNvPr>
          <p:cNvSpPr/>
          <p:nvPr/>
        </p:nvSpPr>
        <p:spPr>
          <a:xfrm rot="10800000">
            <a:off x="3576035" y="4219456"/>
            <a:ext cx="209890" cy="5166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a:extLst>
              <a:ext uri="{FF2B5EF4-FFF2-40B4-BE49-F238E27FC236}">
                <a16:creationId xmlns:a16="http://schemas.microsoft.com/office/drawing/2014/main" id="{1FFD4375-96B5-49E5-8417-6B33AB5C83A6}"/>
              </a:ext>
            </a:extLst>
          </p:cNvPr>
          <p:cNvCxnSpPr>
            <a:cxnSpLocks/>
          </p:cNvCxnSpPr>
          <p:nvPr/>
        </p:nvCxnSpPr>
        <p:spPr>
          <a:xfrm>
            <a:off x="7830130" y="4604100"/>
            <a:ext cx="0" cy="1343962"/>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37CE670-CE7C-4023-A383-24A095BCB789}"/>
              </a:ext>
            </a:extLst>
          </p:cNvPr>
          <p:cNvCxnSpPr>
            <a:cxnSpLocks/>
          </p:cNvCxnSpPr>
          <p:nvPr/>
        </p:nvCxnSpPr>
        <p:spPr>
          <a:xfrm flipH="1">
            <a:off x="3482497" y="5977468"/>
            <a:ext cx="4375935"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3283C40A-081C-4344-BE61-9A02B10E4028}"/>
              </a:ext>
            </a:extLst>
          </p:cNvPr>
          <p:cNvCxnSpPr>
            <a:cxnSpLocks/>
          </p:cNvCxnSpPr>
          <p:nvPr/>
        </p:nvCxnSpPr>
        <p:spPr>
          <a:xfrm flipV="1">
            <a:off x="3510799" y="5178175"/>
            <a:ext cx="0" cy="76988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2" grpId="0"/>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98C62-DCCD-43B0-BF39-3DBF04D384A8}"/>
              </a:ext>
            </a:extLst>
          </p:cNvPr>
          <p:cNvSpPr>
            <a:spLocks noGrp="1"/>
          </p:cNvSpPr>
          <p:nvPr>
            <p:ph type="title"/>
          </p:nvPr>
        </p:nvSpPr>
        <p:spPr/>
        <p:txBody>
          <a:bodyPr/>
          <a:lstStyle/>
          <a:p>
            <a:r>
              <a:rPr lang="en-US" dirty="0"/>
              <a:t>What we have to do</a:t>
            </a:r>
          </a:p>
        </p:txBody>
      </p:sp>
      <p:sp>
        <p:nvSpPr>
          <p:cNvPr id="3" name="Content Placeholder 2">
            <a:extLst>
              <a:ext uri="{FF2B5EF4-FFF2-40B4-BE49-F238E27FC236}">
                <a16:creationId xmlns:a16="http://schemas.microsoft.com/office/drawing/2014/main" id="{0C624D17-288E-48A3-8922-766237AD7A98}"/>
              </a:ext>
            </a:extLst>
          </p:cNvPr>
          <p:cNvSpPr>
            <a:spLocks noGrp="1"/>
          </p:cNvSpPr>
          <p:nvPr>
            <p:ph sz="half" idx="1"/>
          </p:nvPr>
        </p:nvSpPr>
        <p:spPr/>
        <p:txBody>
          <a:bodyPr/>
          <a:lstStyle/>
          <a:p>
            <a:r>
              <a:rPr lang="en-US" dirty="0"/>
              <a:t>Steps to success</a:t>
            </a:r>
          </a:p>
          <a:p>
            <a:pPr lvl="1"/>
            <a:r>
              <a:rPr lang="en-US" dirty="0"/>
              <a:t>Revise policies for CR compliance</a:t>
            </a:r>
          </a:p>
          <a:p>
            <a:pPr lvl="1"/>
            <a:r>
              <a:rPr lang="en-US" dirty="0"/>
              <a:t>Stand up centralized administrative office</a:t>
            </a:r>
          </a:p>
          <a:p>
            <a:pPr lvl="1"/>
            <a:r>
              <a:rPr lang="en-US" dirty="0"/>
              <a:t>Reorganize IRBs</a:t>
            </a:r>
          </a:p>
        </p:txBody>
      </p:sp>
      <p:pic>
        <p:nvPicPr>
          <p:cNvPr id="6" name="Content Placeholder 5">
            <a:extLst>
              <a:ext uri="{FF2B5EF4-FFF2-40B4-BE49-F238E27FC236}">
                <a16:creationId xmlns:a16="http://schemas.microsoft.com/office/drawing/2014/main" id="{F6036B89-BBDC-4CFF-8836-972DACED1C37}"/>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175500" y="2270125"/>
            <a:ext cx="3022600" cy="3175000"/>
          </a:xfrm>
        </p:spPr>
      </p:pic>
    </p:spTree>
    <p:extLst>
      <p:ext uri="{BB962C8B-B14F-4D97-AF65-F5344CB8AC3E}">
        <p14:creationId xmlns:p14="http://schemas.microsoft.com/office/powerpoint/2010/main" val="2524259827"/>
      </p:ext>
    </p:extLst>
  </p:cSld>
  <p:clrMapOvr>
    <a:masterClrMapping/>
  </p:clrMapOvr>
</p:sld>
</file>

<file path=ppt/theme/theme1.xml><?xml version="1.0" encoding="utf-8"?>
<a:theme xmlns:a="http://schemas.openxmlformats.org/drawingml/2006/main" name="Retrospect">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933</TotalTime>
  <Words>1780</Words>
  <Application>Microsoft Office PowerPoint</Application>
  <PresentationFormat>Widescreen</PresentationFormat>
  <Paragraphs>288</Paragraphs>
  <Slides>34</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Calibri</vt:lpstr>
      <vt:lpstr>Calibri Light</vt:lpstr>
      <vt:lpstr>Retrospect</vt:lpstr>
      <vt:lpstr>Changes to the NIH IRBs and Common Rule</vt:lpstr>
      <vt:lpstr>Key Team members</vt:lpstr>
      <vt:lpstr>Who I am</vt:lpstr>
      <vt:lpstr>Why I am here</vt:lpstr>
      <vt:lpstr>Create an efficient, effective and compliant IRB system</vt:lpstr>
      <vt:lpstr>Current State</vt:lpstr>
      <vt:lpstr>Current state</vt:lpstr>
      <vt:lpstr>System inefficiencies and bottlenecks</vt:lpstr>
      <vt:lpstr>What we have to do</vt:lpstr>
      <vt:lpstr>Centralized administrative office</vt:lpstr>
      <vt:lpstr>System inefficiencies and bottlenecks</vt:lpstr>
      <vt:lpstr>Penguins and Platypuses </vt:lpstr>
      <vt:lpstr>Flexible IRB</vt:lpstr>
      <vt:lpstr>PowerPoint Presentation</vt:lpstr>
      <vt:lpstr>IRB Chairs</vt:lpstr>
      <vt:lpstr>What will I be asked to do?</vt:lpstr>
      <vt:lpstr>Benefits</vt:lpstr>
      <vt:lpstr>Whats the rush?</vt:lpstr>
      <vt:lpstr>Transition Plan</vt:lpstr>
      <vt:lpstr>PowerPoint Presentation</vt:lpstr>
      <vt:lpstr>What do I do during transition?</vt:lpstr>
      <vt:lpstr>Revised Common Rule</vt:lpstr>
      <vt:lpstr>Revised Common Rule</vt:lpstr>
      <vt:lpstr>Informed Consent</vt:lpstr>
      <vt:lpstr>Informed Consent-Reasonable person</vt:lpstr>
      <vt:lpstr>Informed Consent-Key information</vt:lpstr>
      <vt:lpstr>Informed Consent-Key information</vt:lpstr>
      <vt:lpstr>Other “key” information</vt:lpstr>
      <vt:lpstr>Informed Consent-new elements</vt:lpstr>
      <vt:lpstr>Informed Consent-new elements</vt:lpstr>
      <vt:lpstr>How will OHSRP help?</vt:lpstr>
      <vt:lpstr>Patience please!!!!!</vt:lpstr>
      <vt:lpstr>Contact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Towards the NIH-IRB</dc:title>
  <dc:creator>Green, Jonathan (NIH/OD) [E]</dc:creator>
  <cp:lastModifiedBy>Green, Jonathan (NIH/OD) [E]</cp:lastModifiedBy>
  <cp:revision>80</cp:revision>
  <dcterms:created xsi:type="dcterms:W3CDTF">2018-09-25T21:15:15Z</dcterms:created>
  <dcterms:modified xsi:type="dcterms:W3CDTF">2018-11-28T02:33:41Z</dcterms:modified>
</cp:coreProperties>
</file>