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handoutMasterIdLst>
    <p:handoutMasterId r:id="rId17"/>
  </p:handoutMasterIdLst>
  <p:sldIdLst>
    <p:sldId id="266" r:id="rId2"/>
    <p:sldId id="275" r:id="rId3"/>
    <p:sldId id="267" r:id="rId4"/>
    <p:sldId id="278" r:id="rId5"/>
    <p:sldId id="294" r:id="rId6"/>
    <p:sldId id="305" r:id="rId7"/>
    <p:sldId id="299" r:id="rId8"/>
    <p:sldId id="300" r:id="rId9"/>
    <p:sldId id="301" r:id="rId10"/>
    <p:sldId id="302" r:id="rId11"/>
    <p:sldId id="303" r:id="rId12"/>
    <p:sldId id="304" r:id="rId13"/>
    <p:sldId id="269" r:id="rId14"/>
    <p:sldId id="273"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reen, Jonathan (NIH/OD) [E]" initials="GJ([" lastIdx="2" clrIdx="0">
    <p:extLst>
      <p:ext uri="{19B8F6BF-5375-455C-9EA6-DF929625EA0E}">
        <p15:presenceInfo xmlns:p15="http://schemas.microsoft.com/office/powerpoint/2012/main" userId="S::greenjom@nih.gov::452f11b1-cca0-43e4-98dd-716f11391cb4" providerId="AD"/>
      </p:ext>
    </p:extLst>
  </p:cmAuthor>
  <p:cmAuthor id="2" name="Bridge, Heather (NIH/OD) [E]" initials="BH([" lastIdx="3" clrIdx="1">
    <p:extLst>
      <p:ext uri="{19B8F6BF-5375-455C-9EA6-DF929625EA0E}">
        <p15:presenceInfo xmlns:p15="http://schemas.microsoft.com/office/powerpoint/2012/main" userId="S::bridgeh@nih.gov::4966ada2-b086-4d25-99c5-ccb0d6bd41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22" autoAdjust="0"/>
    <p:restoredTop sz="60187" autoAdjust="0"/>
  </p:normalViewPr>
  <p:slideViewPr>
    <p:cSldViewPr snapToGrid="0">
      <p:cViewPr varScale="1">
        <p:scale>
          <a:sx n="48" d="100"/>
          <a:sy n="48" d="100"/>
        </p:scale>
        <p:origin x="2630" y="48"/>
      </p:cViewPr>
      <p:guideLst/>
    </p:cSldViewPr>
  </p:slideViewPr>
  <p:notesTextViewPr>
    <p:cViewPr>
      <p:scale>
        <a:sx n="100" d="100"/>
        <a:sy n="100" d="100"/>
      </p:scale>
      <p:origin x="0" y="0"/>
    </p:cViewPr>
  </p:notesTextViewPr>
  <p:notesViewPr>
    <p:cSldViewPr snapToGrid="0">
      <p:cViewPr>
        <p:scale>
          <a:sx n="100" d="100"/>
          <a:sy n="100" d="100"/>
        </p:scale>
        <p:origin x="3552"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28CBBD-E9E7-486A-AB2C-4D5E210AD32C}"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2E8809B2-DC65-4C3A-BAAB-C0CDF4F3C657}">
      <dgm:prSet/>
      <dgm:spPr/>
      <dgm:t>
        <a:bodyPr/>
        <a:lstStyle/>
        <a:p>
          <a:r>
            <a:rPr lang="en-US" dirty="0"/>
            <a:t>Release date: 10/13/2020</a:t>
          </a:r>
        </a:p>
      </dgm:t>
    </dgm:pt>
    <dgm:pt modelId="{FF5FEC2C-CA73-4098-AC07-D77CFAF4D3F6}" type="parTrans" cxnId="{3E5FDF2F-A81C-4274-AAC0-6070572D15FB}">
      <dgm:prSet/>
      <dgm:spPr/>
      <dgm:t>
        <a:bodyPr/>
        <a:lstStyle/>
        <a:p>
          <a:endParaRPr lang="en-US"/>
        </a:p>
      </dgm:t>
    </dgm:pt>
    <dgm:pt modelId="{73637DD6-8F21-4C20-B697-98FFC5F8696B}" type="sibTrans" cxnId="{3E5FDF2F-A81C-4274-AAC0-6070572D15FB}">
      <dgm:prSet/>
      <dgm:spPr/>
      <dgm:t>
        <a:bodyPr/>
        <a:lstStyle/>
        <a:p>
          <a:endParaRPr lang="en-US"/>
        </a:p>
      </dgm:t>
    </dgm:pt>
    <dgm:pt modelId="{B17B07D3-B956-4B12-817B-F9A57343BBC2}">
      <dgm:prSet/>
      <dgm:spPr/>
      <dgm:t>
        <a:bodyPr/>
        <a:lstStyle/>
        <a:p>
          <a:r>
            <a:rPr lang="en-US" dirty="0"/>
            <a:t>Effective date: 10/26/2020</a:t>
          </a:r>
        </a:p>
      </dgm:t>
    </dgm:pt>
    <dgm:pt modelId="{FBE6D10A-589C-459B-962C-6EB427A69167}" type="parTrans" cxnId="{AA2B9CB3-E594-4DE5-BDF9-347BE8D620F4}">
      <dgm:prSet/>
      <dgm:spPr/>
      <dgm:t>
        <a:bodyPr/>
        <a:lstStyle/>
        <a:p>
          <a:endParaRPr lang="en-US"/>
        </a:p>
      </dgm:t>
    </dgm:pt>
    <dgm:pt modelId="{D4D865CC-0E92-4AAD-895D-4E1CEACD05E8}" type="sibTrans" cxnId="{AA2B9CB3-E594-4DE5-BDF9-347BE8D620F4}">
      <dgm:prSet/>
      <dgm:spPr/>
      <dgm:t>
        <a:bodyPr/>
        <a:lstStyle/>
        <a:p>
          <a:endParaRPr lang="en-US"/>
        </a:p>
      </dgm:t>
    </dgm:pt>
    <dgm:pt modelId="{419026AF-D41F-4A54-AC90-917BDB1CFB66}" type="pres">
      <dgm:prSet presAssocID="{F628CBBD-E9E7-486A-AB2C-4D5E210AD32C}" presName="hierChild1" presStyleCnt="0">
        <dgm:presLayoutVars>
          <dgm:chPref val="1"/>
          <dgm:dir/>
          <dgm:animOne val="branch"/>
          <dgm:animLvl val="lvl"/>
          <dgm:resizeHandles/>
        </dgm:presLayoutVars>
      </dgm:prSet>
      <dgm:spPr/>
    </dgm:pt>
    <dgm:pt modelId="{B2B7BF29-000D-4AC1-BF4B-F856E93820E0}" type="pres">
      <dgm:prSet presAssocID="{2E8809B2-DC65-4C3A-BAAB-C0CDF4F3C657}" presName="hierRoot1" presStyleCnt="0"/>
      <dgm:spPr/>
    </dgm:pt>
    <dgm:pt modelId="{DB43F01A-9327-4879-B797-424D70EB837A}" type="pres">
      <dgm:prSet presAssocID="{2E8809B2-DC65-4C3A-BAAB-C0CDF4F3C657}" presName="composite" presStyleCnt="0"/>
      <dgm:spPr/>
    </dgm:pt>
    <dgm:pt modelId="{943456D6-952D-4C69-AE54-CA81C007C65C}" type="pres">
      <dgm:prSet presAssocID="{2E8809B2-DC65-4C3A-BAAB-C0CDF4F3C657}" presName="background" presStyleLbl="node0" presStyleIdx="0" presStyleCnt="2"/>
      <dgm:spPr/>
    </dgm:pt>
    <dgm:pt modelId="{0E67118D-1E30-4DFA-84FC-FD315391DA55}" type="pres">
      <dgm:prSet presAssocID="{2E8809B2-DC65-4C3A-BAAB-C0CDF4F3C657}" presName="text" presStyleLbl="fgAcc0" presStyleIdx="0" presStyleCnt="2">
        <dgm:presLayoutVars>
          <dgm:chPref val="3"/>
        </dgm:presLayoutVars>
      </dgm:prSet>
      <dgm:spPr/>
    </dgm:pt>
    <dgm:pt modelId="{45421BF8-ED55-44A7-A31D-CD821D5BE95D}" type="pres">
      <dgm:prSet presAssocID="{2E8809B2-DC65-4C3A-BAAB-C0CDF4F3C657}" presName="hierChild2" presStyleCnt="0"/>
      <dgm:spPr/>
    </dgm:pt>
    <dgm:pt modelId="{92671A5D-F353-460F-BF9F-F74A2F9843CE}" type="pres">
      <dgm:prSet presAssocID="{B17B07D3-B956-4B12-817B-F9A57343BBC2}" presName="hierRoot1" presStyleCnt="0"/>
      <dgm:spPr/>
    </dgm:pt>
    <dgm:pt modelId="{C37205D2-9A10-4C2A-9717-1BEA3BC8E346}" type="pres">
      <dgm:prSet presAssocID="{B17B07D3-B956-4B12-817B-F9A57343BBC2}" presName="composite" presStyleCnt="0"/>
      <dgm:spPr/>
    </dgm:pt>
    <dgm:pt modelId="{DD487B8E-3F3B-4AF5-BB05-AB4AAF938369}" type="pres">
      <dgm:prSet presAssocID="{B17B07D3-B956-4B12-817B-F9A57343BBC2}" presName="background" presStyleLbl="node0" presStyleIdx="1" presStyleCnt="2"/>
      <dgm:spPr/>
    </dgm:pt>
    <dgm:pt modelId="{B8E2E1DD-79E5-4A2C-8201-54A2CB1203BC}" type="pres">
      <dgm:prSet presAssocID="{B17B07D3-B956-4B12-817B-F9A57343BBC2}" presName="text" presStyleLbl="fgAcc0" presStyleIdx="1" presStyleCnt="2">
        <dgm:presLayoutVars>
          <dgm:chPref val="3"/>
        </dgm:presLayoutVars>
      </dgm:prSet>
      <dgm:spPr/>
    </dgm:pt>
    <dgm:pt modelId="{BA541775-D7A9-4B06-8674-4888D7A3DA31}" type="pres">
      <dgm:prSet presAssocID="{B17B07D3-B956-4B12-817B-F9A57343BBC2}" presName="hierChild2" presStyleCnt="0"/>
      <dgm:spPr/>
    </dgm:pt>
  </dgm:ptLst>
  <dgm:cxnLst>
    <dgm:cxn modelId="{CF0D9B0B-DCD6-4CB2-AE3E-D658CB9E2DDB}" type="presOf" srcId="{2E8809B2-DC65-4C3A-BAAB-C0CDF4F3C657}" destId="{0E67118D-1E30-4DFA-84FC-FD315391DA55}" srcOrd="0" destOrd="0" presId="urn:microsoft.com/office/officeart/2005/8/layout/hierarchy1"/>
    <dgm:cxn modelId="{3E5FDF2F-A81C-4274-AAC0-6070572D15FB}" srcId="{F628CBBD-E9E7-486A-AB2C-4D5E210AD32C}" destId="{2E8809B2-DC65-4C3A-BAAB-C0CDF4F3C657}" srcOrd="0" destOrd="0" parTransId="{FF5FEC2C-CA73-4098-AC07-D77CFAF4D3F6}" sibTransId="{73637DD6-8F21-4C20-B697-98FFC5F8696B}"/>
    <dgm:cxn modelId="{0060CA43-30B6-40A3-A7C7-C3858E139672}" type="presOf" srcId="{F628CBBD-E9E7-486A-AB2C-4D5E210AD32C}" destId="{419026AF-D41F-4A54-AC90-917BDB1CFB66}" srcOrd="0" destOrd="0" presId="urn:microsoft.com/office/officeart/2005/8/layout/hierarchy1"/>
    <dgm:cxn modelId="{C4585748-FC9C-47FE-BCA1-EB1BB26CB522}" type="presOf" srcId="{B17B07D3-B956-4B12-817B-F9A57343BBC2}" destId="{B8E2E1DD-79E5-4A2C-8201-54A2CB1203BC}" srcOrd="0" destOrd="0" presId="urn:microsoft.com/office/officeart/2005/8/layout/hierarchy1"/>
    <dgm:cxn modelId="{AA2B9CB3-E594-4DE5-BDF9-347BE8D620F4}" srcId="{F628CBBD-E9E7-486A-AB2C-4D5E210AD32C}" destId="{B17B07D3-B956-4B12-817B-F9A57343BBC2}" srcOrd="1" destOrd="0" parTransId="{FBE6D10A-589C-459B-962C-6EB427A69167}" sibTransId="{D4D865CC-0E92-4AAD-895D-4E1CEACD05E8}"/>
    <dgm:cxn modelId="{EC19C7E9-AA2C-46B5-AD61-2EAE24EFD1A0}" type="presParOf" srcId="{419026AF-D41F-4A54-AC90-917BDB1CFB66}" destId="{B2B7BF29-000D-4AC1-BF4B-F856E93820E0}" srcOrd="0" destOrd="0" presId="urn:microsoft.com/office/officeart/2005/8/layout/hierarchy1"/>
    <dgm:cxn modelId="{5004DFA9-6414-49D5-A7D2-0EBC994083C7}" type="presParOf" srcId="{B2B7BF29-000D-4AC1-BF4B-F856E93820E0}" destId="{DB43F01A-9327-4879-B797-424D70EB837A}" srcOrd="0" destOrd="0" presId="urn:microsoft.com/office/officeart/2005/8/layout/hierarchy1"/>
    <dgm:cxn modelId="{1DA6BECA-4C03-4BA9-9999-0855AD5AFC56}" type="presParOf" srcId="{DB43F01A-9327-4879-B797-424D70EB837A}" destId="{943456D6-952D-4C69-AE54-CA81C007C65C}" srcOrd="0" destOrd="0" presId="urn:microsoft.com/office/officeart/2005/8/layout/hierarchy1"/>
    <dgm:cxn modelId="{BBE98C7A-D9F8-47EC-B543-2D3C37B64F28}" type="presParOf" srcId="{DB43F01A-9327-4879-B797-424D70EB837A}" destId="{0E67118D-1E30-4DFA-84FC-FD315391DA55}" srcOrd="1" destOrd="0" presId="urn:microsoft.com/office/officeart/2005/8/layout/hierarchy1"/>
    <dgm:cxn modelId="{3251429B-D726-4718-BAB9-5E2856FE4963}" type="presParOf" srcId="{B2B7BF29-000D-4AC1-BF4B-F856E93820E0}" destId="{45421BF8-ED55-44A7-A31D-CD821D5BE95D}" srcOrd="1" destOrd="0" presId="urn:microsoft.com/office/officeart/2005/8/layout/hierarchy1"/>
    <dgm:cxn modelId="{8FDDD289-20F5-4B47-AA6E-1D924750AA7B}" type="presParOf" srcId="{419026AF-D41F-4A54-AC90-917BDB1CFB66}" destId="{92671A5D-F353-460F-BF9F-F74A2F9843CE}" srcOrd="1" destOrd="0" presId="urn:microsoft.com/office/officeart/2005/8/layout/hierarchy1"/>
    <dgm:cxn modelId="{9DE1B1F3-2F7B-403F-94FF-C83DCD833985}" type="presParOf" srcId="{92671A5D-F353-460F-BF9F-F74A2F9843CE}" destId="{C37205D2-9A10-4C2A-9717-1BEA3BC8E346}" srcOrd="0" destOrd="0" presId="urn:microsoft.com/office/officeart/2005/8/layout/hierarchy1"/>
    <dgm:cxn modelId="{B8609B3B-E7AB-40ED-9916-901473441999}" type="presParOf" srcId="{C37205D2-9A10-4C2A-9717-1BEA3BC8E346}" destId="{DD487B8E-3F3B-4AF5-BB05-AB4AAF938369}" srcOrd="0" destOrd="0" presId="urn:microsoft.com/office/officeart/2005/8/layout/hierarchy1"/>
    <dgm:cxn modelId="{DFD626F6-090D-4527-B026-F102F9B63554}" type="presParOf" srcId="{C37205D2-9A10-4C2A-9717-1BEA3BC8E346}" destId="{B8E2E1DD-79E5-4A2C-8201-54A2CB1203BC}" srcOrd="1" destOrd="0" presId="urn:microsoft.com/office/officeart/2005/8/layout/hierarchy1"/>
    <dgm:cxn modelId="{F729CE2C-D636-470E-B09B-083487C0513A}" type="presParOf" srcId="{92671A5D-F353-460F-BF9F-F74A2F9843CE}" destId="{BA541775-D7A9-4B06-8674-4888D7A3DA31}" srcOrd="1" destOrd="0" presId="urn:microsoft.com/office/officeart/2005/8/layout/hierarchy1"/>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E03204E-9113-49DF-B76C-E411FC38DA52}" type="doc">
      <dgm:prSet loTypeId="urn:microsoft.com/office/officeart/2016/7/layout/VerticalSolidActionList" loCatId="List" qsTypeId="urn:microsoft.com/office/officeart/2005/8/quickstyle/simple1" qsCatId="simple" csTypeId="urn:microsoft.com/office/officeart/2005/8/colors/accent1_2" csCatId="accent1" phldr="1"/>
      <dgm:spPr/>
      <dgm:t>
        <a:bodyPr/>
        <a:lstStyle/>
        <a:p>
          <a:endParaRPr lang="en-US"/>
        </a:p>
      </dgm:t>
    </dgm:pt>
    <dgm:pt modelId="{BDDCA810-9A12-41E4-9770-CCE59BB9C2B8}">
      <dgm:prSet/>
      <dgm:spPr/>
      <dgm:t>
        <a:bodyPr/>
        <a:lstStyle/>
        <a:p>
          <a:r>
            <a:rPr lang="en-US" dirty="0"/>
            <a:t>Do </a:t>
          </a:r>
        </a:p>
      </dgm:t>
    </dgm:pt>
    <dgm:pt modelId="{9DB922AD-D003-4A9A-8377-75266A79BB24}" type="parTrans" cxnId="{0F62EB3A-7B26-405C-AD4D-85894CF12EA9}">
      <dgm:prSet/>
      <dgm:spPr/>
      <dgm:t>
        <a:bodyPr/>
        <a:lstStyle/>
        <a:p>
          <a:endParaRPr lang="en-US"/>
        </a:p>
      </dgm:t>
    </dgm:pt>
    <dgm:pt modelId="{FDA11909-5327-4E60-A26A-A50F587AAD68}" type="sibTrans" cxnId="{0F62EB3A-7B26-405C-AD4D-85894CF12EA9}">
      <dgm:prSet/>
      <dgm:spPr/>
      <dgm:t>
        <a:bodyPr/>
        <a:lstStyle/>
        <a:p>
          <a:endParaRPr lang="en-US"/>
        </a:p>
      </dgm:t>
    </dgm:pt>
    <dgm:pt modelId="{2C6C515A-03BC-4841-B2D8-D71D259A854E}">
      <dgm:prSet custT="1"/>
      <dgm:spPr/>
      <dgm:t>
        <a:bodyPr/>
        <a:lstStyle/>
        <a:p>
          <a:r>
            <a:rPr lang="en-US" sz="1800" dirty="0"/>
            <a:t>Comply with all applicable FDA regulations for conducting human subjects research involving investigational devices.</a:t>
          </a:r>
        </a:p>
        <a:p>
          <a:endParaRPr lang="en-US" sz="1800" dirty="0"/>
        </a:p>
        <a:p>
          <a:r>
            <a:rPr lang="en-US" sz="1800" dirty="0"/>
            <a:t>Provide the IRB with documentation of an IDE, or justification for an IDE exemption </a:t>
          </a:r>
          <a:r>
            <a:rPr lang="en-US" sz="1800" dirty="0">
              <a:solidFill>
                <a:schemeClr val="tx1"/>
              </a:solidFill>
            </a:rPr>
            <a:t>or NSR determination in the protocol.</a:t>
          </a:r>
        </a:p>
        <a:p>
          <a:endParaRPr lang="en-US" sz="1800" dirty="0"/>
        </a:p>
      </dgm:t>
    </dgm:pt>
    <dgm:pt modelId="{1F9F061C-EB37-43C8-9977-F8F11F388AEE}" type="parTrans" cxnId="{6C4156D1-75AF-4C8B-9756-55AF7DAAAEDE}">
      <dgm:prSet/>
      <dgm:spPr/>
      <dgm:t>
        <a:bodyPr/>
        <a:lstStyle/>
        <a:p>
          <a:endParaRPr lang="en-US"/>
        </a:p>
      </dgm:t>
    </dgm:pt>
    <dgm:pt modelId="{336D15F0-28E6-4583-B3E0-9483A87B3901}" type="sibTrans" cxnId="{6C4156D1-75AF-4C8B-9756-55AF7DAAAEDE}">
      <dgm:prSet/>
      <dgm:spPr/>
      <dgm:t>
        <a:bodyPr/>
        <a:lstStyle/>
        <a:p>
          <a:endParaRPr lang="en-US"/>
        </a:p>
      </dgm:t>
    </dgm:pt>
    <dgm:pt modelId="{9B633A13-2012-4601-8496-163D2ED562AD}">
      <dgm:prSet/>
      <dgm:spPr/>
      <dgm:t>
        <a:bodyPr/>
        <a:lstStyle/>
        <a:p>
          <a:r>
            <a:rPr lang="en-US" dirty="0"/>
            <a:t>Don’t</a:t>
          </a:r>
        </a:p>
      </dgm:t>
    </dgm:pt>
    <dgm:pt modelId="{0559020D-F6E7-4F14-8562-1BA50DA9D3B3}" type="parTrans" cxnId="{1427EAD0-F287-4B0A-8E1E-B8F6D5AE7EED}">
      <dgm:prSet/>
      <dgm:spPr/>
      <dgm:t>
        <a:bodyPr/>
        <a:lstStyle/>
        <a:p>
          <a:endParaRPr lang="en-US"/>
        </a:p>
      </dgm:t>
    </dgm:pt>
    <dgm:pt modelId="{D9301052-A6D3-4464-9859-9E461920EA40}" type="sibTrans" cxnId="{1427EAD0-F287-4B0A-8E1E-B8F6D5AE7EED}">
      <dgm:prSet/>
      <dgm:spPr/>
      <dgm:t>
        <a:bodyPr/>
        <a:lstStyle/>
        <a:p>
          <a:endParaRPr lang="en-US"/>
        </a:p>
      </dgm:t>
    </dgm:pt>
    <dgm:pt modelId="{280FDC32-D6CE-4A14-B05F-0D7178DB1FC4}">
      <dgm:prSet custT="1"/>
      <dgm:spPr/>
      <dgm:t>
        <a:bodyPr/>
        <a:lstStyle/>
        <a:p>
          <a:pPr>
            <a:buNone/>
          </a:pPr>
          <a:r>
            <a:rPr lang="en-US" sz="1800" dirty="0"/>
            <a:t>Forget to refer to Policy 501 prior to designing an investigation involving an FDA-regulated device. </a:t>
          </a:r>
          <a:endParaRPr lang="en-US" sz="1800" i="1" dirty="0"/>
        </a:p>
      </dgm:t>
    </dgm:pt>
    <dgm:pt modelId="{29CC107B-A4BB-40D7-8B32-03AB0C32E2F6}" type="parTrans" cxnId="{5DB1B449-6241-4AE8-977B-B3B4E9E6DF77}">
      <dgm:prSet/>
      <dgm:spPr/>
      <dgm:t>
        <a:bodyPr/>
        <a:lstStyle/>
        <a:p>
          <a:endParaRPr lang="en-US"/>
        </a:p>
      </dgm:t>
    </dgm:pt>
    <dgm:pt modelId="{3568A5D6-8634-4113-B0CC-363AC33D70A7}" type="sibTrans" cxnId="{5DB1B449-6241-4AE8-977B-B3B4E9E6DF77}">
      <dgm:prSet/>
      <dgm:spPr/>
      <dgm:t>
        <a:bodyPr/>
        <a:lstStyle/>
        <a:p>
          <a:endParaRPr lang="en-US"/>
        </a:p>
      </dgm:t>
    </dgm:pt>
    <dgm:pt modelId="{DA3B5D8D-61CE-44B1-BE32-C30B9296EEAA}">
      <dgm:prSet custT="1"/>
      <dgm:spPr/>
      <dgm:t>
        <a:bodyPr/>
        <a:lstStyle/>
        <a:p>
          <a:pPr>
            <a:buNone/>
          </a:pPr>
          <a:endParaRPr lang="en-US" sz="1800" dirty="0"/>
        </a:p>
      </dgm:t>
    </dgm:pt>
    <dgm:pt modelId="{91D73D17-3151-4FBB-8823-4BEED7A597C5}" type="parTrans" cxnId="{88A42263-D74B-4B28-8487-EDF09EFA918F}">
      <dgm:prSet/>
      <dgm:spPr/>
      <dgm:t>
        <a:bodyPr/>
        <a:lstStyle/>
        <a:p>
          <a:endParaRPr lang="en-US"/>
        </a:p>
      </dgm:t>
    </dgm:pt>
    <dgm:pt modelId="{9E35338E-0835-426A-9919-EED32CAB00FE}" type="sibTrans" cxnId="{88A42263-D74B-4B28-8487-EDF09EFA918F}">
      <dgm:prSet/>
      <dgm:spPr/>
      <dgm:t>
        <a:bodyPr/>
        <a:lstStyle/>
        <a:p>
          <a:endParaRPr lang="en-US"/>
        </a:p>
      </dgm:t>
    </dgm:pt>
    <dgm:pt modelId="{CA562395-3800-4D9E-9A02-AF30BFEEE78D}" type="pres">
      <dgm:prSet presAssocID="{8E03204E-9113-49DF-B76C-E411FC38DA52}" presName="Name0" presStyleCnt="0">
        <dgm:presLayoutVars>
          <dgm:dir/>
          <dgm:animLvl val="lvl"/>
          <dgm:resizeHandles val="exact"/>
        </dgm:presLayoutVars>
      </dgm:prSet>
      <dgm:spPr/>
    </dgm:pt>
    <dgm:pt modelId="{42A430B3-C2F5-496C-B6C7-0614D96074B2}" type="pres">
      <dgm:prSet presAssocID="{BDDCA810-9A12-41E4-9770-CCE59BB9C2B8}" presName="linNode" presStyleCnt="0"/>
      <dgm:spPr/>
    </dgm:pt>
    <dgm:pt modelId="{7D818E1A-19CA-4EEC-8083-D9390C94391B}" type="pres">
      <dgm:prSet presAssocID="{BDDCA810-9A12-41E4-9770-CCE59BB9C2B8}" presName="parentText" presStyleLbl="alignNode1" presStyleIdx="0" presStyleCnt="2">
        <dgm:presLayoutVars>
          <dgm:chMax val="1"/>
          <dgm:bulletEnabled/>
        </dgm:presLayoutVars>
      </dgm:prSet>
      <dgm:spPr/>
    </dgm:pt>
    <dgm:pt modelId="{B0AD745C-440B-43C1-9447-88F15B7FF2B6}" type="pres">
      <dgm:prSet presAssocID="{BDDCA810-9A12-41E4-9770-CCE59BB9C2B8}" presName="descendantText" presStyleLbl="alignAccFollowNode1" presStyleIdx="0" presStyleCnt="2" custScaleY="102050">
        <dgm:presLayoutVars>
          <dgm:bulletEnabled/>
        </dgm:presLayoutVars>
      </dgm:prSet>
      <dgm:spPr/>
    </dgm:pt>
    <dgm:pt modelId="{459B5E23-0624-41C2-8D5F-87D58C12EB83}" type="pres">
      <dgm:prSet presAssocID="{FDA11909-5327-4E60-A26A-A50F587AAD68}" presName="sp" presStyleCnt="0"/>
      <dgm:spPr/>
    </dgm:pt>
    <dgm:pt modelId="{D69E4305-A419-4AE2-BFB3-262883868ABB}" type="pres">
      <dgm:prSet presAssocID="{9B633A13-2012-4601-8496-163D2ED562AD}" presName="linNode" presStyleCnt="0"/>
      <dgm:spPr/>
    </dgm:pt>
    <dgm:pt modelId="{9101FF2E-F71B-4A54-B93C-0E2055E1D329}" type="pres">
      <dgm:prSet presAssocID="{9B633A13-2012-4601-8496-163D2ED562AD}" presName="parentText" presStyleLbl="alignNode1" presStyleIdx="1" presStyleCnt="2">
        <dgm:presLayoutVars>
          <dgm:chMax val="1"/>
          <dgm:bulletEnabled/>
        </dgm:presLayoutVars>
      </dgm:prSet>
      <dgm:spPr/>
    </dgm:pt>
    <dgm:pt modelId="{5B1A8FEC-F151-41B8-BA3D-2C998ED53AA8}" type="pres">
      <dgm:prSet presAssocID="{9B633A13-2012-4601-8496-163D2ED562AD}" presName="descendantText" presStyleLbl="alignAccFollowNode1" presStyleIdx="1" presStyleCnt="2" custLinFactNeighborY="5297">
        <dgm:presLayoutVars>
          <dgm:bulletEnabled/>
        </dgm:presLayoutVars>
      </dgm:prSet>
      <dgm:spPr/>
    </dgm:pt>
  </dgm:ptLst>
  <dgm:cxnLst>
    <dgm:cxn modelId="{ED1B6603-3774-4416-BDC5-584D89AD2863}" type="presOf" srcId="{DA3B5D8D-61CE-44B1-BE32-C30B9296EEAA}" destId="{5B1A8FEC-F151-41B8-BA3D-2C998ED53AA8}" srcOrd="0" destOrd="1" presId="urn:microsoft.com/office/officeart/2016/7/layout/VerticalSolidActionList"/>
    <dgm:cxn modelId="{E9C5142E-856D-4A05-907E-515B1A446303}" type="presOf" srcId="{280FDC32-D6CE-4A14-B05F-0D7178DB1FC4}" destId="{5B1A8FEC-F151-41B8-BA3D-2C998ED53AA8}" srcOrd="0" destOrd="0" presId="urn:microsoft.com/office/officeart/2016/7/layout/VerticalSolidActionList"/>
    <dgm:cxn modelId="{22499036-74C6-4603-9E04-C9CC762FF710}" type="presOf" srcId="{BDDCA810-9A12-41E4-9770-CCE59BB9C2B8}" destId="{7D818E1A-19CA-4EEC-8083-D9390C94391B}" srcOrd="0" destOrd="0" presId="urn:microsoft.com/office/officeart/2016/7/layout/VerticalSolidActionList"/>
    <dgm:cxn modelId="{0F62EB3A-7B26-405C-AD4D-85894CF12EA9}" srcId="{8E03204E-9113-49DF-B76C-E411FC38DA52}" destId="{BDDCA810-9A12-41E4-9770-CCE59BB9C2B8}" srcOrd="0" destOrd="0" parTransId="{9DB922AD-D003-4A9A-8377-75266A79BB24}" sibTransId="{FDA11909-5327-4E60-A26A-A50F587AAD68}"/>
    <dgm:cxn modelId="{88A42263-D74B-4B28-8487-EDF09EFA918F}" srcId="{9B633A13-2012-4601-8496-163D2ED562AD}" destId="{DA3B5D8D-61CE-44B1-BE32-C30B9296EEAA}" srcOrd="1" destOrd="0" parTransId="{91D73D17-3151-4FBB-8823-4BEED7A597C5}" sibTransId="{9E35338E-0835-426A-9919-EED32CAB00FE}"/>
    <dgm:cxn modelId="{5DB1B449-6241-4AE8-977B-B3B4E9E6DF77}" srcId="{9B633A13-2012-4601-8496-163D2ED562AD}" destId="{280FDC32-D6CE-4A14-B05F-0D7178DB1FC4}" srcOrd="0" destOrd="0" parTransId="{29CC107B-A4BB-40D7-8B32-03AB0C32E2F6}" sibTransId="{3568A5D6-8634-4113-B0CC-363AC33D70A7}"/>
    <dgm:cxn modelId="{49DF158B-9FEE-4A43-AB3B-D79C82FFF9F4}" type="presOf" srcId="{9B633A13-2012-4601-8496-163D2ED562AD}" destId="{9101FF2E-F71B-4A54-B93C-0E2055E1D329}" srcOrd="0" destOrd="0" presId="urn:microsoft.com/office/officeart/2016/7/layout/VerticalSolidActionList"/>
    <dgm:cxn modelId="{AE143AB2-8D61-4D9C-802C-AEC8E39FE64E}" type="presOf" srcId="{8E03204E-9113-49DF-B76C-E411FC38DA52}" destId="{CA562395-3800-4D9E-9A02-AF30BFEEE78D}" srcOrd="0" destOrd="0" presId="urn:microsoft.com/office/officeart/2016/7/layout/VerticalSolidActionList"/>
    <dgm:cxn modelId="{1427EAD0-F287-4B0A-8E1E-B8F6D5AE7EED}" srcId="{8E03204E-9113-49DF-B76C-E411FC38DA52}" destId="{9B633A13-2012-4601-8496-163D2ED562AD}" srcOrd="1" destOrd="0" parTransId="{0559020D-F6E7-4F14-8562-1BA50DA9D3B3}" sibTransId="{D9301052-A6D3-4464-9859-9E461920EA40}"/>
    <dgm:cxn modelId="{6C4156D1-75AF-4C8B-9756-55AF7DAAAEDE}" srcId="{BDDCA810-9A12-41E4-9770-CCE59BB9C2B8}" destId="{2C6C515A-03BC-4841-B2D8-D71D259A854E}" srcOrd="0" destOrd="0" parTransId="{1F9F061C-EB37-43C8-9977-F8F11F388AEE}" sibTransId="{336D15F0-28E6-4583-B3E0-9483A87B3901}"/>
    <dgm:cxn modelId="{B273C3F7-FDF2-4076-BD63-624D1827FB99}" type="presOf" srcId="{2C6C515A-03BC-4841-B2D8-D71D259A854E}" destId="{B0AD745C-440B-43C1-9447-88F15B7FF2B6}" srcOrd="0" destOrd="0" presId="urn:microsoft.com/office/officeart/2016/7/layout/VerticalSolidActionList"/>
    <dgm:cxn modelId="{8C337C9B-53FD-43E1-A060-F9BED882396E}" type="presParOf" srcId="{CA562395-3800-4D9E-9A02-AF30BFEEE78D}" destId="{42A430B3-C2F5-496C-B6C7-0614D96074B2}" srcOrd="0" destOrd="0" presId="urn:microsoft.com/office/officeart/2016/7/layout/VerticalSolidActionList"/>
    <dgm:cxn modelId="{DFC3D072-35E9-43F6-8A29-098AA3F25E41}" type="presParOf" srcId="{42A430B3-C2F5-496C-B6C7-0614D96074B2}" destId="{7D818E1A-19CA-4EEC-8083-D9390C94391B}" srcOrd="0" destOrd="0" presId="urn:microsoft.com/office/officeart/2016/7/layout/VerticalSolidActionList"/>
    <dgm:cxn modelId="{B2C43981-6EB1-4787-B2A5-EBF4F6428BF4}" type="presParOf" srcId="{42A430B3-C2F5-496C-B6C7-0614D96074B2}" destId="{B0AD745C-440B-43C1-9447-88F15B7FF2B6}" srcOrd="1" destOrd="0" presId="urn:microsoft.com/office/officeart/2016/7/layout/VerticalSolidActionList"/>
    <dgm:cxn modelId="{0DBC2749-C04D-46E2-BE52-FBD5F6E355C8}" type="presParOf" srcId="{CA562395-3800-4D9E-9A02-AF30BFEEE78D}" destId="{459B5E23-0624-41C2-8D5F-87D58C12EB83}" srcOrd="1" destOrd="0" presId="urn:microsoft.com/office/officeart/2016/7/layout/VerticalSolidActionList"/>
    <dgm:cxn modelId="{E18402E6-184B-4AE0-A90E-B062913982E3}" type="presParOf" srcId="{CA562395-3800-4D9E-9A02-AF30BFEEE78D}" destId="{D69E4305-A419-4AE2-BFB3-262883868ABB}" srcOrd="2" destOrd="0" presId="urn:microsoft.com/office/officeart/2016/7/layout/VerticalSolidActionList"/>
    <dgm:cxn modelId="{2173CEAD-82F3-4CAA-AF97-01EF9C8CE8B9}" type="presParOf" srcId="{D69E4305-A419-4AE2-BFB3-262883868ABB}" destId="{9101FF2E-F71B-4A54-B93C-0E2055E1D329}" srcOrd="0" destOrd="0" presId="urn:microsoft.com/office/officeart/2016/7/layout/VerticalSolidActionList"/>
    <dgm:cxn modelId="{62786A10-F929-417E-A829-88B69FEEBC69}" type="presParOf" srcId="{D69E4305-A419-4AE2-BFB3-262883868ABB}" destId="{5B1A8FEC-F151-41B8-BA3D-2C998ED53AA8}" srcOrd="1" destOrd="0" presId="urn:microsoft.com/office/officeart/2016/7/layout/VerticalSolidAction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3456D6-952D-4C69-AE54-CA81C007C65C}">
      <dsp:nvSpPr>
        <dsp:cNvPr id="0" name=""/>
        <dsp:cNvSpPr/>
      </dsp:nvSpPr>
      <dsp:spPr>
        <a:xfrm>
          <a:off x="92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0E67118D-1E30-4DFA-84FC-FD315391DA55}">
      <dsp:nvSpPr>
        <dsp:cNvPr id="0" name=""/>
        <dsp:cNvSpPr/>
      </dsp:nvSpPr>
      <dsp:spPr>
        <a:xfrm>
          <a:off x="36006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Release date: 10/13/2020</a:t>
          </a:r>
        </a:p>
      </dsp:txBody>
      <dsp:txXfrm>
        <a:off x="420176" y="1216141"/>
        <a:ext cx="3112038" cy="1932260"/>
      </dsp:txXfrm>
    </dsp:sp>
    <dsp:sp modelId="{DD487B8E-3F3B-4AF5-BB05-AB4AAF938369}">
      <dsp:nvSpPr>
        <dsp:cNvPr id="0" name=""/>
        <dsp:cNvSpPr/>
      </dsp:nvSpPr>
      <dsp:spPr>
        <a:xfrm>
          <a:off x="3951470" y="814842"/>
          <a:ext cx="3232268" cy="2052490"/>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3">
          <a:scrgbClr r="0" g="0" b="0"/>
        </a:lnRef>
        <a:fillRef idx="1">
          <a:scrgbClr r="0" g="0" b="0"/>
        </a:fillRef>
        <a:effectRef idx="1">
          <a:scrgbClr r="0" g="0" b="0"/>
        </a:effectRef>
        <a:fontRef idx="minor">
          <a:schemeClr val="lt1"/>
        </a:fontRef>
      </dsp:style>
    </dsp:sp>
    <dsp:sp modelId="{B8E2E1DD-79E5-4A2C-8201-54A2CB1203BC}">
      <dsp:nvSpPr>
        <dsp:cNvPr id="0" name=""/>
        <dsp:cNvSpPr/>
      </dsp:nvSpPr>
      <dsp:spPr>
        <a:xfrm>
          <a:off x="4310611" y="1156026"/>
          <a:ext cx="3232268" cy="2052490"/>
        </a:xfrm>
        <a:prstGeom prst="roundRect">
          <a:avLst>
            <a:gd name="adj" fmla="val 10000"/>
          </a:avLst>
        </a:prstGeom>
        <a:solidFill>
          <a:schemeClr val="lt1">
            <a:alpha val="90000"/>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en-US" sz="3900" kern="1200" dirty="0"/>
            <a:t>Effective date: 10/26/2020</a:t>
          </a:r>
        </a:p>
      </dsp:txBody>
      <dsp:txXfrm>
        <a:off x="4370726" y="1216141"/>
        <a:ext cx="3112038" cy="193226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0AD745C-440B-43C1-9447-88F15B7FF2B6}">
      <dsp:nvSpPr>
        <dsp:cNvPr id="0" name=""/>
        <dsp:cNvSpPr/>
      </dsp:nvSpPr>
      <dsp:spPr>
        <a:xfrm>
          <a:off x="958562" y="1237"/>
          <a:ext cx="3834250" cy="3154524"/>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395" tIns="785154" rIns="74395" bIns="785154" numCol="1" spcCol="1270" anchor="ctr" anchorCtr="0">
          <a:noAutofit/>
        </a:bodyPr>
        <a:lstStyle/>
        <a:p>
          <a:pPr marL="0" lvl="0" indent="0" algn="l" defTabSz="800100">
            <a:lnSpc>
              <a:spcPct val="90000"/>
            </a:lnSpc>
            <a:spcBef>
              <a:spcPct val="0"/>
            </a:spcBef>
            <a:spcAft>
              <a:spcPct val="35000"/>
            </a:spcAft>
            <a:buNone/>
          </a:pPr>
          <a:r>
            <a:rPr lang="en-US" sz="1800" kern="1200" dirty="0"/>
            <a:t>Comply with all applicable FDA regulations for conducting human subjects research involving investigational devices.</a:t>
          </a:r>
        </a:p>
        <a:p>
          <a:pPr marL="0" lvl="0" indent="0" algn="l" defTabSz="800100">
            <a:lnSpc>
              <a:spcPct val="90000"/>
            </a:lnSpc>
            <a:spcBef>
              <a:spcPct val="0"/>
            </a:spcBef>
            <a:spcAft>
              <a:spcPct val="35000"/>
            </a:spcAft>
            <a:buNone/>
          </a:pPr>
          <a:endParaRPr lang="en-US" sz="1800" kern="1200" dirty="0"/>
        </a:p>
        <a:p>
          <a:pPr marL="0" lvl="0" indent="0" algn="l" defTabSz="800100">
            <a:lnSpc>
              <a:spcPct val="90000"/>
            </a:lnSpc>
            <a:spcBef>
              <a:spcPct val="0"/>
            </a:spcBef>
            <a:spcAft>
              <a:spcPct val="35000"/>
            </a:spcAft>
            <a:buNone/>
          </a:pPr>
          <a:r>
            <a:rPr lang="en-US" sz="1800" kern="1200" dirty="0"/>
            <a:t>Provide the IRB with documentation of an IDE, or justification for an IDE exemption </a:t>
          </a:r>
          <a:r>
            <a:rPr lang="en-US" sz="1800" kern="1200" dirty="0">
              <a:solidFill>
                <a:schemeClr val="tx1"/>
              </a:solidFill>
            </a:rPr>
            <a:t>or NSR determination in the protocol.</a:t>
          </a:r>
        </a:p>
        <a:p>
          <a:pPr marL="0" lvl="0" indent="0" algn="l" defTabSz="800100">
            <a:lnSpc>
              <a:spcPct val="90000"/>
            </a:lnSpc>
            <a:spcBef>
              <a:spcPct val="0"/>
            </a:spcBef>
            <a:spcAft>
              <a:spcPct val="35000"/>
            </a:spcAft>
            <a:buNone/>
          </a:pPr>
          <a:endParaRPr lang="en-US" sz="1800" kern="1200" dirty="0"/>
        </a:p>
      </dsp:txBody>
      <dsp:txXfrm>
        <a:off x="958562" y="1237"/>
        <a:ext cx="3834250" cy="3154524"/>
      </dsp:txXfrm>
    </dsp:sp>
    <dsp:sp modelId="{7D818E1A-19CA-4EEC-8083-D9390C94391B}">
      <dsp:nvSpPr>
        <dsp:cNvPr id="0" name=""/>
        <dsp:cNvSpPr/>
      </dsp:nvSpPr>
      <dsp:spPr>
        <a:xfrm>
          <a:off x="0" y="32922"/>
          <a:ext cx="958562" cy="309115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24" tIns="305337" rIns="5072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 </a:t>
          </a:r>
        </a:p>
      </dsp:txBody>
      <dsp:txXfrm>
        <a:off x="0" y="32922"/>
        <a:ext cx="958562" cy="3091155"/>
      </dsp:txXfrm>
    </dsp:sp>
    <dsp:sp modelId="{5B1A8FEC-F151-41B8-BA3D-2C998ED53AA8}">
      <dsp:nvSpPr>
        <dsp:cNvPr id="0" name=""/>
        <dsp:cNvSpPr/>
      </dsp:nvSpPr>
      <dsp:spPr>
        <a:xfrm>
          <a:off x="959499" y="3342469"/>
          <a:ext cx="3837998" cy="3091155"/>
        </a:xfrm>
        <a:prstGeom prst="rect">
          <a:avLst/>
        </a:prstGeom>
        <a:solidFill>
          <a:schemeClr val="accent1">
            <a:alpha val="90000"/>
            <a:tint val="40000"/>
            <a:hueOff val="0"/>
            <a:satOff val="0"/>
            <a:lumOff val="0"/>
            <a:alphaOff val="0"/>
          </a:schemeClr>
        </a:solidFill>
        <a:ln w="15875"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4468" tIns="785154" rIns="74468" bIns="785154" numCol="1" spcCol="1270" anchor="ctr" anchorCtr="0">
          <a:noAutofit/>
        </a:bodyPr>
        <a:lstStyle/>
        <a:p>
          <a:pPr marL="0" lvl="0" indent="0" algn="l" defTabSz="800100">
            <a:lnSpc>
              <a:spcPct val="90000"/>
            </a:lnSpc>
            <a:spcBef>
              <a:spcPct val="0"/>
            </a:spcBef>
            <a:spcAft>
              <a:spcPct val="35000"/>
            </a:spcAft>
            <a:buNone/>
          </a:pPr>
          <a:r>
            <a:rPr lang="en-US" sz="1800" kern="1200" dirty="0"/>
            <a:t>Forget to refer to Policy 501 prior to designing an investigation involving an FDA-regulated device. </a:t>
          </a:r>
          <a:endParaRPr lang="en-US" sz="1800" i="1" kern="1200" dirty="0"/>
        </a:p>
        <a:p>
          <a:pPr marL="0" lvl="0" indent="0" algn="l" defTabSz="800100">
            <a:lnSpc>
              <a:spcPct val="90000"/>
            </a:lnSpc>
            <a:spcBef>
              <a:spcPct val="0"/>
            </a:spcBef>
            <a:spcAft>
              <a:spcPct val="35000"/>
            </a:spcAft>
            <a:buNone/>
          </a:pPr>
          <a:endParaRPr lang="en-US" sz="1800" kern="1200" dirty="0"/>
        </a:p>
      </dsp:txBody>
      <dsp:txXfrm>
        <a:off x="959499" y="3342469"/>
        <a:ext cx="3837998" cy="3091155"/>
      </dsp:txXfrm>
    </dsp:sp>
    <dsp:sp modelId="{9101FF2E-F71B-4A54-B93C-0E2055E1D329}">
      <dsp:nvSpPr>
        <dsp:cNvPr id="0" name=""/>
        <dsp:cNvSpPr/>
      </dsp:nvSpPr>
      <dsp:spPr>
        <a:xfrm>
          <a:off x="0" y="3341231"/>
          <a:ext cx="959499" cy="3091155"/>
        </a:xfrm>
        <a:prstGeom prst="rect">
          <a:avLst/>
        </a:prstGeom>
        <a:solidFill>
          <a:schemeClr val="accent1">
            <a:hueOff val="0"/>
            <a:satOff val="0"/>
            <a:lumOff val="0"/>
            <a:alphaOff val="0"/>
          </a:schemeClr>
        </a:solidFill>
        <a:ln w="1587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0774" tIns="305337" rIns="50774" bIns="305337" numCol="1" spcCol="1270" anchor="ctr" anchorCtr="0">
          <a:noAutofit/>
        </a:bodyPr>
        <a:lstStyle/>
        <a:p>
          <a:pPr marL="0" lvl="0" indent="0" algn="ctr" defTabSz="1244600">
            <a:lnSpc>
              <a:spcPct val="90000"/>
            </a:lnSpc>
            <a:spcBef>
              <a:spcPct val="0"/>
            </a:spcBef>
            <a:spcAft>
              <a:spcPct val="35000"/>
            </a:spcAft>
            <a:buNone/>
          </a:pPr>
          <a:r>
            <a:rPr lang="en-US" sz="2800" kern="1200" dirty="0"/>
            <a:t>Don’t</a:t>
          </a:r>
        </a:p>
      </dsp:txBody>
      <dsp:txXfrm>
        <a:off x="0" y="3341231"/>
        <a:ext cx="959499" cy="309115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6/7/layout/VerticalSolidActionList">
  <dgm:title val="Vertical Solid Action List"/>
  <dgm:desc val="Use to show non-sequential or grouped lists of information. Works well with large amounts of text. All text has the same level of emphasis, and direction is not implied."/>
  <dgm:catLst>
    <dgm:cat type="list"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4">
          <dgm:prSet phldr="1"/>
        </dgm:pt>
        <dgm:pt modelId="41">
          <dgm:prSet phldr="1"/>
        </dgm:pt>
        <dgm:pt modelId="5">
          <dgm:prSet phldr="1"/>
        </dgm:pt>
        <dgm:pt modelId="51">
          <dgm:prSet phldr="1"/>
        </dgm:pt>
      </dgm:ptLst>
      <dgm:cxnLst>
        <dgm:cxn modelId="4" srcId="0" destId="1" srcOrd="0" destOrd="0"/>
        <dgm:cxn modelId="5" srcId="0" destId="2" srcOrd="1" destOrd="0"/>
        <dgm:cxn modelId="6" srcId="0" destId="3" srcOrd="2" destOrd="0"/>
        <dgm:cxn modelId="7" srcId="0" destId="4" srcOrd="3" destOrd="0"/>
        <dgm:cxn modelId="8" srcId="0" destId="5" srcOrd="4" destOrd="0"/>
        <dgm:cxn modelId="13" srcId="1" destId="11" srcOrd="0" destOrd="0"/>
        <dgm:cxn modelId="23" srcId="2" destId="21" srcOrd="0" destOrd="0"/>
        <dgm:cxn modelId="33" srcId="3" destId="31" srcOrd="0" destOrd="0"/>
        <dgm:cxn modelId="43" srcId="4" destId="41" srcOrd="0" destOrd="0"/>
        <dgm:cxn modelId="53" srcId="5" destId="5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6"/>
      <dgm:constr type="primFontSz" for="des" forName="parentText" op="equ" val="28"/>
      <dgm:constr type="primFontSz" for="des" forName="descendantText" refType="primFontSz" refFor="des" refForName="parentText" op="lte" fact="0.82"/>
      <dgm:constr type="primFontSz" for="des" forName="parentText" refType="primFontSz" refFor="des" refForName="descendantText" op="lte" fact="1.25"/>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2"/>
          <dgm:constr type="w" for="ch" forName="descendantText" refType="w" fact="0.8"/>
          <dgm:constr type="h" for="ch" forName="parentText" refType="h"/>
          <dgm:constr type="h" for="ch" forName="descendantText" refType="h" refFor="ch" refForName="parentText"/>
        </dgm:constrLst>
        <dgm:ruleLst/>
        <dgm:layoutNode name="parentText" styleLbl="alignNode1">
          <dgm:varLst>
            <dgm:chMax val="1"/>
            <dgm:bulletEnabled/>
          </dgm:varLst>
          <dgm:alg type="tx"/>
          <dgm:shape xmlns:r="http://schemas.openxmlformats.org/officeDocument/2006/relationships" type="rect" r:blip="" zOrderOff="3">
            <dgm:adjLst/>
          </dgm:shape>
          <dgm:presOf axis="self" ptType="node"/>
          <dgm:constrLst>
            <dgm:constr type="tMarg" refType="h" fact="0.28"/>
            <dgm:constr type="bMarg" refType="h" fact="0.28"/>
            <dgm:constr type="lMarg" refType="w" fact="0.15"/>
            <dgm:constr type="rMarg" refType="w" fact="0.15"/>
          </dgm:constrLst>
          <dgm:ruleLst>
            <dgm:rule type="primFontSz" val="15" fact="NaN" max="NaN"/>
          </dgm:ruleLst>
        </dgm:layoutNode>
        <dgm:layoutNode name="descendantText" styleLbl="alignAccFollowNode1">
          <dgm:varLst>
            <dgm:bulletEnabled/>
          </dgm:varLst>
          <dgm:alg type="tx">
            <dgm:param type="stBulletLvl" val="0"/>
            <dgm:param type="parTxLTRAlign" val="l"/>
            <dgm:param type="shpTxLTRAlignCh" val="l"/>
            <dgm:param type="parTxRTLAlign" val="r"/>
            <dgm:param type="shpTxRTLAlignCh" val="r"/>
          </dgm:alg>
          <dgm:choose name="Name10">
            <dgm:if name="Name11" func="var" arg="dir" op="equ" val="norm">
              <dgm:shape xmlns:r="http://schemas.openxmlformats.org/officeDocument/2006/relationships" type="rect" r:blip="">
                <dgm:adjLst/>
              </dgm:shape>
            </dgm:if>
            <dgm:else name="Name12">
              <dgm:shape xmlns:r="http://schemas.openxmlformats.org/officeDocument/2006/relationships" type="rect" r:blip="">
                <dgm:adjLst/>
              </dgm:shape>
            </dgm:else>
          </dgm:choose>
          <dgm:presOf axis="des" ptType="node"/>
          <dgm:constrLst>
            <dgm:constr type="primFontSz" val="24"/>
            <dgm:constr type="lMarg" refType="w" fact="0.055"/>
            <dgm:constr type="rMarg" refType="w" fact="0.055"/>
            <dgm:constr type="tMarg" refType="h" fact="0.72"/>
            <dgm:constr type="bMarg" refType="h" fact="0.72"/>
          </dgm:constrLst>
          <dgm:ruleLst>
            <dgm:rule type="primFontSz" val="11" fact="NaN" max="NaN"/>
          </dgm:ruleLst>
        </dgm:layoutNod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2C01F96-2B3B-4AEC-9F0E-BF51B264B4D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FF85E3D5-F502-468A-A2AA-77B4CFA78CE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9F4087C-06AA-4065-BB8C-4280A8FADDEB}" type="datetimeFigureOut">
              <a:rPr lang="en-US" smtClean="0"/>
              <a:t>10/7/2020</a:t>
            </a:fld>
            <a:endParaRPr lang="en-US" dirty="0"/>
          </a:p>
        </p:txBody>
      </p:sp>
      <p:sp>
        <p:nvSpPr>
          <p:cNvPr id="4" name="Footer Placeholder 3">
            <a:extLst>
              <a:ext uri="{FF2B5EF4-FFF2-40B4-BE49-F238E27FC236}">
                <a16:creationId xmlns:a16="http://schemas.microsoft.com/office/drawing/2014/main" id="{B445B4A5-2F7A-42CD-AB95-AA675272A4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65985654-F8C7-4620-97D1-23666DDA2B1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5DF3B88-F75D-4E6A-8F53-AAB7CFC3D611}" type="slidenum">
              <a:rPr lang="en-US" smtClean="0"/>
              <a:t>‹#›</a:t>
            </a:fld>
            <a:endParaRPr lang="en-US" dirty="0"/>
          </a:p>
        </p:txBody>
      </p:sp>
    </p:spTree>
    <p:extLst>
      <p:ext uri="{BB962C8B-B14F-4D97-AF65-F5344CB8AC3E}">
        <p14:creationId xmlns:p14="http://schemas.microsoft.com/office/powerpoint/2010/main" val="27610926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CBCC86-9979-4769-AD30-3F8E42BE267D}" type="datetimeFigureOut">
              <a:rPr lang="en-US" smtClean="0"/>
              <a:t>10/7/2020</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878A9C-9465-40FD-95A9-5FB5C89B7200}" type="slidenum">
              <a:rPr lang="en-US" smtClean="0"/>
              <a:t>‹#›</a:t>
            </a:fld>
            <a:endParaRPr lang="en-US" dirty="0"/>
          </a:p>
        </p:txBody>
      </p:sp>
    </p:spTree>
    <p:extLst>
      <p:ext uri="{BB962C8B-B14F-4D97-AF65-F5344CB8AC3E}">
        <p14:creationId xmlns:p14="http://schemas.microsoft.com/office/powerpoint/2010/main" val="6878151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ecfr.gov/cgi-bin/text-idx?SID=2fd22034d7039b800a72780a6865d4f1&amp;mc=true&amp;tpl=/ecfrbrowse/Title21/21cfr50_main_02.tpl" TargetMode="External"/><Relationship Id="rId7" Type="http://schemas.openxmlformats.org/officeDocument/2006/relationships/hyperlink" Target="https://www.ecfr.gov/cgi-bin/retrieveECFR?gp=&amp;SID=686f636330768d4fed32eeb747e96659&amp;mc=true&amp;n=pt21.8.814&amp;r=PART&amp;ty=HTML"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ecfr.gov/cgi-bin/text-idx?SID=2fd22034d7039b800a72780a6865d4f1&amp;mc=true&amp;tpl=/ecfrbrowse/Title21/21cfr812_main_02.tpl" TargetMode="External"/><Relationship Id="rId5" Type="http://schemas.openxmlformats.org/officeDocument/2006/relationships/hyperlink" Target="https://www.ecfr.gov/cgi-bin/text-idx?SID=2fd22034d7039b800a72780a6865d4f1&amp;mc=true&amp;tpl=/ecfrbrowse/Title21/21cfr809_main_02.tpl" TargetMode="External"/><Relationship Id="rId4" Type="http://schemas.openxmlformats.org/officeDocument/2006/relationships/hyperlink" Target="https://www.ecfr.gov/cgi-bin/text-idx?SID=2fd22034d7039b800a72780a6865d4f1&amp;mc=true&amp;tpl=/ecfrbrowse/Title21/21cfr56_main_02.tp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short presentation to introduce you to policy 501, which is the new Office of Human Subjects Research Protections policy for research involving FDA regulated devices.</a:t>
            </a:r>
          </a:p>
          <a:p>
            <a:endParaRPr lang="en-US" dirty="0"/>
          </a:p>
          <a:p>
            <a:r>
              <a:rPr lang="en-US" dirty="0"/>
              <a:t>This presentation is meant to be a brief overview of the key points of the policy. It is not an in-depth discussion of the policy and not all points raised in the policy will be discussed. It is important that you review the full policy document which is posted on the IRBO website. </a:t>
            </a:r>
          </a:p>
          <a:p>
            <a:endParaRPr lang="en-US" dirty="0"/>
          </a:p>
          <a:p>
            <a:r>
              <a:rPr lang="en-US" dirty="0"/>
              <a:t> </a:t>
            </a:r>
          </a:p>
        </p:txBody>
      </p:sp>
      <p:sp>
        <p:nvSpPr>
          <p:cNvPr id="4" name="Slide Number Placeholder 3"/>
          <p:cNvSpPr>
            <a:spLocks noGrp="1"/>
          </p:cNvSpPr>
          <p:nvPr>
            <p:ph type="sldNum" sz="quarter" idx="5"/>
          </p:nvPr>
        </p:nvSpPr>
        <p:spPr/>
        <p:txBody>
          <a:bodyPr/>
          <a:lstStyle/>
          <a:p>
            <a:fld id="{D8878A9C-9465-40FD-95A9-5FB5C89B7200}" type="slidenum">
              <a:rPr lang="en-US" smtClean="0"/>
              <a:t>1</a:t>
            </a:fld>
            <a:endParaRPr lang="en-US" dirty="0"/>
          </a:p>
        </p:txBody>
      </p:sp>
    </p:spTree>
    <p:extLst>
      <p:ext uri="{BB962C8B-B14F-4D97-AF65-F5344CB8AC3E}">
        <p14:creationId xmlns:p14="http://schemas.microsoft.com/office/powerpoint/2010/main" val="2296669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0" kern="1200" dirty="0">
                <a:solidFill>
                  <a:schemeClr val="tx1"/>
                </a:solidFill>
                <a:effectLst/>
                <a:latin typeface="+mn-lt"/>
                <a:ea typeface="+mn-ea"/>
                <a:cs typeface="+mn-cs"/>
              </a:rPr>
              <a:t>When a PI holds the IDE (known as the Sponsor-Investigator), she assumes all responsibilities of both the Investigator as well as the Sponsor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i="0" kern="1200" dirty="0">
                <a:solidFill>
                  <a:schemeClr val="tx1"/>
                </a:solidFill>
                <a:effectLst/>
                <a:latin typeface="+mn-lt"/>
                <a:ea typeface="+mn-ea"/>
                <a:cs typeface="+mn-cs"/>
              </a:rPr>
              <a:t>See Policy 501 for additional details, as well as Policy 502 Expanded Access, Including Emergency Use of Investigational Drugs, Biologics, and Medical Devices</a:t>
            </a:r>
          </a:p>
          <a:p>
            <a:pPr marL="0" indent="0">
              <a:buFont typeface="Arial" panose="020B0604020202020204" pitchFamily="34" charset="0"/>
              <a:buNone/>
            </a:pPr>
            <a:endParaRPr lang="en-US" sz="1200" dirty="0"/>
          </a:p>
        </p:txBody>
      </p:sp>
      <p:sp>
        <p:nvSpPr>
          <p:cNvPr id="4" name="Slide Number Placeholder 3"/>
          <p:cNvSpPr>
            <a:spLocks noGrp="1"/>
          </p:cNvSpPr>
          <p:nvPr>
            <p:ph type="sldNum" sz="quarter" idx="5"/>
          </p:nvPr>
        </p:nvSpPr>
        <p:spPr/>
        <p:txBody>
          <a:bodyPr/>
          <a:lstStyle/>
          <a:p>
            <a:fld id="{D8878A9C-9465-40FD-95A9-5FB5C89B7200}" type="slidenum">
              <a:rPr lang="en-US" smtClean="0"/>
              <a:t>10</a:t>
            </a:fld>
            <a:endParaRPr lang="en-US" dirty="0"/>
          </a:p>
        </p:txBody>
      </p:sp>
    </p:spTree>
    <p:extLst>
      <p:ext uri="{BB962C8B-B14F-4D97-AF65-F5344CB8AC3E}">
        <p14:creationId xmlns:p14="http://schemas.microsoft.com/office/powerpoint/2010/main" val="33478177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 addition to all other IRB review responsibilities under the applicable regulations, the IRB must determine whether the device is IDE exempt, or has an approved IDE, or whether the sponsor has provided sufficient justification for an NSR determination.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When the IRB cannot confirm that the test article is IDE exempt, or is NSR, the IRB, </a:t>
            </a:r>
            <a:r>
              <a:rPr lang="en-US" sz="1200" b="0" u="none" kern="1200" dirty="0">
                <a:solidFill>
                  <a:schemeClr val="tx1"/>
                </a:solidFill>
                <a:effectLst/>
                <a:latin typeface="+mn-lt"/>
                <a:ea typeface="+mn-ea"/>
                <a:cs typeface="+mn-cs"/>
              </a:rPr>
              <a:t>IRB Executive Chair or IRBO </a:t>
            </a:r>
            <a:r>
              <a:rPr lang="en-US" sz="1200" kern="1200" dirty="0">
                <a:solidFill>
                  <a:schemeClr val="tx1"/>
                </a:solidFill>
                <a:effectLst/>
                <a:latin typeface="+mn-lt"/>
                <a:ea typeface="+mn-ea"/>
                <a:cs typeface="+mn-cs"/>
              </a:rPr>
              <a:t>will require the PI submit an IDE application to the FDA or request a formal FDA determination as to whether an IDE is needed. </a:t>
            </a:r>
          </a:p>
          <a:p>
            <a:pPr lvl="0" fontAlgn="base"/>
            <a:endParaRPr lang="en-US" sz="1200" b="0" u="none" strike="noStrike" kern="1200" dirty="0">
              <a:solidFill>
                <a:schemeClr val="tx1"/>
              </a:solidFill>
              <a:effectLst>
                <a:outerShdw sx="0" sy="0">
                  <a:srgbClr val="000000"/>
                </a:outerShdw>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11</a:t>
            </a:fld>
            <a:endParaRPr lang="en-US" dirty="0"/>
          </a:p>
        </p:txBody>
      </p:sp>
    </p:spTree>
    <p:extLst>
      <p:ext uri="{BB962C8B-B14F-4D97-AF65-F5344CB8AC3E}">
        <p14:creationId xmlns:p14="http://schemas.microsoft.com/office/powerpoint/2010/main" val="2917927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Policy 501 also outlines investigator responsibilities relating to the use of Humanitarian Use Devices (HUDs), to be used in the course of routine clinical care to treat or diagnose patients at the NIH, including the requirement to obtain IRB approval in accordance with 21 CFR 814. </a:t>
            </a:r>
          </a:p>
          <a:p>
            <a:pPr marL="0" marR="0" lvl="0" indent="0" algn="l" defTabSz="914400" rtl="0" eaLnBrk="1" fontAlgn="base"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base"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Initial review of a HUD will be performed by the convened IRB. The policy includes provisions for the emergency use of an HUD, when IRB approval cannot be obtained in time to prevent serious harm or death of a patient.  See Policy 501 for more detail about HUDs and Humanitarian Device Exemptions, or HDEs. </a:t>
            </a:r>
          </a:p>
          <a:p>
            <a:pPr lvl="0" fontAlgn="base"/>
            <a:endParaRPr lang="en-US" sz="1200" b="0" u="none" strike="noStrike" kern="1200" dirty="0">
              <a:solidFill>
                <a:schemeClr val="tx1"/>
              </a:solidFill>
              <a:effectLst>
                <a:outerShdw sx="0" sy="0">
                  <a:srgbClr val="000000"/>
                </a:outerShdw>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12</a:t>
            </a:fld>
            <a:endParaRPr lang="en-US" dirty="0"/>
          </a:p>
        </p:txBody>
      </p:sp>
    </p:spTree>
    <p:extLst>
      <p:ext uri="{BB962C8B-B14F-4D97-AF65-F5344CB8AC3E}">
        <p14:creationId xmlns:p14="http://schemas.microsoft.com/office/powerpoint/2010/main" val="153916993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What is expected by the IRB?</a:t>
            </a:r>
          </a:p>
          <a:p>
            <a:pPr lvl="0"/>
            <a:endParaRPr lang="en-US" sz="1200" dirty="0"/>
          </a:p>
          <a:p>
            <a:pPr lvl="0"/>
            <a:r>
              <a:rPr lang="en-US" sz="1200" dirty="0"/>
              <a:t>Do comply with all applicable FDA regulations for conducting human subjects research involving investigational devices.</a:t>
            </a:r>
          </a:p>
          <a:p>
            <a:pPr lvl="0"/>
            <a:endParaRPr lang="en-US" sz="1200" dirty="0"/>
          </a:p>
          <a:p>
            <a:pPr lvl="0"/>
            <a:r>
              <a:rPr lang="en-US" sz="1200" dirty="0"/>
              <a:t>Do provide the IRB with documentation of an IDE, or justification for an IDE exemption or NSR determination in the protocol.</a:t>
            </a:r>
          </a:p>
          <a:p>
            <a:pPr lvl="0"/>
            <a:r>
              <a:rPr lang="en-US" sz="1200" dirty="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Don’t forget to refer to Policy 501 prior to designing an investigation involving an FDA-regulated device. </a:t>
            </a:r>
            <a:endParaRPr lang="en-US" sz="1200" i="1" dirty="0"/>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13</a:t>
            </a:fld>
            <a:endParaRPr lang="en-US" dirty="0"/>
          </a:p>
        </p:txBody>
      </p:sp>
    </p:spTree>
    <p:extLst>
      <p:ext uri="{BB962C8B-B14F-4D97-AF65-F5344CB8AC3E}">
        <p14:creationId xmlns:p14="http://schemas.microsoft.com/office/powerpoint/2010/main" val="26420983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This concludes this presentation. As a reminder, this presentation is intended to be only a brief overview of the key points of the policy. It is not an in-depth discussion, and there are some elements of the policy that we did not discuss.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Therefore, for full information, I urge you go to the IRBO website, and review the policy and the associated policy overview table posted there.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As always, if you have questions, feel free to email the NIH IRB at IRB@od.nih.gov. Thank you for listening.</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14</a:t>
            </a:fld>
            <a:endParaRPr lang="en-US" dirty="0"/>
          </a:p>
        </p:txBody>
      </p:sp>
    </p:spTree>
    <p:extLst>
      <p:ext uri="{BB962C8B-B14F-4D97-AF65-F5344CB8AC3E}">
        <p14:creationId xmlns:p14="http://schemas.microsoft.com/office/powerpoint/2010/main" val="5944978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release date for this policy is October 13, 2020. However, the IRB will not begin to enforce the policy until the effective date of October 26, 2020. </a:t>
            </a:r>
          </a:p>
          <a:p>
            <a:r>
              <a:rPr lang="en-US"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2</a:t>
            </a:fld>
            <a:endParaRPr lang="en-US" dirty="0"/>
          </a:p>
        </p:txBody>
      </p:sp>
    </p:spTree>
    <p:extLst>
      <p:ext uri="{BB962C8B-B14F-4D97-AF65-F5344CB8AC3E}">
        <p14:creationId xmlns:p14="http://schemas.microsoft.com/office/powerpoint/2010/main" val="5645484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purpose of Policy 501 is to d</a:t>
            </a:r>
            <a:r>
              <a:rPr lang="en-US" sz="1200" dirty="0"/>
              <a:t>escribe the responsibilities of conducting or reviewing human subjects research that involves the use of devices regulated by the Food and Drug Administration (FDA).</a:t>
            </a:r>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3</a:t>
            </a:fld>
            <a:endParaRPr lang="en-US" dirty="0"/>
          </a:p>
        </p:txBody>
      </p:sp>
    </p:spTree>
    <p:extLst>
      <p:ext uri="{BB962C8B-B14F-4D97-AF65-F5344CB8AC3E}">
        <p14:creationId xmlns:p14="http://schemas.microsoft.com/office/powerpoint/2010/main" val="31945543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kern="1200" dirty="0">
                <a:solidFill>
                  <a:schemeClr val="tx1"/>
                </a:solidFill>
                <a:effectLst/>
                <a:latin typeface="+mn-lt"/>
                <a:ea typeface="+mn-ea"/>
                <a:cs typeface="+mn-cs"/>
              </a:rPr>
              <a:t> </a:t>
            </a:r>
          </a:p>
          <a:p>
            <a:pPr lvl="0"/>
            <a:r>
              <a:rPr lang="en-US" sz="1200" b="0" kern="1200" dirty="0">
                <a:solidFill>
                  <a:schemeClr val="tx1"/>
                </a:solidFill>
                <a:effectLst/>
                <a:latin typeface="+mn-lt"/>
                <a:ea typeface="+mn-ea"/>
                <a:cs typeface="+mn-cs"/>
              </a:rPr>
              <a:t>This policy applies to NIH investigators when conducting FDA-regulated research involving the use of devices;</a:t>
            </a:r>
          </a:p>
          <a:p>
            <a:pPr lvl="0"/>
            <a:r>
              <a:rPr lang="en-US" sz="1200" b="0" kern="1200" dirty="0">
                <a:solidFill>
                  <a:schemeClr val="tx1"/>
                </a:solidFill>
                <a:effectLst/>
                <a:latin typeface="+mn-lt"/>
                <a:ea typeface="+mn-ea"/>
                <a:cs typeface="+mn-cs"/>
              </a:rPr>
              <a:t>This policy applies to non-NIH investigators when conducting FDA-regulated research involving the use of devices, when the NIH IRB is the Reviewing IRB;</a:t>
            </a:r>
          </a:p>
          <a:p>
            <a:pPr lvl="0"/>
            <a:r>
              <a:rPr lang="en-US" sz="1200" b="0" kern="1200" dirty="0">
                <a:solidFill>
                  <a:schemeClr val="tx1"/>
                </a:solidFill>
                <a:effectLst/>
                <a:latin typeface="+mn-lt"/>
                <a:ea typeface="+mn-ea"/>
                <a:cs typeface="+mn-cs"/>
              </a:rPr>
              <a:t>And this policy applies to the NIH IRB when it is the Reviewing IRB.</a:t>
            </a: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4</a:t>
            </a:fld>
            <a:endParaRPr lang="en-US" dirty="0"/>
          </a:p>
        </p:txBody>
      </p:sp>
    </p:spTree>
    <p:extLst>
      <p:ext uri="{BB962C8B-B14F-4D97-AF65-F5344CB8AC3E}">
        <p14:creationId xmlns:p14="http://schemas.microsoft.com/office/powerpoint/2010/main" val="15101095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01168" lvl="1" indent="0">
              <a:buNone/>
            </a:pPr>
            <a:r>
              <a:rPr lang="en-US" sz="1200" kern="1200" dirty="0">
                <a:solidFill>
                  <a:schemeClr val="tx1"/>
                </a:solidFill>
                <a:effectLst/>
                <a:latin typeface="+mn-lt"/>
                <a:ea typeface="+mn-ea"/>
                <a:cs typeface="+mn-cs"/>
              </a:rPr>
              <a:t>Policy 501 is largely regulatory and reflects FDA requirements of which investigators and the IRB should already be aware. </a:t>
            </a:r>
          </a:p>
          <a:p>
            <a:pPr marL="201168" lvl="1" indent="0">
              <a:buNone/>
            </a:pPr>
            <a:endParaRPr lang="en-US" sz="1200" kern="1200" dirty="0">
              <a:solidFill>
                <a:schemeClr val="tx1"/>
              </a:solidFill>
              <a:effectLst/>
              <a:latin typeface="+mn-lt"/>
              <a:ea typeface="+mn-ea"/>
              <a:cs typeface="+mn-cs"/>
            </a:endParaRPr>
          </a:p>
          <a:p>
            <a:pPr marL="201168" lvl="1" indent="0">
              <a:buNone/>
            </a:pPr>
            <a:r>
              <a:rPr lang="en-US" sz="1200" kern="1200" dirty="0">
                <a:solidFill>
                  <a:schemeClr val="tx1"/>
                </a:solidFill>
                <a:effectLst/>
                <a:latin typeface="+mn-lt"/>
                <a:ea typeface="+mn-ea"/>
                <a:cs typeface="+mn-cs"/>
              </a:rPr>
              <a:t>NIH investigators conducting human subjects research involving investigational device(s) must comply with applicable FDA regulations including, but not limited to, 21 CFR parts </a:t>
            </a:r>
            <a:r>
              <a:rPr lang="en-US" sz="1200" u="sng" kern="1200" dirty="0">
                <a:solidFill>
                  <a:schemeClr val="tx1"/>
                </a:solidFill>
                <a:effectLst/>
                <a:latin typeface="+mn-lt"/>
                <a:ea typeface="+mn-ea"/>
                <a:cs typeface="+mn-cs"/>
                <a:hlinkClick r:id="rId3"/>
              </a:rPr>
              <a:t>50</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4"/>
              </a:rPr>
              <a:t>56</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5"/>
              </a:rPr>
              <a:t>809</a:t>
            </a:r>
            <a:r>
              <a:rPr lang="en-US" sz="1200" kern="1200" dirty="0">
                <a:solidFill>
                  <a:schemeClr val="tx1"/>
                </a:solidFill>
                <a:effectLst/>
                <a:latin typeface="+mn-lt"/>
                <a:ea typeface="+mn-ea"/>
                <a:cs typeface="+mn-cs"/>
              </a:rPr>
              <a:t>, </a:t>
            </a:r>
            <a:r>
              <a:rPr lang="en-US" sz="1200" u="sng" kern="1200" dirty="0">
                <a:solidFill>
                  <a:schemeClr val="tx1"/>
                </a:solidFill>
                <a:effectLst/>
                <a:latin typeface="+mn-lt"/>
                <a:ea typeface="+mn-ea"/>
                <a:cs typeface="+mn-cs"/>
                <a:hlinkClick r:id="rId6"/>
              </a:rPr>
              <a:t>812</a:t>
            </a:r>
            <a:r>
              <a:rPr lang="en-US" sz="1200" kern="1200" dirty="0">
                <a:solidFill>
                  <a:schemeClr val="tx1"/>
                </a:solidFill>
                <a:effectLst/>
                <a:latin typeface="+mn-lt"/>
                <a:ea typeface="+mn-ea"/>
                <a:cs typeface="+mn-cs"/>
              </a:rPr>
              <a:t>, and </a:t>
            </a:r>
            <a:r>
              <a:rPr lang="en-US" sz="1200" u="sng" kern="1200" dirty="0">
                <a:solidFill>
                  <a:schemeClr val="tx1"/>
                </a:solidFill>
                <a:effectLst/>
                <a:latin typeface="+mn-lt"/>
                <a:ea typeface="+mn-ea"/>
                <a:cs typeface="+mn-cs"/>
                <a:hlinkClick r:id="rId7"/>
              </a:rPr>
              <a:t>814</a:t>
            </a:r>
            <a:r>
              <a:rPr lang="en-US" sz="1200" kern="1200" dirty="0">
                <a:solidFill>
                  <a:schemeClr val="tx1"/>
                </a:solidFill>
                <a:effectLst/>
                <a:latin typeface="+mn-lt"/>
                <a:ea typeface="+mn-ea"/>
                <a:cs typeface="+mn-cs"/>
              </a:rPr>
              <a:t> as applicable.</a:t>
            </a:r>
            <a:endParaRPr lang="en-US" sz="1200" b="1" kern="1200" dirty="0">
              <a:solidFill>
                <a:schemeClr val="tx1"/>
              </a:solidFill>
              <a:effectLst/>
              <a:latin typeface="+mn-lt"/>
              <a:ea typeface="+mn-ea"/>
              <a:cs typeface="+mn-cs"/>
            </a:endParaRPr>
          </a:p>
          <a:p>
            <a:pPr marL="201168" lvl="1" indent="0">
              <a:buNone/>
            </a:pPr>
            <a:endParaRPr lang="en-US" b="0" dirty="0">
              <a:effectLst/>
            </a:endParaRPr>
          </a:p>
          <a:p>
            <a:pPr marL="201168" lvl="0" fontAlgn="base"/>
            <a:r>
              <a:rPr lang="en-US" b="0" dirty="0">
                <a:effectLst/>
              </a:rPr>
              <a:t>When reviewing and approving research involving investigational devices, the NIH IRB must apply the applicable FDA regulations.</a:t>
            </a:r>
          </a:p>
          <a:p>
            <a:pPr marL="201168" lvl="0" fontAlgn="base"/>
            <a:endParaRPr lang="en-US" b="0" dirty="0">
              <a:effectLst/>
            </a:endParaRPr>
          </a:p>
          <a:p>
            <a:pPr marL="201168" lvl="0" fontAlgn="base"/>
            <a:r>
              <a:rPr lang="en-US" b="0" dirty="0">
                <a:effectLst/>
              </a:rPr>
              <a:t>By NIH policy, ICs hold all IDEs rather than the NIH PI, except in the case of expanded access protocols or when the device has been determined to be Non-significant risk (NSR).  </a:t>
            </a:r>
            <a:r>
              <a:rPr lang="en-US" b="0" u="none" dirty="0">
                <a:effectLst/>
              </a:rPr>
              <a:t>Otherwise, </a:t>
            </a:r>
            <a:r>
              <a:rPr lang="en-US" b="0" dirty="0">
                <a:effectLst/>
              </a:rPr>
              <a:t>NIH investigators may not be Sponsors, effective January 15, 2018. Even so, investigators may have sponsor responsibilities when required by regulation.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5</a:t>
            </a:fld>
            <a:endParaRPr lang="en-US" dirty="0"/>
          </a:p>
        </p:txBody>
      </p:sp>
    </p:spTree>
    <p:extLst>
      <p:ext uri="{BB962C8B-B14F-4D97-AF65-F5344CB8AC3E}">
        <p14:creationId xmlns:p14="http://schemas.microsoft.com/office/powerpoint/2010/main" val="13566712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01168" lvl="1" indent="0">
              <a:buNone/>
            </a:pPr>
            <a:r>
              <a:rPr lang="en-US" sz="1200" b="0" kern="1200" dirty="0">
                <a:solidFill>
                  <a:schemeClr val="tx1"/>
                </a:solidFill>
                <a:effectLst/>
                <a:latin typeface="+mn-lt"/>
                <a:ea typeface="+mn-ea"/>
                <a:cs typeface="+mn-cs"/>
              </a:rPr>
              <a:t>NIH investigators should be aware that there is a requirement under the 21</a:t>
            </a:r>
            <a:r>
              <a:rPr lang="en-US" sz="1200" b="0" kern="1200" baseline="30000" dirty="0">
                <a:solidFill>
                  <a:schemeClr val="tx1"/>
                </a:solidFill>
                <a:effectLst/>
                <a:latin typeface="+mn-lt"/>
                <a:ea typeface="+mn-ea"/>
                <a:cs typeface="+mn-cs"/>
              </a:rPr>
              <a:t>st</a:t>
            </a:r>
            <a:r>
              <a:rPr lang="en-US" sz="1200" b="0" kern="1200" dirty="0">
                <a:solidFill>
                  <a:schemeClr val="tx1"/>
                </a:solidFill>
                <a:effectLst/>
                <a:latin typeface="+mn-lt"/>
                <a:ea typeface="+mn-ea"/>
                <a:cs typeface="+mn-cs"/>
              </a:rPr>
              <a:t> Century Cures act, for the FDA to harmonize the regulations (for example at 21 CFR parts 50, 56, and 812) with the revised Common Rule. </a:t>
            </a:r>
          </a:p>
          <a:p>
            <a:pPr marL="201168" lvl="1" indent="0">
              <a:buNone/>
            </a:pPr>
            <a:endParaRPr lang="en-US" sz="1200" b="0" kern="1200" dirty="0">
              <a:solidFill>
                <a:schemeClr val="tx1"/>
              </a:solidFill>
              <a:effectLst/>
              <a:latin typeface="+mn-lt"/>
              <a:ea typeface="+mn-ea"/>
              <a:cs typeface="+mn-cs"/>
            </a:endParaRPr>
          </a:p>
          <a:p>
            <a:pPr marL="201168" lvl="1" indent="0">
              <a:buNone/>
            </a:pPr>
            <a:r>
              <a:rPr lang="en-US" sz="1200" b="0" kern="1200" dirty="0">
                <a:solidFill>
                  <a:schemeClr val="tx1"/>
                </a:solidFill>
                <a:effectLst/>
                <a:latin typeface="+mn-lt"/>
                <a:ea typeface="+mn-ea"/>
                <a:cs typeface="+mn-cs"/>
              </a:rPr>
              <a:t>Right now the FDA policies reflect the current state of the FDA regulations, but investigators should anticipate that the regulations will be updated. An example of where such changes might be anticipated </a:t>
            </a:r>
            <a:r>
              <a:rPr lang="en-US" sz="1200" b="0" u="none" kern="1200" dirty="0">
                <a:solidFill>
                  <a:schemeClr val="tx1"/>
                </a:solidFill>
                <a:effectLst/>
                <a:latin typeface="+mn-lt"/>
                <a:ea typeface="+mn-ea"/>
                <a:cs typeface="+mn-cs"/>
              </a:rPr>
              <a:t>would be </a:t>
            </a:r>
            <a:r>
              <a:rPr lang="en-US" sz="1200" b="0" kern="1200" dirty="0">
                <a:solidFill>
                  <a:schemeClr val="tx1"/>
                </a:solidFill>
                <a:effectLst/>
                <a:latin typeface="+mn-lt"/>
                <a:ea typeface="+mn-ea"/>
                <a:cs typeface="+mn-cs"/>
              </a:rPr>
              <a:t>in 21 CFR part 50 informed consent as many of the changes to the revised Common Rule were focused on informed consent. </a:t>
            </a:r>
            <a:endParaRPr lang="en-US" b="0"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i="0"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lvl="0"/>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6</a:t>
            </a:fld>
            <a:endParaRPr lang="en-US" dirty="0"/>
          </a:p>
        </p:txBody>
      </p:sp>
    </p:spTree>
    <p:extLst>
      <p:ext uri="{BB962C8B-B14F-4D97-AF65-F5344CB8AC3E}">
        <p14:creationId xmlns:p14="http://schemas.microsoft.com/office/powerpoint/2010/main" val="36772634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0" kern="1200" dirty="0">
                <a:solidFill>
                  <a:schemeClr val="tx1"/>
                </a:solidFill>
                <a:effectLst/>
                <a:latin typeface="+mn-lt"/>
                <a:ea typeface="+mn-ea"/>
                <a:cs typeface="+mn-cs"/>
              </a:rPr>
              <a:t>When the research involves the study of the safety or efficacy of an investigational device, the Principal Investigator, or PI, will provide documentation supporting the sponsor’s assessment of whether the device study is exempt (21 CFR 812.2(c)), whether the device </a:t>
            </a:r>
            <a:r>
              <a:rPr lang="en-US" sz="1200" b="0" i="0" kern="1200" dirty="0">
                <a:solidFill>
                  <a:schemeClr val="tx1"/>
                </a:solidFill>
                <a:effectLst/>
                <a:latin typeface="+mn-lt"/>
                <a:ea typeface="+mn-ea"/>
                <a:cs typeface="+mn-cs"/>
              </a:rPr>
              <a:t>study</a:t>
            </a:r>
            <a:r>
              <a:rPr lang="en-US" sz="1200" b="1" i="0" kern="1200" dirty="0">
                <a:solidFill>
                  <a:schemeClr val="tx1"/>
                </a:solidFill>
                <a:effectLst/>
                <a:latin typeface="+mn-lt"/>
                <a:ea typeface="+mn-ea"/>
                <a:cs typeface="+mn-cs"/>
              </a:rPr>
              <a:t> </a:t>
            </a:r>
            <a:r>
              <a:rPr lang="en-US" sz="1200" i="0" kern="1200" dirty="0">
                <a:solidFill>
                  <a:schemeClr val="tx1"/>
                </a:solidFill>
                <a:effectLst/>
                <a:latin typeface="+mn-lt"/>
                <a:ea typeface="+mn-ea"/>
                <a:cs typeface="+mn-cs"/>
              </a:rPr>
              <a:t>is non-significant risk, (NSR), or whether the device </a:t>
            </a:r>
            <a:r>
              <a:rPr lang="en-US" sz="1200" b="0" i="0" kern="1200" dirty="0">
                <a:solidFill>
                  <a:schemeClr val="tx1"/>
                </a:solidFill>
                <a:effectLst/>
                <a:latin typeface="+mn-lt"/>
                <a:ea typeface="+mn-ea"/>
                <a:cs typeface="+mn-cs"/>
              </a:rPr>
              <a:t>study</a:t>
            </a:r>
            <a:r>
              <a:rPr lang="en-US" sz="1200" b="1" i="0" kern="1200" dirty="0">
                <a:solidFill>
                  <a:schemeClr val="tx1"/>
                </a:solidFill>
                <a:effectLst/>
                <a:latin typeface="+mn-lt"/>
                <a:ea typeface="+mn-ea"/>
                <a:cs typeface="+mn-cs"/>
              </a:rPr>
              <a:t> </a:t>
            </a:r>
            <a:r>
              <a:rPr lang="en-US" sz="1200" i="0" kern="1200" dirty="0">
                <a:solidFill>
                  <a:schemeClr val="tx1"/>
                </a:solidFill>
                <a:effectLst/>
                <a:latin typeface="+mn-lt"/>
                <a:ea typeface="+mn-ea"/>
                <a:cs typeface="+mn-cs"/>
              </a:rPr>
              <a:t>is significant risk (SR), to the reviewing IRB.  </a:t>
            </a:r>
          </a:p>
          <a:p>
            <a:r>
              <a:rPr lang="en-US" sz="1200" i="1"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Significant risk device studies require an IDE from the FDA.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Device</a:t>
            </a:r>
            <a:r>
              <a:rPr lang="en-US" sz="1200" b="0" kern="1200" dirty="0">
                <a:solidFill>
                  <a:schemeClr val="tx1"/>
                </a:solidFill>
                <a:effectLst/>
                <a:latin typeface="+mn-lt"/>
                <a:ea typeface="+mn-ea"/>
                <a:cs typeface="+mn-cs"/>
              </a:rPr>
              <a:t> studies </a:t>
            </a:r>
            <a:r>
              <a:rPr lang="en-US" sz="1200" kern="1200" dirty="0">
                <a:solidFill>
                  <a:schemeClr val="tx1"/>
                </a:solidFill>
                <a:effectLst/>
                <a:latin typeface="+mn-lt"/>
                <a:ea typeface="+mn-ea"/>
                <a:cs typeface="+mn-cs"/>
              </a:rPr>
              <a:t>with an NSR determination are subject to abbreviated IDE requirements under 21 CFR 812.2(b).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IDE exempt device</a:t>
            </a:r>
            <a:r>
              <a:rPr lang="en-US" sz="1200" b="0" kern="1200" dirty="0">
                <a:solidFill>
                  <a:schemeClr val="tx1"/>
                </a:solidFill>
                <a:effectLst/>
                <a:latin typeface="+mn-lt"/>
                <a:ea typeface="+mn-ea"/>
                <a:cs typeface="+mn-cs"/>
              </a:rPr>
              <a:t> studies </a:t>
            </a:r>
            <a:r>
              <a:rPr lang="en-US" sz="1200" kern="1200" dirty="0">
                <a:solidFill>
                  <a:schemeClr val="tx1"/>
                </a:solidFill>
                <a:effectLst/>
                <a:latin typeface="+mn-lt"/>
                <a:ea typeface="+mn-ea"/>
                <a:cs typeface="+mn-cs"/>
              </a:rPr>
              <a:t>are exempt from the requirement to request an IDE from the FDA under 21 CFR 812.2(c).</a:t>
            </a:r>
          </a:p>
          <a:p>
            <a:r>
              <a:rPr lang="en-US"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All investigational devices studies are subject to other FDA requirements including informed consent requirements under 21 CFR part 50 (unless waived by the IRB), and IRB oversight (21 CFR part 56), including those exempt from IDE requirements, those subject to abbreviated IDE requirements, such as NSR device </a:t>
            </a:r>
            <a:r>
              <a:rPr lang="en-US" sz="1200" b="0" kern="1200" dirty="0">
                <a:solidFill>
                  <a:schemeClr val="tx1"/>
                </a:solidFill>
                <a:effectLst/>
                <a:latin typeface="+mn-lt"/>
                <a:ea typeface="+mn-ea"/>
                <a:cs typeface="+mn-cs"/>
              </a:rPr>
              <a:t>studies, </a:t>
            </a:r>
            <a:r>
              <a:rPr lang="en-US" sz="1200" kern="1200" dirty="0">
                <a:solidFill>
                  <a:schemeClr val="tx1"/>
                </a:solidFill>
                <a:effectLst/>
                <a:latin typeface="+mn-lt"/>
                <a:ea typeface="+mn-ea"/>
                <a:cs typeface="+mn-cs"/>
              </a:rPr>
              <a:t>or those subject to full IDE requirements, such as the SR Device </a:t>
            </a:r>
            <a:r>
              <a:rPr lang="en-US" sz="1200" b="0" kern="1200" dirty="0">
                <a:solidFill>
                  <a:schemeClr val="tx1"/>
                </a:solidFill>
                <a:effectLst/>
                <a:latin typeface="+mn-lt"/>
                <a:ea typeface="+mn-ea"/>
                <a:cs typeface="+mn-cs"/>
              </a:rPr>
              <a:t>studies. </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 </a:t>
            </a:r>
          </a:p>
          <a:p>
            <a:r>
              <a:rPr lang="en-US" sz="1200" u="none" strike="noStrike"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7</a:t>
            </a:fld>
            <a:endParaRPr lang="en-US" dirty="0"/>
          </a:p>
        </p:txBody>
      </p:sp>
    </p:spTree>
    <p:extLst>
      <p:ext uri="{BB962C8B-B14F-4D97-AF65-F5344CB8AC3E}">
        <p14:creationId xmlns:p14="http://schemas.microsoft.com/office/powerpoint/2010/main" val="9754425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Section E.1.b. through E.1.c.IX. describes the following investigator responsibilities:</a:t>
            </a:r>
          </a:p>
          <a:p>
            <a:pPr marL="285750" lvl="0" indent="-285750">
              <a:buFont typeface="Arial" panose="020B0604020202020204" pitchFamily="34" charset="0"/>
              <a:buChar char="•"/>
            </a:pPr>
            <a:r>
              <a:rPr lang="en-US" sz="1200" dirty="0"/>
              <a:t>obtaining IRB approval- and FDA approval when required - prior to enrolling subjects,</a:t>
            </a:r>
          </a:p>
          <a:p>
            <a:pPr marL="285750" lvl="0" indent="-285750">
              <a:buFont typeface="Arial" panose="020B0604020202020204" pitchFamily="34" charset="0"/>
              <a:buChar char="•"/>
            </a:pPr>
            <a:r>
              <a:rPr lang="en-US" sz="1200" dirty="0"/>
              <a:t>conducting the investigation, </a:t>
            </a:r>
          </a:p>
          <a:p>
            <a:pPr marL="285750" lvl="0" indent="-285750">
              <a:buFont typeface="Arial" panose="020B0604020202020204" pitchFamily="34" charset="0"/>
              <a:buChar char="•"/>
            </a:pPr>
            <a:r>
              <a:rPr lang="en-US" sz="1200" dirty="0"/>
              <a:t>obtaining informed consent, </a:t>
            </a:r>
          </a:p>
          <a:p>
            <a:pPr marL="285750" lvl="0" indent="-285750">
              <a:buFont typeface="Arial" panose="020B0604020202020204" pitchFamily="34" charset="0"/>
              <a:buChar char="•"/>
            </a:pPr>
            <a:r>
              <a:rPr lang="en-US" sz="1200" dirty="0"/>
              <a:t>storing, controlling and accounting of devices, </a:t>
            </a:r>
          </a:p>
          <a:p>
            <a:pPr marL="285750" lvl="0" indent="-285750">
              <a:buFont typeface="Arial" panose="020B0604020202020204" pitchFamily="34" charset="0"/>
              <a:buChar char="•"/>
            </a:pPr>
            <a:r>
              <a:rPr lang="en-US" sz="1200" dirty="0"/>
              <a:t>limiting device use,</a:t>
            </a:r>
          </a:p>
          <a:p>
            <a:pPr marL="285750" lvl="0" indent="-285750">
              <a:buFont typeface="Arial" panose="020B0604020202020204" pitchFamily="34" charset="0"/>
              <a:buChar char="•"/>
            </a:pPr>
            <a:r>
              <a:rPr lang="en-US" sz="1200" dirty="0"/>
              <a:t>financial disclosures, </a:t>
            </a:r>
          </a:p>
          <a:p>
            <a:pPr marL="285750" lvl="0" indent="-285750">
              <a:buFont typeface="Arial" panose="020B0604020202020204" pitchFamily="34" charset="0"/>
              <a:buChar char="•"/>
            </a:pPr>
            <a:r>
              <a:rPr lang="en-US" sz="1200" dirty="0"/>
              <a:t>reporting requirements &amp; recordkeeping,</a:t>
            </a:r>
          </a:p>
          <a:p>
            <a:pPr marL="285750" lvl="0" indent="-285750">
              <a:buFont typeface="Arial" panose="020B0604020202020204" pitchFamily="34" charset="0"/>
              <a:buChar char="•"/>
            </a:pPr>
            <a:r>
              <a:rPr lang="en-US" sz="1200" dirty="0"/>
              <a:t>returning unused devices,</a:t>
            </a:r>
          </a:p>
          <a:p>
            <a:pPr marL="285750" lvl="0" indent="-285750">
              <a:buFont typeface="Arial" panose="020B0604020202020204" pitchFamily="34" charset="0"/>
              <a:buChar char="•"/>
            </a:pPr>
            <a:r>
              <a:rPr lang="en-US" sz="1200" dirty="0"/>
              <a:t>and submitting reports.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See Policy 501 for additional details.</a:t>
            </a:r>
          </a:p>
          <a:p>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D8878A9C-9465-40FD-95A9-5FB5C89B7200}" type="slidenum">
              <a:rPr lang="en-US" smtClean="0"/>
              <a:t>8</a:t>
            </a:fld>
            <a:endParaRPr lang="en-US" dirty="0"/>
          </a:p>
        </p:txBody>
      </p:sp>
    </p:spTree>
    <p:extLst>
      <p:ext uri="{BB962C8B-B14F-4D97-AF65-F5344CB8AC3E}">
        <p14:creationId xmlns:p14="http://schemas.microsoft.com/office/powerpoint/2010/main" val="38155132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Section E.2. provides information about sponsor responsibilities when the sponsor is the NIH or an NIH employee. See Policy 501 for details. </a:t>
            </a:r>
          </a:p>
          <a:p>
            <a:r>
              <a:rPr lang="en-US" sz="1200" dirty="0"/>
              <a:t> </a:t>
            </a:r>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Of note: sponsors are responsible for ensuring proper monitoring by qualified individuals and conducting evaluations of any Unanticipated Adverse Device Events (UADEs). </a:t>
            </a:r>
          </a:p>
          <a:p>
            <a:r>
              <a:rPr lang="en-US" sz="1200" kern="1200" dirty="0">
                <a:solidFill>
                  <a:schemeClr val="tx1"/>
                </a:solidFill>
                <a:effectLst/>
                <a:latin typeface="+mn-lt"/>
                <a:ea typeface="+mn-ea"/>
                <a:cs typeface="+mn-cs"/>
              </a:rPr>
              <a:t> </a:t>
            </a:r>
          </a:p>
          <a:p>
            <a:r>
              <a:rPr lang="en-US" sz="1200" kern="1200" dirty="0">
                <a:solidFill>
                  <a:schemeClr val="tx1"/>
                </a:solidFill>
                <a:effectLst/>
                <a:latin typeface="+mn-lt"/>
                <a:ea typeface="+mn-ea"/>
                <a:cs typeface="+mn-cs"/>
              </a:rPr>
              <a:t>See Policy 501 for additional detail</a:t>
            </a:r>
            <a:r>
              <a:rPr lang="en-US" sz="1200" u="none" kern="1200" dirty="0">
                <a:solidFill>
                  <a:schemeClr val="tx1"/>
                </a:solidFill>
                <a:effectLst/>
                <a:latin typeface="+mn-lt"/>
                <a:ea typeface="+mn-ea"/>
                <a:cs typeface="+mn-cs"/>
              </a:rPr>
              <a:t>, including information about sponsor obligations related to reporting UADEs, terminating investigations as a result of UADEs, and receiving IRB approval prior to resuming those studies.</a:t>
            </a:r>
            <a:r>
              <a:rPr lang="en-US" sz="1200" u="none" strike="sngStrike" kern="1200" dirty="0">
                <a:solidFill>
                  <a:schemeClr val="tx1"/>
                </a:solidFill>
                <a:effectLst/>
                <a:latin typeface="+mn-lt"/>
                <a:ea typeface="+mn-ea"/>
                <a:cs typeface="+mn-cs"/>
              </a:rPr>
              <a:t>.</a:t>
            </a:r>
            <a:endParaRPr lang="en-US" sz="1200" u="none"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D8878A9C-9465-40FD-95A9-5FB5C89B7200}" type="slidenum">
              <a:rPr lang="en-US" smtClean="0"/>
              <a:t>9</a:t>
            </a:fld>
            <a:endParaRPr lang="en-US" dirty="0"/>
          </a:p>
        </p:txBody>
      </p:sp>
    </p:spTree>
    <p:extLst>
      <p:ext uri="{BB962C8B-B14F-4D97-AF65-F5344CB8AC3E}">
        <p14:creationId xmlns:p14="http://schemas.microsoft.com/office/powerpoint/2010/main" val="181111503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03403DFC-F4C4-4D1A-AD90-9FE7E50E5C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3598283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31603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4779"/>
            <a:ext cx="1971675"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414779"/>
            <a:ext cx="5800725"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370127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5" name="Picture 4">
            <a:extLst>
              <a:ext uri="{FF2B5EF4-FFF2-40B4-BE49-F238E27FC236}">
                <a16:creationId xmlns:a16="http://schemas.microsoft.com/office/drawing/2014/main" id="{7099347B-9235-4C30-AE9D-038420212B0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1" y="6459909"/>
            <a:ext cx="2466793" cy="347849"/>
          </a:xfrm>
          <a:prstGeom prst="rect">
            <a:avLst/>
          </a:prstGeom>
        </p:spPr>
      </p:pic>
    </p:spTree>
    <p:extLst>
      <p:ext uri="{BB962C8B-B14F-4D97-AF65-F5344CB8AC3E}">
        <p14:creationId xmlns:p14="http://schemas.microsoft.com/office/powerpoint/2010/main" val="23299010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dirty="0"/>
          </a:p>
        </p:txBody>
      </p:sp>
      <p:sp>
        <p:nvSpPr>
          <p:cNvPr id="8" name="Rectangle 7"/>
          <p:cNvSpPr/>
          <p:nvPr userDrawn="1"/>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1A169F08-62CB-43E6-9834-F1C8122AC8B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74649" y="6455475"/>
            <a:ext cx="2466793" cy="347849"/>
          </a:xfrm>
          <a:prstGeom prst="rect">
            <a:avLst/>
          </a:prstGeom>
        </p:spPr>
      </p:pic>
    </p:spTree>
    <p:extLst>
      <p:ext uri="{BB962C8B-B14F-4D97-AF65-F5344CB8AC3E}">
        <p14:creationId xmlns:p14="http://schemas.microsoft.com/office/powerpoint/2010/main" val="16646835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6"/>
            <a:ext cx="370332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a:extLst>
              <a:ext uri="{FF2B5EF4-FFF2-40B4-BE49-F238E27FC236}">
                <a16:creationId xmlns:a16="http://schemas.microsoft.com/office/drawing/2014/main" id="{3E4171F7-B433-41A5-A983-9FAB1D8BCC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4839179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8" name="Picture 7">
            <a:extLst>
              <a:ext uri="{FF2B5EF4-FFF2-40B4-BE49-F238E27FC236}">
                <a16:creationId xmlns:a16="http://schemas.microsoft.com/office/drawing/2014/main" id="{7B579F19-9958-45DF-AD9C-7A6D880A259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944257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pic>
        <p:nvPicPr>
          <p:cNvPr id="4" name="Picture 3">
            <a:extLst>
              <a:ext uri="{FF2B5EF4-FFF2-40B4-BE49-F238E27FC236}">
                <a16:creationId xmlns:a16="http://schemas.microsoft.com/office/drawing/2014/main" id="{AE629820-2816-40CC-8305-49408912792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33739609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5" name="Rectangle 4"/>
          <p:cNvSpPr/>
          <p:nvPr userDrawn="1"/>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a:extLst>
              <a:ext uri="{FF2B5EF4-FFF2-40B4-BE49-F238E27FC236}">
                <a16:creationId xmlns:a16="http://schemas.microsoft.com/office/drawing/2014/main" id="{2962B7C2-6F0A-4861-801E-0752650605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21516547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3460237" y="731520"/>
            <a:ext cx="5009393"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pic>
        <p:nvPicPr>
          <p:cNvPr id="10" name="Picture 9">
            <a:extLst>
              <a:ext uri="{FF2B5EF4-FFF2-40B4-BE49-F238E27FC236}">
                <a16:creationId xmlns:a16="http://schemas.microsoft.com/office/drawing/2014/main" id="{939D6D1D-F579-4900-ACFA-5502B23F1F3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3275" y="6455475"/>
            <a:ext cx="2466793" cy="347849"/>
          </a:xfrm>
          <a:prstGeom prst="rect">
            <a:avLst/>
          </a:prstGeom>
        </p:spPr>
      </p:pic>
    </p:spTree>
    <p:extLst>
      <p:ext uri="{BB962C8B-B14F-4D97-AF65-F5344CB8AC3E}">
        <p14:creationId xmlns:p14="http://schemas.microsoft.com/office/powerpoint/2010/main" val="17274600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9520" cy="822960"/>
          </a:xfrm>
        </p:spPr>
        <p:txBody>
          <a:bodyPr tIns="0" bIns="0" anchor="b">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2" y="0"/>
            <a:ext cx="9143989"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p:nvPr>
        </p:nvSpPr>
        <p:spPr>
          <a:xfrm>
            <a:off x="822959"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AB51363-17D8-4001-B5BA-315FC858BE67}" type="datetimeFigureOut">
              <a:rPr lang="en-US" smtClean="0"/>
              <a:t>10/7/2020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625CD95-95AE-4228-9537-BF358891EF0D}" type="slidenum">
              <a:rPr lang="en-US" smtClean="0"/>
              <a:t>‹#›</a:t>
            </a:fld>
            <a:endParaRPr lang="en-US" dirty="0"/>
          </a:p>
        </p:txBody>
      </p:sp>
    </p:spTree>
    <p:extLst>
      <p:ext uri="{BB962C8B-B14F-4D97-AF65-F5344CB8AC3E}">
        <p14:creationId xmlns:p14="http://schemas.microsoft.com/office/powerpoint/2010/main" val="64537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BAB51363-17D8-4001-B5BA-315FC858BE67}" type="datetimeFigureOut">
              <a:rPr lang="en-US" smtClean="0"/>
              <a:t>10/7/2020</a:t>
            </a:fld>
            <a:endParaRPr lang="en-US" dirty="0"/>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C625CD95-95AE-4228-9537-BF358891EF0D}" type="slidenum">
              <a:rPr lang="en-US" smtClean="0"/>
              <a:t>‹#›</a:t>
            </a:fld>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5666176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1.m4a"/><Relationship Id="rId1" Type="http://schemas.microsoft.com/office/2007/relationships/media" Target="../media/media1.m4a"/><Relationship Id="rId5" Type="http://schemas.openxmlformats.org/officeDocument/2006/relationships/image" Target="../media/image3.png"/><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0.m4a"/><Relationship Id="rId1" Type="http://schemas.microsoft.com/office/2007/relationships/media" Target="../media/media10.m4a"/><Relationship Id="rId5" Type="http://schemas.openxmlformats.org/officeDocument/2006/relationships/image" Target="../media/image3.png"/><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1.m4a"/><Relationship Id="rId1" Type="http://schemas.microsoft.com/office/2007/relationships/media" Target="../media/media11.m4a"/><Relationship Id="rId5" Type="http://schemas.openxmlformats.org/officeDocument/2006/relationships/image" Target="../media/image3.png"/><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12.m4a"/><Relationship Id="rId1" Type="http://schemas.microsoft.com/office/2007/relationships/media" Target="../media/media12.m4a"/><Relationship Id="rId5" Type="http://schemas.openxmlformats.org/officeDocument/2006/relationships/image" Target="../media/image3.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8.xml"/><Relationship Id="rId7" Type="http://schemas.openxmlformats.org/officeDocument/2006/relationships/diagramQuickStyle" Target="../diagrams/quickStyle2.xml"/><Relationship Id="rId2" Type="http://schemas.openxmlformats.org/officeDocument/2006/relationships/audio" Target="../media/media13.m4a"/><Relationship Id="rId1" Type="http://schemas.microsoft.com/office/2007/relationships/media" Target="../media/media13.m4a"/><Relationship Id="rId6" Type="http://schemas.openxmlformats.org/officeDocument/2006/relationships/diagramLayout" Target="../diagrams/layout2.xml"/><Relationship Id="rId5" Type="http://schemas.openxmlformats.org/officeDocument/2006/relationships/diagramData" Target="../diagrams/data2.xml"/><Relationship Id="rId10" Type="http://schemas.openxmlformats.org/officeDocument/2006/relationships/image" Target="../media/image3.png"/><Relationship Id="rId4" Type="http://schemas.openxmlformats.org/officeDocument/2006/relationships/notesSlide" Target="../notesSlides/notesSlide13.xml"/><Relationship Id="rId9" Type="http://schemas.microsoft.com/office/2007/relationships/diagramDrawing" Target="../diagrams/drawing2.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3.png"/><Relationship Id="rId2" Type="http://schemas.openxmlformats.org/officeDocument/2006/relationships/audio" Target="../media/media14.m4a"/><Relationship Id="rId1" Type="http://schemas.microsoft.com/office/2007/relationships/media" Target="../media/media14.m4a"/><Relationship Id="rId6" Type="http://schemas.openxmlformats.org/officeDocument/2006/relationships/hyperlink" Target="mailto:IRB@od.nih.gov" TargetMode="External"/><Relationship Id="rId5" Type="http://schemas.openxmlformats.org/officeDocument/2006/relationships/hyperlink" Target="https://irbo.nih.gov/confluence/pages/viewpage.action?pageId=36241835" TargetMode="External"/><Relationship Id="rId4"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2.xml"/><Relationship Id="rId7" Type="http://schemas.openxmlformats.org/officeDocument/2006/relationships/diagramQuickStyle" Target="../diagrams/quickStyle1.xml"/><Relationship Id="rId2" Type="http://schemas.openxmlformats.org/officeDocument/2006/relationships/audio" Target="../media/media2.m4a"/><Relationship Id="rId1" Type="http://schemas.microsoft.com/office/2007/relationships/media" Target="../media/media2.m4a"/><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3.png"/><Relationship Id="rId4" Type="http://schemas.openxmlformats.org/officeDocument/2006/relationships/notesSlide" Target="../notesSlides/notesSlide2.xml"/><Relationship Id="rId9" Type="http://schemas.microsoft.com/office/2007/relationships/diagramDrawing" Target="../diagrams/drawing1.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4.m4a"/><Relationship Id="rId1" Type="http://schemas.microsoft.com/office/2007/relationships/media" Target="../media/media4.m4a"/><Relationship Id="rId5" Type="http://schemas.openxmlformats.org/officeDocument/2006/relationships/image" Target="../media/image3.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8" Type="http://schemas.openxmlformats.org/officeDocument/2006/relationships/hyperlink" Target="https://www.ecfr.gov/cgi-bin/text-idx?SID=2fd22034d7039b800a72780a6865d4f1&amp;mc=true&amp;tpl=/ecfrbrowse/Title21/21cfr812_main_02.tpl" TargetMode="External"/><Relationship Id="rId3" Type="http://schemas.openxmlformats.org/officeDocument/2006/relationships/slideLayout" Target="../slideLayouts/slideLayout7.xml"/><Relationship Id="rId7" Type="http://schemas.openxmlformats.org/officeDocument/2006/relationships/hyperlink" Target="https://www.ecfr.gov/cgi-bin/text-idx?SID=2fd22034d7039b800a72780a6865d4f1&amp;mc=true&amp;tpl=/ecfrbrowse/Title21/21cfr809_main_02.tpl" TargetMode="Externa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hyperlink" Target="https://www.ecfr.gov/cgi-bin/text-idx?SID=2fd22034d7039b800a72780a6865d4f1&amp;mc=true&amp;tpl=/ecfrbrowse/Title21/21cfr56_main_02.tpl" TargetMode="External"/><Relationship Id="rId5" Type="http://schemas.openxmlformats.org/officeDocument/2006/relationships/hyperlink" Target="https://www.ecfr.gov/cgi-bin/text-idx?SID=2fd22034d7039b800a72780a6865d4f1&amp;mc=true&amp;tpl=/ecfrbrowse/Title21/21cfr50_main_02.tpl" TargetMode="External"/><Relationship Id="rId10" Type="http://schemas.openxmlformats.org/officeDocument/2006/relationships/image" Target="../media/image3.png"/><Relationship Id="rId4" Type="http://schemas.openxmlformats.org/officeDocument/2006/relationships/notesSlide" Target="../notesSlides/notesSlide5.xml"/><Relationship Id="rId9" Type="http://schemas.openxmlformats.org/officeDocument/2006/relationships/hyperlink" Target="https://www.ecfr.gov/cgi-bin/retrieveECFR?gp=&amp;SID=686f636330768d4fed32eeb747e96659&amp;mc=true&amp;n=pt21.8.814&amp;r=PART&amp;ty=HTML" TargetMode="Externa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4.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7.m4a"/><Relationship Id="rId1" Type="http://schemas.microsoft.com/office/2007/relationships/media" Target="../media/media7.m4a"/><Relationship Id="rId5" Type="http://schemas.openxmlformats.org/officeDocument/2006/relationships/image" Target="../media/image3.png"/><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8.m4a"/><Relationship Id="rId1" Type="http://schemas.microsoft.com/office/2007/relationships/media" Target="../media/media8.m4a"/><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audio" Target="../media/media9.m4a"/><Relationship Id="rId1" Type="http://schemas.microsoft.com/office/2007/relationships/media" Target="../media/media9.m4a"/><Relationship Id="rId5" Type="http://schemas.openxmlformats.org/officeDocument/2006/relationships/image" Target="../media/image3.png"/><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B97A39-99D1-40D0-A8B3-0E54BC4BA939}"/>
              </a:ext>
            </a:extLst>
          </p:cNvPr>
          <p:cNvSpPr>
            <a:spLocks noGrp="1"/>
          </p:cNvSpPr>
          <p:nvPr>
            <p:ph type="ctrTitle"/>
          </p:nvPr>
        </p:nvSpPr>
        <p:spPr/>
        <p:txBody>
          <a:bodyPr>
            <a:normAutofit/>
          </a:bodyPr>
          <a:lstStyle/>
          <a:p>
            <a:r>
              <a:rPr lang="en-US" sz="6000" dirty="0"/>
              <a:t>Policy 501 - Research Involving FDA Regulated Devices</a:t>
            </a:r>
          </a:p>
        </p:txBody>
      </p:sp>
      <p:sp>
        <p:nvSpPr>
          <p:cNvPr id="3" name="Subtitle 2">
            <a:extLst>
              <a:ext uri="{FF2B5EF4-FFF2-40B4-BE49-F238E27FC236}">
                <a16:creationId xmlns:a16="http://schemas.microsoft.com/office/drawing/2014/main" id="{3AD64459-DCF2-4A9F-94BC-BFB15C844554}"/>
              </a:ext>
            </a:extLst>
          </p:cNvPr>
          <p:cNvSpPr>
            <a:spLocks noGrp="1"/>
          </p:cNvSpPr>
          <p:nvPr>
            <p:ph type="subTitle" idx="1"/>
          </p:nvPr>
        </p:nvSpPr>
        <p:spPr/>
        <p:txBody>
          <a:bodyPr/>
          <a:lstStyle/>
          <a:p>
            <a:r>
              <a:rPr lang="en-US" dirty="0"/>
              <a:t>OHSRP Office of policy and accreditation</a:t>
            </a:r>
          </a:p>
        </p:txBody>
      </p:sp>
      <p:pic>
        <p:nvPicPr>
          <p:cNvPr id="6" name="Audio 5">
            <a:hlinkClick r:id="" action="ppaction://media"/>
            <a:extLst>
              <a:ext uri="{FF2B5EF4-FFF2-40B4-BE49-F238E27FC236}">
                <a16:creationId xmlns:a16="http://schemas.microsoft.com/office/drawing/2014/main" id="{7DF8E108-CA3E-4360-8D5F-BD14C306C9A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398319022"/>
      </p:ext>
    </p:extLst>
  </p:cSld>
  <p:clrMapOvr>
    <a:masterClrMapping/>
  </p:clrMapOvr>
  <mc:AlternateContent xmlns:mc="http://schemas.openxmlformats.org/markup-compatibility/2006" xmlns:p14="http://schemas.microsoft.com/office/powerpoint/2010/main">
    <mc:Choice Requires="p14">
      <p:transition spd="slow" p14:dur="2000" advTm="33748"/>
    </mc:Choice>
    <mc:Fallback xmlns="">
      <p:transition spd="slow" advTm="3374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6"/>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Sponsor-Investigator</a:t>
            </a:r>
          </a:p>
        </p:txBody>
      </p:sp>
      <p:sp>
        <p:nvSpPr>
          <p:cNvPr id="6" name="TextBox 5">
            <a:extLst>
              <a:ext uri="{FF2B5EF4-FFF2-40B4-BE49-F238E27FC236}">
                <a16:creationId xmlns:a16="http://schemas.microsoft.com/office/drawing/2014/main" id="{C000F77B-83B9-449E-9781-31B1C88B37EB}"/>
              </a:ext>
            </a:extLst>
          </p:cNvPr>
          <p:cNvSpPr txBox="1"/>
          <p:nvPr/>
        </p:nvSpPr>
        <p:spPr>
          <a:xfrm>
            <a:off x="697042" y="1404035"/>
            <a:ext cx="7749915" cy="2677656"/>
          </a:xfrm>
          <a:prstGeom prst="rect">
            <a:avLst/>
          </a:prstGeom>
          <a:noFill/>
        </p:spPr>
        <p:txBody>
          <a:bodyPr wrap="square" rtlCol="0">
            <a:spAutoFit/>
          </a:bodyPr>
          <a:lstStyle/>
          <a:p>
            <a:r>
              <a:rPr lang="en-US" sz="2400" dirty="0"/>
              <a:t>When a PI holds the IDE (Sponsor-Investigator), she assumes all responsibilities of both the Investigator and the Sponsor.</a:t>
            </a:r>
          </a:p>
          <a:p>
            <a:endParaRPr lang="en-US" sz="2400" dirty="0"/>
          </a:p>
          <a:p>
            <a:r>
              <a:rPr lang="en-US" sz="2400" dirty="0"/>
              <a:t>See Policy 502 Expanded Access, Including Emergency Use of Investigational Drugs, Biologics, and Medical Devices.</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2" name="Audio 1">
            <a:hlinkClick r:id="" action="ppaction://media"/>
            <a:extLst>
              <a:ext uri="{FF2B5EF4-FFF2-40B4-BE49-F238E27FC236}">
                <a16:creationId xmlns:a16="http://schemas.microsoft.com/office/drawing/2014/main" id="{E62E7669-4E6D-4694-8B41-3CA19DB0CEF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137480155"/>
      </p:ext>
    </p:extLst>
  </p:cSld>
  <p:clrMapOvr>
    <a:masterClrMapping/>
  </p:clrMapOvr>
  <mc:AlternateContent xmlns:mc="http://schemas.openxmlformats.org/markup-compatibility/2006" xmlns:p14="http://schemas.microsoft.com/office/powerpoint/2010/main">
    <mc:Choice Requires="p14">
      <p:transition spd="slow" p14:dur="2000" advTm="25795"/>
    </mc:Choice>
    <mc:Fallback xmlns="">
      <p:transition spd="slow" advTm="257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IRB Responsibilities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205314"/>
            <a:ext cx="7749915" cy="5432256"/>
          </a:xfrm>
          <a:prstGeom prst="rect">
            <a:avLst/>
          </a:prstGeom>
          <a:noFill/>
        </p:spPr>
        <p:txBody>
          <a:bodyPr wrap="square" rtlCol="0">
            <a:spAutoFit/>
          </a:bodyPr>
          <a:lstStyle/>
          <a:p>
            <a:pPr>
              <a:spcBef>
                <a:spcPts val="300"/>
              </a:spcBef>
              <a:spcAft>
                <a:spcPts val="300"/>
              </a:spcAft>
            </a:pPr>
            <a:r>
              <a:rPr lang="en-US" sz="2400" dirty="0"/>
              <a:t>Section E.4 outlines IRB responsibilities, including:</a:t>
            </a:r>
          </a:p>
          <a:p>
            <a:pPr marL="285750" indent="-285750">
              <a:spcBef>
                <a:spcPts val="300"/>
              </a:spcBef>
              <a:spcAft>
                <a:spcPts val="300"/>
              </a:spcAft>
              <a:buFont typeface="Arial" panose="020B0604020202020204" pitchFamily="34" charset="0"/>
              <a:buChar char="•"/>
            </a:pPr>
            <a:r>
              <a:rPr lang="en-US" sz="2400" dirty="0"/>
              <a:t>determining whether the device is IDE exempt, </a:t>
            </a:r>
          </a:p>
          <a:p>
            <a:pPr marL="285750" indent="-285750">
              <a:spcBef>
                <a:spcPts val="300"/>
              </a:spcBef>
              <a:spcAft>
                <a:spcPts val="300"/>
              </a:spcAft>
              <a:buFont typeface="Arial" panose="020B0604020202020204" pitchFamily="34" charset="0"/>
              <a:buChar char="•"/>
            </a:pPr>
            <a:r>
              <a:rPr lang="en-US" sz="2400" dirty="0"/>
              <a:t>or has an approved IDE,</a:t>
            </a:r>
          </a:p>
          <a:p>
            <a:pPr marL="285750" indent="-285750">
              <a:spcBef>
                <a:spcPts val="300"/>
              </a:spcBef>
              <a:spcAft>
                <a:spcPts val="300"/>
              </a:spcAft>
              <a:buFont typeface="Arial" panose="020B0604020202020204" pitchFamily="34" charset="0"/>
              <a:buChar char="•"/>
            </a:pPr>
            <a:r>
              <a:rPr lang="en-US" sz="2400" dirty="0"/>
              <a:t>or whether the sponsor has provided sufficient justification for an NSR determination.  </a:t>
            </a:r>
          </a:p>
          <a:p>
            <a:pPr>
              <a:spcBef>
                <a:spcPts val="300"/>
              </a:spcBef>
              <a:spcAft>
                <a:spcPts val="300"/>
              </a:spcAft>
            </a:pPr>
            <a:endParaRPr lang="en-US" sz="2400" dirty="0"/>
          </a:p>
          <a:p>
            <a:pPr>
              <a:spcBef>
                <a:spcPts val="300"/>
              </a:spcBef>
              <a:spcAft>
                <a:spcPts val="300"/>
              </a:spcAft>
            </a:pPr>
            <a:r>
              <a:rPr lang="en-US" sz="2400" dirty="0"/>
              <a:t>When the IRB cannot confirm that the test article is IDE exempt, or is NSR, the IRB, IRB Executive Chair or IRBO will either require the PI submit an IDE application to the FDA or request a formal FDA determination as to whether an IDE is needed.  </a:t>
            </a:r>
          </a:p>
          <a:p>
            <a:pPr>
              <a:spcBef>
                <a:spcPts val="300"/>
              </a:spcBef>
              <a:spcAft>
                <a:spcPts val="300"/>
              </a:spcAft>
            </a:pPr>
            <a:endParaRPr lang="en-US" sz="2400" dirty="0"/>
          </a:p>
          <a:p>
            <a:pPr>
              <a:spcBef>
                <a:spcPts val="300"/>
              </a:spcBef>
              <a:spcAft>
                <a:spcPts val="300"/>
              </a:spcAft>
            </a:pPr>
            <a:endParaRPr lang="en-US" sz="2400" dirty="0"/>
          </a:p>
        </p:txBody>
      </p:sp>
      <p:pic>
        <p:nvPicPr>
          <p:cNvPr id="3" name="Audio 2">
            <a:hlinkClick r:id="" action="ppaction://media"/>
            <a:extLst>
              <a:ext uri="{FF2B5EF4-FFF2-40B4-BE49-F238E27FC236}">
                <a16:creationId xmlns:a16="http://schemas.microsoft.com/office/drawing/2014/main" id="{38130237-0584-4F52-8CB1-3F541B402782}"/>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862510718"/>
      </p:ext>
    </p:extLst>
  </p:cSld>
  <p:clrMapOvr>
    <a:masterClrMapping/>
  </p:clrMapOvr>
  <mc:AlternateContent xmlns:mc="http://schemas.openxmlformats.org/markup-compatibility/2006" xmlns:p14="http://schemas.microsoft.com/office/powerpoint/2010/main">
    <mc:Choice Requires="p14">
      <p:transition spd="slow" p14:dur="2000" advTm="45936"/>
    </mc:Choice>
    <mc:Fallback xmlns="">
      <p:transition spd="slow" advTm="459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Humanitarian Use Devices</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1382286"/>
            <a:ext cx="7749915" cy="4093428"/>
          </a:xfrm>
          <a:prstGeom prst="rect">
            <a:avLst/>
          </a:prstGeom>
          <a:noFill/>
        </p:spPr>
        <p:txBody>
          <a:bodyPr wrap="square" rtlCol="0">
            <a:spAutoFit/>
          </a:bodyPr>
          <a:lstStyle/>
          <a:p>
            <a:pPr marL="342900" lvl="0" indent="-342900" defTabSz="914400" fontAlgn="base">
              <a:spcBef>
                <a:spcPts val="300"/>
              </a:spcBef>
              <a:spcAft>
                <a:spcPts val="300"/>
              </a:spcAft>
              <a:buFont typeface="Arial" panose="020B0604020202020204" pitchFamily="34" charset="0"/>
              <a:buChar char="•"/>
              <a:defRPr/>
            </a:pPr>
            <a:r>
              <a:rPr lang="en-US" sz="2400" dirty="0"/>
              <a:t>Policy 501 also outlines investigator responsibilities relating to the use of a Humanitarian Use Device (HUD) including the requirement to obtain IRB approval.</a:t>
            </a:r>
          </a:p>
          <a:p>
            <a:pPr marL="342900" lvl="0" indent="-342900" defTabSz="914400" fontAlgn="base">
              <a:spcBef>
                <a:spcPts val="300"/>
              </a:spcBef>
              <a:spcAft>
                <a:spcPts val="300"/>
              </a:spcAft>
              <a:buFont typeface="Arial" panose="020B0604020202020204" pitchFamily="34" charset="0"/>
              <a:buChar char="•"/>
              <a:defRPr/>
            </a:pPr>
            <a:r>
              <a:rPr lang="en-US" sz="2400" dirty="0"/>
              <a:t>Convened IRB review.</a:t>
            </a:r>
          </a:p>
          <a:p>
            <a:pPr marL="342900" lvl="0" indent="-342900" defTabSz="914400" fontAlgn="base">
              <a:spcBef>
                <a:spcPts val="300"/>
              </a:spcBef>
              <a:spcAft>
                <a:spcPts val="300"/>
              </a:spcAft>
              <a:buFont typeface="Arial" panose="020B0604020202020204" pitchFamily="34" charset="0"/>
              <a:buChar char="•"/>
              <a:defRPr/>
            </a:pPr>
            <a:r>
              <a:rPr lang="en-US" sz="2400" dirty="0"/>
              <a:t>Policy 501 includes provisions for the emergency use of an HUD only when IRB approval cannot be obtained in time to prevent serious harm or death of a patient.  See Policy 501 for more detail about HUDs. </a:t>
            </a:r>
          </a:p>
          <a:p>
            <a:pPr>
              <a:spcBef>
                <a:spcPts val="300"/>
              </a:spcBef>
              <a:spcAft>
                <a:spcPts val="300"/>
              </a:spcAft>
            </a:pPr>
            <a:endParaRPr lang="en-US" sz="2400" dirty="0"/>
          </a:p>
          <a:p>
            <a:pPr>
              <a:spcBef>
                <a:spcPts val="300"/>
              </a:spcBef>
              <a:spcAft>
                <a:spcPts val="300"/>
              </a:spcAft>
            </a:pPr>
            <a:endParaRPr lang="en-US" sz="2400" dirty="0"/>
          </a:p>
        </p:txBody>
      </p:sp>
      <p:pic>
        <p:nvPicPr>
          <p:cNvPr id="5" name="Audio 4">
            <a:hlinkClick r:id="" action="ppaction://media"/>
            <a:extLst>
              <a:ext uri="{FF2B5EF4-FFF2-40B4-BE49-F238E27FC236}">
                <a16:creationId xmlns:a16="http://schemas.microsoft.com/office/drawing/2014/main" id="{202585B9-50F9-4B87-B72A-09C21FB9424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965395482"/>
      </p:ext>
    </p:extLst>
  </p:cSld>
  <p:clrMapOvr>
    <a:masterClrMapping/>
  </p:clrMapOvr>
  <mc:AlternateContent xmlns:mc="http://schemas.openxmlformats.org/markup-compatibility/2006" xmlns:p14="http://schemas.microsoft.com/office/powerpoint/2010/main">
    <mc:Choice Requires="p14">
      <p:transition spd="slow" p14:dur="2000" advTm="51790"/>
    </mc:Choice>
    <mc:Fallback xmlns="">
      <p:transition spd="slow" advTm="5179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4A0569-E476-4DA9-BA9E-AE151647C82C}"/>
              </a:ext>
            </a:extLst>
          </p:cNvPr>
          <p:cNvSpPr>
            <a:spLocks noGrp="1"/>
          </p:cNvSpPr>
          <p:nvPr>
            <p:ph type="title"/>
          </p:nvPr>
        </p:nvSpPr>
        <p:spPr>
          <a:xfrm>
            <a:off x="427306" y="2217420"/>
            <a:ext cx="2400300" cy="2286000"/>
          </a:xfrm>
        </p:spPr>
        <p:txBody>
          <a:bodyPr anchor="b">
            <a:normAutofit/>
          </a:bodyPr>
          <a:lstStyle/>
          <a:p>
            <a:r>
              <a:rPr lang="en-US" dirty="0"/>
              <a:t>What is expected by the IRB?</a:t>
            </a:r>
          </a:p>
        </p:txBody>
      </p:sp>
      <p:graphicFrame>
        <p:nvGraphicFramePr>
          <p:cNvPr id="7" name="Content Placeholder 2">
            <a:extLst>
              <a:ext uri="{FF2B5EF4-FFF2-40B4-BE49-F238E27FC236}">
                <a16:creationId xmlns:a16="http://schemas.microsoft.com/office/drawing/2014/main" id="{01712A1E-FB8D-4479-A6E9-52405EFC9983}"/>
              </a:ext>
            </a:extLst>
          </p:cNvPr>
          <p:cNvGraphicFramePr>
            <a:graphicFrameLocks noGrp="1"/>
          </p:cNvGraphicFramePr>
          <p:nvPr>
            <p:ph idx="1"/>
            <p:extLst>
              <p:ext uri="{D42A27DB-BD31-4B8C-83A1-F6EECF244321}">
                <p14:modId xmlns:p14="http://schemas.microsoft.com/office/powerpoint/2010/main" val="3330386964"/>
              </p:ext>
            </p:extLst>
          </p:nvPr>
        </p:nvGraphicFramePr>
        <p:xfrm>
          <a:off x="3375832" y="271975"/>
          <a:ext cx="4797498" cy="643362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5" name="Audio 4">
            <a:hlinkClick r:id="" action="ppaction://media"/>
            <a:extLst>
              <a:ext uri="{FF2B5EF4-FFF2-40B4-BE49-F238E27FC236}">
                <a16:creationId xmlns:a16="http://schemas.microsoft.com/office/drawing/2014/main" id="{98B64228-373F-4687-86A0-6620112B30CF}"/>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881272687"/>
      </p:ext>
    </p:extLst>
  </p:cSld>
  <p:clrMapOvr>
    <a:masterClrMapping/>
  </p:clrMapOvr>
  <mc:AlternateContent xmlns:mc="http://schemas.openxmlformats.org/markup-compatibility/2006" xmlns:p14="http://schemas.microsoft.com/office/powerpoint/2010/main">
    <mc:Choice Requires="p14">
      <p:transition spd="slow" p14:dur="2000" advTm="36502"/>
    </mc:Choice>
    <mc:Fallback xmlns="">
      <p:transition spd="slow" advTm="3650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5"/>
                </p:tgtEl>
              </p:cMediaNode>
            </p:audi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B077CC-4F28-4289-AD79-394930EA1799}"/>
              </a:ext>
            </a:extLst>
          </p:cNvPr>
          <p:cNvSpPr>
            <a:spLocks noGrp="1"/>
          </p:cNvSpPr>
          <p:nvPr>
            <p:ph type="title"/>
          </p:nvPr>
        </p:nvSpPr>
        <p:spPr/>
        <p:txBody>
          <a:bodyPr/>
          <a:lstStyle/>
          <a:p>
            <a:r>
              <a:rPr lang="en-US" dirty="0"/>
              <a:t>Resources</a:t>
            </a:r>
          </a:p>
        </p:txBody>
      </p:sp>
      <p:sp>
        <p:nvSpPr>
          <p:cNvPr id="4" name="Content Placeholder 3">
            <a:extLst>
              <a:ext uri="{FF2B5EF4-FFF2-40B4-BE49-F238E27FC236}">
                <a16:creationId xmlns:a16="http://schemas.microsoft.com/office/drawing/2014/main" id="{14A9F094-575A-4600-9C9A-BB68F7501C56}"/>
              </a:ext>
            </a:extLst>
          </p:cNvPr>
          <p:cNvSpPr>
            <a:spLocks noGrp="1"/>
          </p:cNvSpPr>
          <p:nvPr>
            <p:ph idx="1"/>
          </p:nvPr>
        </p:nvSpPr>
        <p:spPr>
          <a:xfrm>
            <a:off x="822959" y="1845734"/>
            <a:ext cx="7543801" cy="4555066"/>
          </a:xfrm>
        </p:spPr>
        <p:txBody>
          <a:bodyPr>
            <a:normAutofit/>
          </a:bodyPr>
          <a:lstStyle/>
          <a:p>
            <a:r>
              <a:rPr lang="en-US" sz="2400" dirty="0"/>
              <a:t>Policy 501 and associated change table and guidance is posted on the </a:t>
            </a:r>
            <a:r>
              <a:rPr lang="en-US" sz="2400" dirty="0">
                <a:hlinkClick r:id="rId5"/>
              </a:rPr>
              <a:t>IRBO website</a:t>
            </a:r>
            <a:endParaRPr lang="en-US" sz="2400" dirty="0"/>
          </a:p>
          <a:p>
            <a:endParaRPr lang="en-US" sz="2400" dirty="0"/>
          </a:p>
          <a:p>
            <a:pPr algn="ctr"/>
            <a:r>
              <a:rPr lang="en-US" sz="2400" b="1" dirty="0"/>
              <a:t>Questions? </a:t>
            </a:r>
            <a:r>
              <a:rPr lang="en-US" sz="2400" dirty="0"/>
              <a:t>Contact </a:t>
            </a:r>
            <a:r>
              <a:rPr lang="en-US" sz="2400" dirty="0">
                <a:hlinkClick r:id="rId6"/>
              </a:rPr>
              <a:t>IRB@od.nih.gov</a:t>
            </a:r>
            <a:r>
              <a:rPr lang="en-US" sz="2400" dirty="0"/>
              <a:t> </a:t>
            </a:r>
          </a:p>
          <a:p>
            <a:endParaRPr lang="en-US" dirty="0"/>
          </a:p>
        </p:txBody>
      </p:sp>
      <p:pic>
        <p:nvPicPr>
          <p:cNvPr id="3" name="Audio 2">
            <a:hlinkClick r:id="" action="ppaction://media"/>
            <a:extLst>
              <a:ext uri="{FF2B5EF4-FFF2-40B4-BE49-F238E27FC236}">
                <a16:creationId xmlns:a16="http://schemas.microsoft.com/office/drawing/2014/main" id="{D18B737B-18C8-4584-A6B9-DCB48C02229C}"/>
              </a:ext>
            </a:extLst>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528949978"/>
      </p:ext>
    </p:extLst>
  </p:cSld>
  <p:clrMapOvr>
    <a:masterClrMapping/>
  </p:clrMapOvr>
  <mc:AlternateContent xmlns:mc="http://schemas.openxmlformats.org/markup-compatibility/2006" xmlns:p14="http://schemas.microsoft.com/office/powerpoint/2010/main">
    <mc:Choice Requires="p14">
      <p:transition spd="slow" p14:dur="2000" advTm="40277"/>
    </mc:Choice>
    <mc:Fallback xmlns="">
      <p:transition spd="slow" advTm="4027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658656-2CCA-4B15-9007-D09AEB9B425F}"/>
              </a:ext>
            </a:extLst>
          </p:cNvPr>
          <p:cNvSpPr>
            <a:spLocks noGrp="1"/>
          </p:cNvSpPr>
          <p:nvPr>
            <p:ph type="title"/>
          </p:nvPr>
        </p:nvSpPr>
        <p:spPr>
          <a:xfrm>
            <a:off x="822960" y="286604"/>
            <a:ext cx="7543800" cy="1450757"/>
          </a:xfrm>
        </p:spPr>
        <p:txBody>
          <a:bodyPr anchor="b">
            <a:normAutofit/>
          </a:bodyPr>
          <a:lstStyle/>
          <a:p>
            <a:r>
              <a:rPr lang="en-US" dirty="0"/>
              <a:t>Policy 501</a:t>
            </a:r>
          </a:p>
        </p:txBody>
      </p:sp>
      <p:graphicFrame>
        <p:nvGraphicFramePr>
          <p:cNvPr id="11" name="Content Placeholder 2">
            <a:extLst>
              <a:ext uri="{FF2B5EF4-FFF2-40B4-BE49-F238E27FC236}">
                <a16:creationId xmlns:a16="http://schemas.microsoft.com/office/drawing/2014/main" id="{C06EFAB8-F5B1-4D61-87A6-CB3988D81F81}"/>
              </a:ext>
            </a:extLst>
          </p:cNvPr>
          <p:cNvGraphicFramePr>
            <a:graphicFrameLocks noGrp="1"/>
          </p:cNvGraphicFramePr>
          <p:nvPr>
            <p:ph idx="1"/>
            <p:extLst>
              <p:ext uri="{D42A27DB-BD31-4B8C-83A1-F6EECF244321}">
                <p14:modId xmlns:p14="http://schemas.microsoft.com/office/powerpoint/2010/main" val="2484078196"/>
              </p:ext>
            </p:extLst>
          </p:nvPr>
        </p:nvGraphicFramePr>
        <p:xfrm>
          <a:off x="822959" y="1845734"/>
          <a:ext cx="7543801" cy="402336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pic>
        <p:nvPicPr>
          <p:cNvPr id="3" name="Audio 2">
            <a:hlinkClick r:id="" action="ppaction://media"/>
            <a:extLst>
              <a:ext uri="{FF2B5EF4-FFF2-40B4-BE49-F238E27FC236}">
                <a16:creationId xmlns:a16="http://schemas.microsoft.com/office/drawing/2014/main" id="{9014B943-17FB-47E7-8F8F-52128FE796D9}"/>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883288856"/>
      </p:ext>
    </p:extLst>
  </p:cSld>
  <p:clrMapOvr>
    <a:masterClrMapping/>
  </p:clrMapOvr>
  <mc:AlternateContent xmlns:mc="http://schemas.openxmlformats.org/markup-compatibility/2006" xmlns:p14="http://schemas.microsoft.com/office/powerpoint/2010/main">
    <mc:Choice Requires="p14">
      <p:transition spd="slow" p14:dur="2000" advTm="14192"/>
    </mc:Choice>
    <mc:Fallback xmlns="">
      <p:transition spd="slow" advTm="1419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3BD0E-D245-4CD2-BAAC-DA3D97C2605A}"/>
              </a:ext>
            </a:extLst>
          </p:cNvPr>
          <p:cNvSpPr>
            <a:spLocks noGrp="1"/>
          </p:cNvSpPr>
          <p:nvPr>
            <p:ph type="title"/>
          </p:nvPr>
        </p:nvSpPr>
        <p:spPr>
          <a:xfrm>
            <a:off x="272562" y="838198"/>
            <a:ext cx="2400300" cy="3260189"/>
          </a:xfrm>
        </p:spPr>
        <p:txBody>
          <a:bodyPr anchor="b">
            <a:normAutofit/>
          </a:bodyPr>
          <a:lstStyle/>
          <a:p>
            <a:r>
              <a:rPr lang="en-US" sz="3100" dirty="0"/>
              <a:t>Policy 501 –Research Involving FDA Regulated Devices</a:t>
            </a:r>
          </a:p>
        </p:txBody>
      </p:sp>
      <p:sp>
        <p:nvSpPr>
          <p:cNvPr id="3" name="Content Placeholder 2">
            <a:extLst>
              <a:ext uri="{FF2B5EF4-FFF2-40B4-BE49-F238E27FC236}">
                <a16:creationId xmlns:a16="http://schemas.microsoft.com/office/drawing/2014/main" id="{A4DE03B9-8B3C-490D-9780-0A66DF18059C}"/>
              </a:ext>
            </a:extLst>
          </p:cNvPr>
          <p:cNvSpPr>
            <a:spLocks noGrp="1"/>
          </p:cNvSpPr>
          <p:nvPr>
            <p:ph idx="1"/>
          </p:nvPr>
        </p:nvSpPr>
        <p:spPr>
          <a:xfrm>
            <a:off x="3460237" y="1745673"/>
            <a:ext cx="5009393" cy="4884740"/>
          </a:xfrm>
        </p:spPr>
        <p:txBody>
          <a:bodyPr>
            <a:normAutofit/>
          </a:bodyPr>
          <a:lstStyle/>
          <a:p>
            <a:r>
              <a:rPr lang="en-US" sz="2400" dirty="0"/>
              <a:t>Purpose:</a:t>
            </a:r>
          </a:p>
          <a:p>
            <a:pPr lvl="1"/>
            <a:r>
              <a:rPr lang="en-US" sz="2400" dirty="0"/>
              <a:t>Describe the responsibilities of conducting or reviewing human subjects research that involves the use of devices regulated by the FDA.</a:t>
            </a:r>
            <a:endParaRPr lang="en-US" sz="2400" b="1" dirty="0">
              <a:solidFill>
                <a:srgbClr val="FF0000"/>
              </a:solidFill>
            </a:endParaRPr>
          </a:p>
          <a:p>
            <a:endParaRPr lang="en-US" dirty="0"/>
          </a:p>
        </p:txBody>
      </p:sp>
      <p:pic>
        <p:nvPicPr>
          <p:cNvPr id="7" name="Audio 6">
            <a:hlinkClick r:id="" action="ppaction://media"/>
            <a:extLst>
              <a:ext uri="{FF2B5EF4-FFF2-40B4-BE49-F238E27FC236}">
                <a16:creationId xmlns:a16="http://schemas.microsoft.com/office/drawing/2014/main" id="{B96E11D1-353A-4F6B-9ECB-34FED1A8AEA8}"/>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2648302920"/>
      </p:ext>
    </p:extLst>
  </p:cSld>
  <p:clrMapOvr>
    <a:masterClrMapping/>
  </p:clrMapOvr>
  <mc:AlternateContent xmlns:mc="http://schemas.openxmlformats.org/markup-compatibility/2006">
    <mc:Choice xmlns:p14="http://schemas.microsoft.com/office/powerpoint/2010/main" Requires="p14">
      <p:transition spd="slow" p14:dur="2000" advTm="15608"/>
    </mc:Choice>
    <mc:Fallback>
      <p:transition spd="slow" advTm="1560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7"/>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Policy 501 - Scope</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093428"/>
          </a:xfrm>
          <a:prstGeom prst="rect">
            <a:avLst/>
          </a:prstGeom>
          <a:noFill/>
        </p:spPr>
        <p:txBody>
          <a:bodyPr wrap="square" rtlCol="0">
            <a:spAutoFit/>
          </a:bodyPr>
          <a:lstStyle/>
          <a:p>
            <a:pPr lvl="0"/>
            <a:endParaRPr lang="en-US" sz="2200" dirty="0"/>
          </a:p>
          <a:p>
            <a:pPr marL="342900" lvl="0" indent="-342900">
              <a:buFont typeface="Arial" panose="020B0604020202020204" pitchFamily="34" charset="0"/>
              <a:buChar char="•"/>
            </a:pPr>
            <a:r>
              <a:rPr lang="en-US" sz="2400" dirty="0"/>
              <a:t>NIH investigators conducting FDA-regulated research involving the use of devices;</a:t>
            </a:r>
          </a:p>
          <a:p>
            <a:pPr marL="342900" lvl="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Non-NIH investigators when conducting FDA-regulated research involving the use of devices when the NIH IRB is the reviewing IRB; and</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NIH IRB as the reviewing IRB.</a:t>
            </a:r>
          </a:p>
          <a:p>
            <a:pPr lvl="0"/>
            <a:endParaRPr lang="en-US" sz="2200" dirty="0"/>
          </a:p>
          <a:p>
            <a:pPr lvl="0"/>
            <a:endParaRPr lang="en-US" sz="2400" dirty="0"/>
          </a:p>
        </p:txBody>
      </p:sp>
      <p:pic>
        <p:nvPicPr>
          <p:cNvPr id="2" name="Audio 1">
            <a:hlinkClick r:id="" action="ppaction://media"/>
            <a:extLst>
              <a:ext uri="{FF2B5EF4-FFF2-40B4-BE49-F238E27FC236}">
                <a16:creationId xmlns:a16="http://schemas.microsoft.com/office/drawing/2014/main" id="{9D2B9147-757B-47D3-9624-2EC2E15A7526}"/>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91931761"/>
      </p:ext>
    </p:extLst>
  </p:cSld>
  <p:clrMapOvr>
    <a:masterClrMapping/>
  </p:clrMapOvr>
  <mc:AlternateContent xmlns:mc="http://schemas.openxmlformats.org/markup-compatibility/2006" xmlns:p14="http://schemas.microsoft.com/office/powerpoint/2010/main">
    <mc:Choice Requires="p14">
      <p:transition spd="slow" p14:dur="2000" advTm="27836"/>
    </mc:Choice>
    <mc:Fallback xmlns="">
      <p:transition spd="slow" advTm="2783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General Policy</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94536"/>
            <a:ext cx="7749915" cy="4524315"/>
          </a:xfrm>
          <a:prstGeom prst="rect">
            <a:avLst/>
          </a:prstGeom>
          <a:noFill/>
        </p:spPr>
        <p:txBody>
          <a:bodyPr wrap="square" rtlCol="0">
            <a:spAutoFit/>
          </a:bodyPr>
          <a:lstStyle/>
          <a:p>
            <a:pPr marL="544068" indent="-342900">
              <a:buFont typeface="Arial" panose="020B0604020202020204" pitchFamily="34" charset="0"/>
              <a:buChar char="•"/>
            </a:pPr>
            <a:r>
              <a:rPr lang="en-US" sz="2400" dirty="0"/>
              <a:t>NIH investigators conducting human subjects research involving investigational device(s) must comply with applicable FDA regulations including, 21 CFR parts </a:t>
            </a:r>
            <a:r>
              <a:rPr lang="en-US" sz="2400" u="sng" dirty="0">
                <a:hlinkClick r:id="rId5"/>
              </a:rPr>
              <a:t>50</a:t>
            </a:r>
            <a:r>
              <a:rPr lang="en-US" sz="2400" dirty="0"/>
              <a:t>, </a:t>
            </a:r>
            <a:r>
              <a:rPr lang="en-US" sz="2400" u="sng" dirty="0">
                <a:hlinkClick r:id="rId6"/>
              </a:rPr>
              <a:t>56</a:t>
            </a:r>
            <a:r>
              <a:rPr lang="en-US" sz="2400" dirty="0"/>
              <a:t>, </a:t>
            </a:r>
            <a:r>
              <a:rPr lang="en-US" sz="2400" u="sng" dirty="0">
                <a:hlinkClick r:id="rId7"/>
              </a:rPr>
              <a:t>809</a:t>
            </a:r>
            <a:r>
              <a:rPr lang="en-US" sz="2400" dirty="0"/>
              <a:t>, </a:t>
            </a:r>
            <a:r>
              <a:rPr lang="en-US" sz="2400" u="sng" dirty="0">
                <a:hlinkClick r:id="rId8"/>
              </a:rPr>
              <a:t>812</a:t>
            </a:r>
            <a:r>
              <a:rPr lang="en-US" sz="2400" dirty="0"/>
              <a:t>, and </a:t>
            </a:r>
            <a:r>
              <a:rPr lang="en-US" sz="2400" u="sng" dirty="0">
                <a:hlinkClick r:id="rId9"/>
              </a:rPr>
              <a:t>814</a:t>
            </a:r>
            <a:r>
              <a:rPr lang="en-US" sz="2400" dirty="0"/>
              <a:t> as applicable.</a:t>
            </a:r>
            <a:endParaRPr lang="en-US" sz="2400" b="1" dirty="0">
              <a:solidFill>
                <a:srgbClr val="FF0000"/>
              </a:solidFill>
            </a:endParaRPr>
          </a:p>
          <a:p>
            <a:pPr marL="544068" lvl="0" indent="-342900" fontAlgn="base">
              <a:buFont typeface="Arial" panose="020B0604020202020204" pitchFamily="34" charset="0"/>
              <a:buChar char="•"/>
            </a:pPr>
            <a:r>
              <a:rPr lang="en-US" sz="2400" dirty="0"/>
              <a:t>When reviewing and approving research involving investigational devices, the NIH IRB must apply the applicable FDA regulations.</a:t>
            </a:r>
            <a:endParaRPr lang="en-US" sz="2400" b="1" dirty="0">
              <a:solidFill>
                <a:srgbClr val="FF0000"/>
              </a:solidFill>
            </a:endParaRPr>
          </a:p>
          <a:p>
            <a:pPr marL="544068" lvl="0" indent="-342900" fontAlgn="base">
              <a:buFont typeface="Arial" panose="020B0604020202020204" pitchFamily="34" charset="0"/>
              <a:buChar char="•"/>
            </a:pPr>
            <a:r>
              <a:rPr lang="en-US" sz="2400" dirty="0"/>
              <a:t>NIH investigators may not be Sponsors, effective January 15, 2018. However, investigators may have sponsor responsibilities when required by regulation.</a:t>
            </a:r>
          </a:p>
          <a:p>
            <a:pPr marL="342900" lvl="0" indent="-342900">
              <a:buFont typeface="Arial" panose="020B0604020202020204" pitchFamily="34" charset="0"/>
              <a:buChar char="•"/>
            </a:pPr>
            <a:endParaRPr lang="en-US" sz="2400" dirty="0"/>
          </a:p>
          <a:p>
            <a:pPr marL="285750" lvl="0" indent="-285750">
              <a:buFont typeface="Arial" panose="020B0604020202020204" pitchFamily="34" charset="0"/>
              <a:buChar char="•"/>
            </a:pPr>
            <a:endParaRPr lang="en-US" sz="2400" dirty="0"/>
          </a:p>
        </p:txBody>
      </p:sp>
      <p:pic>
        <p:nvPicPr>
          <p:cNvPr id="3" name="Audio 2">
            <a:hlinkClick r:id="" action="ppaction://media"/>
            <a:extLst>
              <a:ext uri="{FF2B5EF4-FFF2-40B4-BE49-F238E27FC236}">
                <a16:creationId xmlns:a16="http://schemas.microsoft.com/office/drawing/2014/main" id="{B0A461F4-5894-449A-9A86-07EDF677448B}"/>
              </a:ext>
            </a:extLst>
          </p:cNvPr>
          <p:cNvPicPr>
            <a:picLocks noChangeAspect="1"/>
          </p:cNvPicPr>
          <p:nvPr>
            <a:audioFile r:link="rId2"/>
            <p:extLst>
              <p:ext uri="{DAA4B4D4-6D71-4841-9C94-3DE7FCFB9230}">
                <p14:media xmlns:p14="http://schemas.microsoft.com/office/powerpoint/2010/main" r:embed="rId1"/>
              </p:ext>
            </p:extLst>
          </p:nvPr>
        </p:nvPicPr>
        <p:blipFill>
          <a:blip r:embed="rId10"/>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1091948545"/>
      </p:ext>
    </p:extLst>
  </p:cSld>
  <p:clrMapOvr>
    <a:masterClrMapping/>
  </p:clrMapOvr>
  <mc:AlternateContent xmlns:mc="http://schemas.openxmlformats.org/markup-compatibility/2006">
    <mc:Choice xmlns:p14="http://schemas.microsoft.com/office/powerpoint/2010/main" Requires="p14">
      <p:transition spd="slow" p14:dur="2000" advTm="78637"/>
    </mc:Choice>
    <mc:Fallback>
      <p:transition spd="slow" advTm="7863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Northwest | USDA Climate Hubs">
            <a:extLst>
              <a:ext uri="{FF2B5EF4-FFF2-40B4-BE49-F238E27FC236}">
                <a16:creationId xmlns:a16="http://schemas.microsoft.com/office/drawing/2014/main" id="{424FA880-0B59-48B0-A875-68B3A1C624C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0" y="0"/>
            <a:ext cx="9144000" cy="641872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31DCD36A-F3E9-4E7A-BD46-53531E60969C}"/>
              </a:ext>
            </a:extLst>
          </p:cNvPr>
          <p:cNvSpPr/>
          <p:nvPr/>
        </p:nvSpPr>
        <p:spPr>
          <a:xfrm>
            <a:off x="409050" y="1080735"/>
            <a:ext cx="6870901" cy="769441"/>
          </a:xfrm>
          <a:prstGeom prst="rect">
            <a:avLst/>
          </a:prstGeom>
        </p:spPr>
        <p:txBody>
          <a:bodyPr wrap="square">
            <a:spAutoFit/>
          </a:bodyPr>
          <a:lstStyle/>
          <a:p>
            <a:r>
              <a:rPr lang="en-US" sz="4000" dirty="0"/>
              <a:t>  </a:t>
            </a:r>
            <a:r>
              <a:rPr lang="en-US" sz="4400" dirty="0">
                <a:solidFill>
                  <a:schemeClr val="bg1"/>
                </a:solidFill>
              </a:rPr>
              <a:t>Harmonization is coming. </a:t>
            </a:r>
          </a:p>
        </p:txBody>
      </p:sp>
      <p:sp>
        <p:nvSpPr>
          <p:cNvPr id="6" name="TextBox 5">
            <a:extLst>
              <a:ext uri="{FF2B5EF4-FFF2-40B4-BE49-F238E27FC236}">
                <a16:creationId xmlns:a16="http://schemas.microsoft.com/office/drawing/2014/main" id="{C000F77B-83B9-449E-9781-31B1C88B37EB}"/>
              </a:ext>
            </a:extLst>
          </p:cNvPr>
          <p:cNvSpPr txBox="1"/>
          <p:nvPr/>
        </p:nvSpPr>
        <p:spPr>
          <a:xfrm>
            <a:off x="5253318" y="5638253"/>
            <a:ext cx="3496235" cy="477054"/>
          </a:xfrm>
          <a:prstGeom prst="rect">
            <a:avLst/>
          </a:prstGeom>
          <a:noFill/>
        </p:spPr>
        <p:txBody>
          <a:bodyPr wrap="square" rtlCol="0">
            <a:spAutoFit/>
          </a:bodyPr>
          <a:lstStyle/>
          <a:p>
            <a:pPr lvl="0"/>
            <a:endParaRPr lang="en-US" sz="1100" dirty="0">
              <a:solidFill>
                <a:schemeClr val="bg1"/>
              </a:solidFill>
            </a:endParaRPr>
          </a:p>
          <a:p>
            <a:pPr lvl="0" algn="r"/>
            <a:r>
              <a:rPr lang="en-US" sz="1400" dirty="0">
                <a:solidFill>
                  <a:schemeClr val="bg1"/>
                </a:solidFill>
              </a:rPr>
              <a:t>    Photo credit: www.climatehubs.usda.gov  </a:t>
            </a:r>
          </a:p>
        </p:txBody>
      </p:sp>
      <p:pic>
        <p:nvPicPr>
          <p:cNvPr id="2" name="Audio 1">
            <a:hlinkClick r:id="" action="ppaction://media"/>
            <a:extLst>
              <a:ext uri="{FF2B5EF4-FFF2-40B4-BE49-F238E27FC236}">
                <a16:creationId xmlns:a16="http://schemas.microsoft.com/office/drawing/2014/main" id="{E891F82C-502B-47AC-A567-40A8F20F169D}"/>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4251692798"/>
      </p:ext>
    </p:extLst>
  </p:cSld>
  <p:clrMapOvr>
    <a:masterClrMapping/>
  </p:clrMapOvr>
  <mc:AlternateContent xmlns:mc="http://schemas.openxmlformats.org/markup-compatibility/2006" xmlns:p14="http://schemas.microsoft.com/office/powerpoint/2010/main">
    <mc:Choice Requires="p14">
      <p:transition spd="slow" p14:dur="2000" advTm="44213"/>
    </mc:Choice>
    <mc:Fallback xmlns="">
      <p:transition spd="slow" advTm="4421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2"/>
                </p:tgtEl>
              </p:cMediaNode>
            </p:audi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PI IDE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650070" y="932981"/>
            <a:ext cx="7749915" cy="5162952"/>
          </a:xfrm>
          <a:prstGeom prst="rect">
            <a:avLst/>
          </a:prstGeom>
          <a:noFill/>
        </p:spPr>
        <p:txBody>
          <a:bodyPr wrap="square" rtlCol="0">
            <a:spAutoFit/>
          </a:bodyPr>
          <a:lstStyle/>
          <a:p>
            <a:pPr marL="342900" indent="-342900">
              <a:spcBef>
                <a:spcPts val="300"/>
              </a:spcBef>
              <a:spcAft>
                <a:spcPts val="300"/>
              </a:spcAft>
              <a:buFont typeface="Arial" panose="020B0604020202020204" pitchFamily="34" charset="0"/>
              <a:buChar char="•"/>
            </a:pPr>
            <a:r>
              <a:rPr lang="en-US" sz="2400" dirty="0"/>
              <a:t>When research involves studying the safety or efficacy of an investigational device, the PI will provide documentation supporting the sponsor’s assessment of whether the device study is IDE exempt, non-significant risk (NSR) or significant risk (SR) to the reviewing IRB.</a:t>
            </a:r>
          </a:p>
          <a:p>
            <a:pPr marL="342900" indent="-342900">
              <a:spcBef>
                <a:spcPts val="300"/>
              </a:spcBef>
              <a:spcAft>
                <a:spcPts val="300"/>
              </a:spcAft>
              <a:buFont typeface="Arial" panose="020B0604020202020204" pitchFamily="34" charset="0"/>
              <a:buChar char="•"/>
            </a:pPr>
            <a:r>
              <a:rPr lang="en-US" sz="2400" dirty="0"/>
              <a:t>IDE exempt device studies and NSR device studies are </a:t>
            </a:r>
            <a:r>
              <a:rPr lang="en-US" sz="2400" b="1" u="sng" dirty="0"/>
              <a:t>not</a:t>
            </a:r>
            <a:r>
              <a:rPr lang="en-US" sz="2400" dirty="0"/>
              <a:t> exempt from IRB oversight.  </a:t>
            </a:r>
          </a:p>
          <a:p>
            <a:pPr marL="342900" indent="-342900">
              <a:spcBef>
                <a:spcPts val="300"/>
              </a:spcBef>
              <a:spcAft>
                <a:spcPts val="300"/>
              </a:spcAft>
              <a:buFont typeface="Arial" panose="020B0604020202020204" pitchFamily="34" charset="0"/>
              <a:buChar char="•"/>
            </a:pPr>
            <a:r>
              <a:rPr lang="en-US" sz="2400" dirty="0"/>
              <a:t>NSR studies are subject to abbreviated requirements of 21 CFR 812.2(b).</a:t>
            </a:r>
          </a:p>
          <a:p>
            <a:pPr marL="342900" indent="-342900">
              <a:spcBef>
                <a:spcPts val="300"/>
              </a:spcBef>
              <a:spcAft>
                <a:spcPts val="300"/>
              </a:spcAft>
              <a:buFont typeface="Arial" panose="020B0604020202020204" pitchFamily="34" charset="0"/>
              <a:buChar char="•"/>
            </a:pPr>
            <a:r>
              <a:rPr lang="en-US" sz="2400" dirty="0"/>
              <a:t>All other FDA regulations still apply, including 21 CFR parts 50 and 56.   </a:t>
            </a:r>
          </a:p>
          <a:p>
            <a:pPr lvl="0"/>
            <a:endParaRPr lang="en-US" sz="2400" dirty="0"/>
          </a:p>
          <a:p>
            <a:pPr marL="285750" lvl="0" indent="-285750">
              <a:buFont typeface="Arial" panose="020B0604020202020204" pitchFamily="34" charset="0"/>
              <a:buChar char="•"/>
            </a:pPr>
            <a:endParaRPr lang="en-US" sz="2400" dirty="0"/>
          </a:p>
        </p:txBody>
      </p:sp>
      <p:pic>
        <p:nvPicPr>
          <p:cNvPr id="11" name="Audio 10">
            <a:hlinkClick r:id="" action="ppaction://media"/>
            <a:extLst>
              <a:ext uri="{FF2B5EF4-FFF2-40B4-BE49-F238E27FC236}">
                <a16:creationId xmlns:a16="http://schemas.microsoft.com/office/drawing/2014/main" id="{EC75750D-452B-4772-AC89-4F7269495E59}"/>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279590289"/>
      </p:ext>
    </p:extLst>
  </p:cSld>
  <p:clrMapOvr>
    <a:masterClrMapping/>
  </p:clrMapOvr>
  <mc:AlternateContent xmlns:mc="http://schemas.openxmlformats.org/markup-compatibility/2006">
    <mc:Choice xmlns:p14="http://schemas.microsoft.com/office/powerpoint/2010/main" Requires="p14">
      <p:transition spd="slow" p14:dur="2000" advTm="98474"/>
    </mc:Choice>
    <mc:Fallback>
      <p:transition spd="slow" advTm="9847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11"/>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11"/>
                </p:tgtEl>
              </p:cMediaNode>
            </p:audi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Investigator Responsibilities  </a:t>
            </a:r>
          </a:p>
        </p:txBody>
      </p:sp>
      <p:sp>
        <p:nvSpPr>
          <p:cNvPr id="6" name="TextBox 5">
            <a:extLst>
              <a:ext uri="{FF2B5EF4-FFF2-40B4-BE49-F238E27FC236}">
                <a16:creationId xmlns:a16="http://schemas.microsoft.com/office/drawing/2014/main" id="{C000F77B-83B9-449E-9781-31B1C88B37EB}"/>
              </a:ext>
            </a:extLst>
          </p:cNvPr>
          <p:cNvSpPr txBox="1"/>
          <p:nvPr/>
        </p:nvSpPr>
        <p:spPr>
          <a:xfrm>
            <a:off x="669151" y="932981"/>
            <a:ext cx="7749915" cy="4893647"/>
          </a:xfrm>
          <a:prstGeom prst="rect">
            <a:avLst/>
          </a:prstGeom>
          <a:noFill/>
        </p:spPr>
        <p:txBody>
          <a:bodyPr wrap="square" rtlCol="0">
            <a:spAutoFit/>
          </a:bodyPr>
          <a:lstStyle/>
          <a:p>
            <a:r>
              <a:rPr lang="en-US" sz="2400" dirty="0"/>
              <a:t>Section E.1.b. through E.1.c.IX. describes the following investigator responsibilities:</a:t>
            </a:r>
          </a:p>
          <a:p>
            <a:pPr marL="285750" lvl="0" indent="-285750">
              <a:buFont typeface="Arial" panose="020B0604020202020204" pitchFamily="34" charset="0"/>
              <a:buChar char="•"/>
            </a:pPr>
            <a:r>
              <a:rPr lang="en-US" sz="2400" dirty="0"/>
              <a:t>obtaining IRB approval- and FDA approval when required - prior to enrolling subjects,</a:t>
            </a:r>
          </a:p>
          <a:p>
            <a:pPr marL="285750" lvl="0" indent="-285750">
              <a:buFont typeface="Arial" panose="020B0604020202020204" pitchFamily="34" charset="0"/>
              <a:buChar char="•"/>
            </a:pPr>
            <a:r>
              <a:rPr lang="en-US" sz="2400" dirty="0"/>
              <a:t>conducting the investigation, </a:t>
            </a:r>
          </a:p>
          <a:p>
            <a:pPr marL="285750" lvl="0" indent="-285750">
              <a:buFont typeface="Arial" panose="020B0604020202020204" pitchFamily="34" charset="0"/>
              <a:buChar char="•"/>
            </a:pPr>
            <a:r>
              <a:rPr lang="en-US" sz="2400" dirty="0"/>
              <a:t>obtaining informed consent, </a:t>
            </a:r>
          </a:p>
          <a:p>
            <a:pPr marL="285750" lvl="0" indent="-285750">
              <a:buFont typeface="Arial" panose="020B0604020202020204" pitchFamily="34" charset="0"/>
              <a:buChar char="•"/>
            </a:pPr>
            <a:r>
              <a:rPr lang="en-US" sz="2400" dirty="0"/>
              <a:t>storing, controlling and accounting of the device, </a:t>
            </a:r>
          </a:p>
          <a:p>
            <a:pPr marL="285750" lvl="0" indent="-285750">
              <a:buFont typeface="Arial" panose="020B0604020202020204" pitchFamily="34" charset="0"/>
              <a:buChar char="•"/>
            </a:pPr>
            <a:r>
              <a:rPr lang="en-US" sz="2400" dirty="0"/>
              <a:t>limiting device use,</a:t>
            </a:r>
          </a:p>
          <a:p>
            <a:pPr marL="285750" lvl="0" indent="-285750">
              <a:buFont typeface="Arial" panose="020B0604020202020204" pitchFamily="34" charset="0"/>
              <a:buChar char="•"/>
            </a:pPr>
            <a:r>
              <a:rPr lang="en-US" sz="2400" dirty="0"/>
              <a:t>financial disclosures, </a:t>
            </a:r>
          </a:p>
          <a:p>
            <a:pPr marL="285750" lvl="0" indent="-285750">
              <a:buFont typeface="Arial" panose="020B0604020202020204" pitchFamily="34" charset="0"/>
              <a:buChar char="•"/>
            </a:pPr>
            <a:r>
              <a:rPr lang="en-US" sz="2400" dirty="0"/>
              <a:t>reporting requirements &amp; recordkeeping</a:t>
            </a:r>
          </a:p>
          <a:p>
            <a:pPr marL="285750" lvl="0" indent="-285750">
              <a:buFont typeface="Arial" panose="020B0604020202020204" pitchFamily="34" charset="0"/>
              <a:buChar char="•"/>
            </a:pPr>
            <a:r>
              <a:rPr lang="en-US" sz="2400" dirty="0"/>
              <a:t>returning unused devices,</a:t>
            </a:r>
          </a:p>
          <a:p>
            <a:pPr marL="285750" lvl="0" indent="-285750">
              <a:buFont typeface="Arial" panose="020B0604020202020204" pitchFamily="34" charset="0"/>
              <a:buChar char="•"/>
            </a:pPr>
            <a:r>
              <a:rPr lang="en-US" sz="2400" dirty="0"/>
              <a:t>and submitting reports. </a:t>
            </a:r>
          </a:p>
          <a:p>
            <a:r>
              <a:rPr lang="en-US" sz="2400" dirty="0"/>
              <a:t> </a:t>
            </a:r>
          </a:p>
        </p:txBody>
      </p:sp>
      <p:pic>
        <p:nvPicPr>
          <p:cNvPr id="3" name="Audio 2">
            <a:hlinkClick r:id="" action="ppaction://media"/>
            <a:extLst>
              <a:ext uri="{FF2B5EF4-FFF2-40B4-BE49-F238E27FC236}">
                <a16:creationId xmlns:a16="http://schemas.microsoft.com/office/drawing/2014/main" id="{A912DA9F-E960-4DD7-B0B4-71243D72EC27}"/>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335368564"/>
      </p:ext>
    </p:extLst>
  </p:cSld>
  <p:clrMapOvr>
    <a:masterClrMapping/>
  </p:clrMapOvr>
  <mc:AlternateContent xmlns:mc="http://schemas.openxmlformats.org/markup-compatibility/2006" xmlns:p14="http://schemas.microsoft.com/office/powerpoint/2010/main">
    <mc:Choice Requires="p14">
      <p:transition spd="slow" p14:dur="2000" advTm="43714"/>
    </mc:Choice>
    <mc:Fallback xmlns="">
      <p:transition spd="slow" advTm="43714"/>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1DCD36A-F3E9-4E7A-BD46-53531E60969C}"/>
              </a:ext>
            </a:extLst>
          </p:cNvPr>
          <p:cNvSpPr/>
          <p:nvPr/>
        </p:nvSpPr>
        <p:spPr>
          <a:xfrm>
            <a:off x="669151" y="225095"/>
            <a:ext cx="6870901" cy="707886"/>
          </a:xfrm>
          <a:prstGeom prst="rect">
            <a:avLst/>
          </a:prstGeom>
        </p:spPr>
        <p:txBody>
          <a:bodyPr wrap="square">
            <a:spAutoFit/>
          </a:bodyPr>
          <a:lstStyle/>
          <a:p>
            <a:r>
              <a:rPr lang="en-US" sz="4000" dirty="0"/>
              <a:t>Sponsor Responsibilities</a:t>
            </a:r>
          </a:p>
        </p:txBody>
      </p:sp>
      <p:sp>
        <p:nvSpPr>
          <p:cNvPr id="6" name="TextBox 5">
            <a:extLst>
              <a:ext uri="{FF2B5EF4-FFF2-40B4-BE49-F238E27FC236}">
                <a16:creationId xmlns:a16="http://schemas.microsoft.com/office/drawing/2014/main" id="{C000F77B-83B9-449E-9781-31B1C88B37EB}"/>
              </a:ext>
            </a:extLst>
          </p:cNvPr>
          <p:cNvSpPr txBox="1"/>
          <p:nvPr/>
        </p:nvSpPr>
        <p:spPr>
          <a:xfrm>
            <a:off x="754323" y="1720840"/>
            <a:ext cx="7749915" cy="3416320"/>
          </a:xfrm>
          <a:prstGeom prst="rect">
            <a:avLst/>
          </a:prstGeom>
          <a:noFill/>
        </p:spPr>
        <p:txBody>
          <a:bodyPr wrap="square" rtlCol="0">
            <a:spAutoFit/>
          </a:bodyPr>
          <a:lstStyle/>
          <a:p>
            <a:r>
              <a:rPr lang="en-US" sz="2400" dirty="0"/>
              <a:t>Section E.2. provides information about sponsor responsibilities when the sponsor is the NIH or an NIH employee. See Policy 501 for details. </a:t>
            </a:r>
          </a:p>
          <a:p>
            <a:r>
              <a:rPr lang="en-US" sz="2400" dirty="0"/>
              <a:t> </a:t>
            </a:r>
          </a:p>
          <a:p>
            <a:r>
              <a:rPr lang="en-US" sz="2400" dirty="0"/>
              <a:t>Of note: monitoring &amp; evaluation of UADEs, including:</a:t>
            </a:r>
          </a:p>
          <a:p>
            <a:pPr marL="342900" indent="-342900">
              <a:buFont typeface="Arial" panose="020B0604020202020204" pitchFamily="34" charset="0"/>
              <a:buChar char="•"/>
            </a:pPr>
            <a:r>
              <a:rPr lang="en-US" sz="2400" dirty="0"/>
              <a:t>reporting UADEs, </a:t>
            </a:r>
          </a:p>
          <a:p>
            <a:pPr marL="342900" indent="-342900">
              <a:buFont typeface="Arial" panose="020B0604020202020204" pitchFamily="34" charset="0"/>
              <a:buChar char="•"/>
            </a:pPr>
            <a:r>
              <a:rPr lang="en-US" sz="2400" dirty="0"/>
              <a:t>terminating investigations as a result of UADEs,</a:t>
            </a:r>
          </a:p>
          <a:p>
            <a:pPr marL="342900" indent="-342900">
              <a:buFont typeface="Arial" panose="020B0604020202020204" pitchFamily="34" charset="0"/>
              <a:buChar char="•"/>
            </a:pPr>
            <a:r>
              <a:rPr lang="en-US" sz="2400" dirty="0"/>
              <a:t>and receiving IRB approval prior to resuming those studies.</a:t>
            </a:r>
          </a:p>
        </p:txBody>
      </p:sp>
      <p:pic>
        <p:nvPicPr>
          <p:cNvPr id="3" name="Audio 2">
            <a:hlinkClick r:id="" action="ppaction://media"/>
            <a:extLst>
              <a:ext uri="{FF2B5EF4-FFF2-40B4-BE49-F238E27FC236}">
                <a16:creationId xmlns:a16="http://schemas.microsoft.com/office/drawing/2014/main" id="{E4BEF54F-73D6-44ED-9EF1-61A7C43419CD}"/>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504238" y="6218238"/>
            <a:ext cx="487362" cy="487362"/>
          </a:xfrm>
          <a:prstGeom prst="rect">
            <a:avLst/>
          </a:prstGeom>
        </p:spPr>
      </p:pic>
    </p:spTree>
    <p:extLst>
      <p:ext uri="{BB962C8B-B14F-4D97-AF65-F5344CB8AC3E}">
        <p14:creationId xmlns:p14="http://schemas.microsoft.com/office/powerpoint/2010/main" val="376595647"/>
      </p:ext>
    </p:extLst>
  </p:cSld>
  <p:clrMapOvr>
    <a:masterClrMapping/>
  </p:clrMapOvr>
  <mc:AlternateContent xmlns:mc="http://schemas.openxmlformats.org/markup-compatibility/2006" xmlns:p14="http://schemas.microsoft.com/office/powerpoint/2010/main">
    <mc:Choice Requires="p14">
      <p:transition spd="slow" p14:dur="2000" advTm="45822"/>
    </mc:Choice>
    <mc:Fallback xmlns="">
      <p:transition spd="slow" advTm="45822"/>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isNarration="1">
              <p:cMediaNode vol="80000" showWhenStopped="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Retrospect">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Presentation2" id="{E21B756F-6885-494A-BBEE-245C737254D9}" vid="{FC0F0FE4-C548-4F87-98A6-1B0567EC380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5070</TotalTime>
  <Words>1983</Words>
  <Application>Microsoft Office PowerPoint</Application>
  <PresentationFormat>On-screen Show (4:3)</PresentationFormat>
  <Paragraphs>162</Paragraphs>
  <Slides>14</Slides>
  <Notes>14</Notes>
  <HiddenSlides>0</HiddenSlides>
  <MMClips>14</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14</vt:i4>
      </vt:variant>
    </vt:vector>
  </HeadingPairs>
  <TitlesOfParts>
    <vt:vector size="18" baseType="lpstr">
      <vt:lpstr>Arial</vt:lpstr>
      <vt:lpstr>Calibri</vt:lpstr>
      <vt:lpstr>Calibri Light</vt:lpstr>
      <vt:lpstr>Retrospect</vt:lpstr>
      <vt:lpstr>Policy 501 - Research Involving FDA Regulated Devices</vt:lpstr>
      <vt:lpstr>Policy 501</vt:lpstr>
      <vt:lpstr>Policy 501 –Research Involving FDA Regulated Devices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 is expected by the IRB?</vt:lpstr>
      <vt:lpstr>Resources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Policy 302-Recruitment and Compensation</dc:title>
  <dc:creator>Green, Jonathan (NIH/OD) [E]</dc:creator>
  <cp:lastModifiedBy>Witwer, Chris (NIH/OD) [C]</cp:lastModifiedBy>
  <cp:revision>388</cp:revision>
  <dcterms:created xsi:type="dcterms:W3CDTF">2020-07-17T14:57:02Z</dcterms:created>
  <dcterms:modified xsi:type="dcterms:W3CDTF">2020-10-07T19:31:10Z</dcterms:modified>
</cp:coreProperties>
</file>