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handoutMasterIdLst>
    <p:handoutMasterId r:id="rId16"/>
  </p:handoutMasterIdLst>
  <p:sldIdLst>
    <p:sldId id="266" r:id="rId2"/>
    <p:sldId id="275" r:id="rId3"/>
    <p:sldId id="267" r:id="rId4"/>
    <p:sldId id="278" r:id="rId5"/>
    <p:sldId id="294" r:id="rId6"/>
    <p:sldId id="299" r:id="rId7"/>
    <p:sldId id="304" r:id="rId8"/>
    <p:sldId id="300" r:id="rId9"/>
    <p:sldId id="301" r:id="rId10"/>
    <p:sldId id="302" r:id="rId11"/>
    <p:sldId id="303" r:id="rId12"/>
    <p:sldId id="269" r:id="rId13"/>
    <p:sldId id="273"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8" clrIdx="0">
    <p:extLst>
      <p:ext uri="{19B8F6BF-5375-455C-9EA6-DF929625EA0E}">
        <p15:presenceInfo xmlns:p15="http://schemas.microsoft.com/office/powerpoint/2012/main" userId="S::greenjom@nih.gov::452f11b1-cca0-43e4-98dd-716f11391cb4" providerId="AD"/>
      </p:ext>
    </p:extLst>
  </p:cmAuthor>
  <p:cmAuthor id="2" name="Bridge, Heather (NIH/OD) [E]" initials="BH([" lastIdx="5" clrIdx="1">
    <p:extLst>
      <p:ext uri="{19B8F6BF-5375-455C-9EA6-DF929625EA0E}">
        <p15:presenceInfo xmlns:p15="http://schemas.microsoft.com/office/powerpoint/2012/main" userId="S::bridgeh@nih.gov::4966ada2-b086-4d25-99c5-ccb0d6bd412d" providerId="AD"/>
      </p:ext>
    </p:extLst>
  </p:cmAuthor>
  <p:cmAuthor id="3" name="Witwer, Chris (NIH/OD) [C]" initials="WC([" lastIdx="1" clrIdx="2">
    <p:extLst>
      <p:ext uri="{19B8F6BF-5375-455C-9EA6-DF929625EA0E}">
        <p15:presenceInfo xmlns:p15="http://schemas.microsoft.com/office/powerpoint/2012/main" userId="S::witwercs@nih.gov::ba7be802-5840-4520-a106-b849475677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2" autoAdjust="0"/>
    <p:restoredTop sz="63050" autoAdjust="0"/>
  </p:normalViewPr>
  <p:slideViewPr>
    <p:cSldViewPr snapToGrid="0">
      <p:cViewPr varScale="1">
        <p:scale>
          <a:sx n="50" d="100"/>
          <a:sy n="50" d="100"/>
        </p:scale>
        <p:origin x="1618" y="48"/>
      </p:cViewPr>
      <p:guideLst/>
    </p:cSldViewPr>
  </p:slideViewPr>
  <p:notesTextViewPr>
    <p:cViewPr>
      <p:scale>
        <a:sx n="100" d="100"/>
        <a:sy n="100" d="100"/>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0-06T09:45:09.096" idx="6">
    <p:pos x="10" y="10"/>
    <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10/13/2020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10/26/2020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1_2" csCatId="accent1" phldr="1"/>
      <dgm:spPr/>
      <dgm:t>
        <a:bodyPr/>
        <a:lstStyle/>
        <a:p>
          <a:endParaRPr lang="en-US"/>
        </a:p>
      </dgm:t>
    </dgm:pt>
    <dgm:pt modelId="{BDDCA810-9A12-41E4-9770-CCE59BB9C2B8}">
      <dgm:prSet/>
      <dgm:spPr/>
      <dgm:t>
        <a:bodyPr/>
        <a:lstStyle/>
        <a:p>
          <a:r>
            <a:rPr lang="en-US" dirty="0"/>
            <a:t>Do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Comply with all applicable FDA regulations for conducting human subjects research involving drugs, biological products, or nutritional products. </a:t>
          </a:r>
        </a:p>
        <a:p>
          <a:endParaRPr lang="en-US" sz="1800" dirty="0"/>
        </a:p>
        <a:p>
          <a:r>
            <a:rPr lang="en-US" sz="1800" dirty="0"/>
            <a:t>Provide the IRB with documentation of an IND, or </a:t>
          </a:r>
          <a:r>
            <a:rPr lang="en-US" sz="1800" dirty="0">
              <a:solidFill>
                <a:schemeClr val="tx1"/>
              </a:solidFill>
            </a:rPr>
            <a:t>justification for an IND exemption in the protocol.</a:t>
          </a:r>
        </a:p>
        <a:p>
          <a:endParaRPr lang="en-US" sz="1800" dirty="0"/>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notify the IRB and/or sponsor when a clinical study involving a test article is suspended or terminated. </a:t>
          </a:r>
          <a:endParaRPr lang="en-US" sz="1800" i="1" dirty="0"/>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ED1B6603-3774-4416-BDC5-584D89AD2863}" type="presOf" srcId="{DA3B5D8D-61CE-44B1-BE32-C30B9296EEAA}" destId="{5B1A8FEC-F151-41B8-BA3D-2C998ED53AA8}" srcOrd="0" destOrd="1" presId="urn:microsoft.com/office/officeart/2016/7/layout/VerticalSolidActionList"/>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5DB1B449-6241-4AE8-977B-B3B4E9E6DF77}" srcId="{9B633A13-2012-4601-8496-163D2ED562AD}" destId="{280FDC32-D6CE-4A14-B05F-0D7178DB1FC4}" srcOrd="0" destOrd="0" parTransId="{29CC107B-A4BB-40D7-8B32-03AB0C32E2F6}" sibTransId="{3568A5D6-8634-4113-B0CC-363AC33D70A7}"/>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10/13/2020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10/26/2020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Comply with all applicable FDA regulations for conducting human subjects research involving drugs, biological products, or nutritional products. </a:t>
          </a:r>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1800" kern="1200" dirty="0"/>
            <a:t>Provide the IRB with documentation of an IND, or </a:t>
          </a:r>
          <a:r>
            <a:rPr lang="en-US" sz="1800" kern="1200" dirty="0">
              <a:solidFill>
                <a:schemeClr val="tx1"/>
              </a:solidFill>
            </a:rPr>
            <a:t>justification for an IND exemption in the protocol.</a:t>
          </a:r>
        </a:p>
        <a:p>
          <a:pPr marL="0" lvl="0" indent="0" algn="l" defTabSz="800100">
            <a:lnSpc>
              <a:spcPct val="90000"/>
            </a:lnSpc>
            <a:spcBef>
              <a:spcPct val="0"/>
            </a:spcBef>
            <a:spcAft>
              <a:spcPct val="35000"/>
            </a:spcAft>
            <a:buNone/>
          </a:pPr>
          <a:endParaRPr lang="en-US" sz="1800" kern="1200" dirty="0"/>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 </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ctr" anchorCtr="0">
          <a:noAutofit/>
        </a:bodyPr>
        <a:lstStyle/>
        <a:p>
          <a:pPr marL="0" lvl="0" indent="0" algn="l" defTabSz="800100">
            <a:lnSpc>
              <a:spcPct val="90000"/>
            </a:lnSpc>
            <a:spcBef>
              <a:spcPct val="0"/>
            </a:spcBef>
            <a:spcAft>
              <a:spcPct val="35000"/>
            </a:spcAft>
            <a:buNone/>
          </a:pPr>
          <a:r>
            <a:rPr lang="en-US" sz="1800" kern="1200" dirty="0"/>
            <a:t>Forget to notify the IRB and/or sponsor when a clinical study involving a test article is suspended or terminated. </a:t>
          </a:r>
          <a:endParaRPr lang="en-US" sz="1800" i="1" kern="1200" dirty="0"/>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10/7/2020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10/7/2020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ecfr.gov/cgi-bin/text-idx?SID=2fd22034d7039b800a72780a6865d4f1&amp;mc=true&amp;tpl=/ecfrbrowse/Title21/21cfr50_main_02.tpl"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ecfr.gov/cgi-bin/text-idx?SID=c5c89ea1169bae80bca6e9b2361d2c1c&amp;mc=true&amp;node=pt21.7.600&amp;rgn=div5" TargetMode="External"/><Relationship Id="rId5" Type="http://schemas.openxmlformats.org/officeDocument/2006/relationships/hyperlink" Target="https://www.ecfr.gov/cgi-bin/text-idx?SID=c5c89ea1169bae80bca6e9b2361d2c1c&amp;mc=true&amp;node=pt21.5.312&amp;rgn=div5" TargetMode="External"/><Relationship Id="rId4" Type="http://schemas.openxmlformats.org/officeDocument/2006/relationships/hyperlink" Target="https://www.ecfr.gov/cgi-bin/text-idx?SID=2fd22034d7039b800a72780a6865d4f1&amp;mc=true&amp;tpl=/ecfrbrowse/Title21/21cfr56_main_02.tp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500, which is the new Office of Human Subjects Research Protections policy for research involving drugs, biological, and nutritional products. </a:t>
            </a:r>
          </a:p>
          <a:p>
            <a:endParaRPr lang="en-US" dirty="0"/>
          </a:p>
          <a:p>
            <a:r>
              <a:rPr lang="en-US" dirty="0"/>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a:p>
            <a:endParaRPr lang="en-US" dirty="0"/>
          </a:p>
          <a:p>
            <a:r>
              <a:rPr lang="en-US" dirty="0"/>
              <a:t> </a:t>
            </a:r>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When reviewing research involving FDA-regulated test articles, the IRB is responsible for </a:t>
            </a:r>
          </a:p>
          <a:p>
            <a:pPr marL="0" indent="0">
              <a:buFont typeface="Arial" panose="020B0604020202020204" pitchFamily="34" charset="0"/>
              <a:buNone/>
            </a:pPr>
            <a:endParaRPr lang="en-US" sz="1200" dirty="0"/>
          </a:p>
          <a:p>
            <a:pPr marL="285750" indent="-285750">
              <a:buFont typeface="Arial" panose="020B0604020202020204" pitchFamily="34" charset="0"/>
              <a:buChar char="•"/>
            </a:pPr>
            <a:r>
              <a:rPr lang="en-US" sz="1200" dirty="0"/>
              <a:t>Applying all applicable regulations.</a:t>
            </a:r>
          </a:p>
          <a:p>
            <a:pPr marL="285750" indent="-285750">
              <a:buFont typeface="Arial" panose="020B0604020202020204" pitchFamily="34" charset="0"/>
              <a:buChar char="•"/>
            </a:pPr>
            <a:r>
              <a:rPr lang="en-US" sz="1200" dirty="0"/>
              <a:t>Seeking consultation when additional expertise is needed</a:t>
            </a:r>
          </a:p>
          <a:p>
            <a:pPr marL="285750" indent="-285750">
              <a:buFont typeface="Arial" panose="020B0604020202020204" pitchFamily="34" charset="0"/>
              <a:buChar char="•"/>
            </a:pPr>
            <a:r>
              <a:rPr lang="en-US" sz="1200" dirty="0"/>
              <a:t>Confirming an IND has been issued, when applicable. </a:t>
            </a:r>
          </a:p>
          <a:p>
            <a:pPr marL="171450" lvl="0" indent="-171450" fontAlgn="base">
              <a:buFont typeface="Arial" panose="020B0604020202020204" pitchFamily="34" charset="0"/>
              <a:buChar char="•"/>
            </a:pPr>
            <a:r>
              <a:rPr lang="en-US" sz="1200" b="0" u="none" strike="noStrike" kern="1200" dirty="0">
                <a:solidFill>
                  <a:schemeClr val="tx1"/>
                </a:solidFill>
                <a:effectLst>
                  <a:outerShdw sx="0" sy="0">
                    <a:srgbClr val="000000"/>
                  </a:outerShdw>
                </a:effectLst>
                <a:latin typeface="+mn-lt"/>
                <a:ea typeface="+mn-ea"/>
                <a:cs typeface="+mn-cs"/>
              </a:rPr>
              <a:t>   And, when a PI indicates the use of the test article is exempt from IND requirements, the IRB is responsible for confirming that criteria for exemption are met. If not, the IRB, IRB Executive Chair or IRBO must require that the PI submit an IND application to the FDA or ask the FDA for a formal determination as to whether an IND is needed.  </a:t>
            </a:r>
          </a:p>
          <a:p>
            <a:pPr marL="0" lvl="0" indent="0" fontAlgn="base">
              <a:buFont typeface="Arial" panose="020B0604020202020204" pitchFamily="34" charset="0"/>
              <a:buNone/>
            </a:pPr>
            <a:endParaRPr lang="en-US" sz="1200" b="0" u="none" strike="noStrike" kern="1200" dirty="0">
              <a:solidFill>
                <a:schemeClr val="tx1"/>
              </a:solidFill>
              <a:effectLst>
                <a:outerShdw sx="0" sy="0">
                  <a:srgbClr val="000000"/>
                </a:outerShdw>
              </a:effectLst>
              <a:latin typeface="+mn-lt"/>
              <a:ea typeface="+mn-ea"/>
              <a:cs typeface="+mn-cs"/>
            </a:endParaRPr>
          </a:p>
          <a:p>
            <a:pPr marL="0" lvl="0" indent="0" fontAlgn="base">
              <a:buFont typeface="Arial" panose="020B0604020202020204" pitchFamily="34" charset="0"/>
              <a:buNone/>
            </a:pPr>
            <a:r>
              <a:rPr lang="en-US" sz="1200" b="0" u="none" strike="noStrike" kern="1200" dirty="0">
                <a:solidFill>
                  <a:schemeClr val="tx1"/>
                </a:solidFill>
                <a:effectLst>
                  <a:outerShdw sx="0" sy="0">
                    <a:srgbClr val="000000"/>
                  </a:outerShdw>
                </a:effectLst>
                <a:latin typeface="+mn-lt"/>
                <a:ea typeface="+mn-ea"/>
                <a:cs typeface="+mn-cs"/>
              </a:rPr>
              <a:t>The IRBO will not further process an IRB application until a determination has been reached by the FDA, or until there is an active IND.</a:t>
            </a:r>
          </a:p>
          <a:p>
            <a:pPr marL="0" lvl="0" indent="0" fontAlgn="base">
              <a:buFont typeface="Arial" panose="020B0604020202020204" pitchFamily="34" charset="0"/>
              <a:buNone/>
            </a:pPr>
            <a:endParaRPr lang="en-US" sz="1200" dirty="0"/>
          </a:p>
          <a:p>
            <a:pPr marL="0" lvl="0" indent="0" fontAlgn="base">
              <a:buFont typeface="Arial" panose="020B0604020202020204" pitchFamily="34" charset="0"/>
              <a:buNone/>
            </a:pPr>
            <a:r>
              <a:rPr lang="en-US" sz="1200" dirty="0"/>
              <a:t>See Policy 500 for additional detail about reviewing IRB responsibilities. </a:t>
            </a:r>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3347817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outerShdw sx="0" sy="0">
                    <a:srgbClr val="000000"/>
                  </a:outerShdw>
                </a:effectLst>
                <a:latin typeface="+mn-lt"/>
                <a:ea typeface="+mn-ea"/>
                <a:cs typeface="+mn-cs"/>
              </a:rPr>
              <a:t>Investigators, Sponsors, IRBs, and other FDA regulated entities for example, the NIH Radioactive Drug Research Committee or the Pharmacy, must make records available for FDA inspection. </a:t>
            </a: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NIH </a:t>
            </a:r>
            <a:r>
              <a:rPr lang="en-US" sz="1200" b="0" u="none" kern="1200" dirty="0">
                <a:solidFill>
                  <a:schemeClr val="tx1"/>
                </a:solidFill>
                <a:effectLst/>
                <a:latin typeface="+mn-lt"/>
                <a:ea typeface="+mn-ea"/>
                <a:cs typeface="+mn-cs"/>
              </a:rPr>
              <a:t>PIs </a:t>
            </a:r>
            <a:r>
              <a:rPr lang="en-US" sz="1200" kern="1200" dirty="0">
                <a:solidFill>
                  <a:schemeClr val="tx1"/>
                </a:solidFill>
                <a:effectLst/>
                <a:latin typeface="+mn-lt"/>
                <a:ea typeface="+mn-ea"/>
                <a:cs typeface="+mn-cs"/>
              </a:rPr>
              <a:t>who are informed of an FDA inspection must immediately notify their Clinical Director, the Clinical Center CEO, the Office of Research Support and Compliance (ORSC), and OHSRP. </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Any written responses to the FDA submitted by NIH </a:t>
            </a:r>
            <a:r>
              <a:rPr lang="en-US" sz="1200" b="0" u="none" kern="1200" dirty="0">
                <a:solidFill>
                  <a:schemeClr val="tx1"/>
                </a:solidFill>
                <a:effectLst/>
                <a:latin typeface="+mn-lt"/>
                <a:ea typeface="+mn-ea"/>
                <a:cs typeface="+mn-cs"/>
              </a:rPr>
              <a:t>PIs </a:t>
            </a:r>
            <a:r>
              <a:rPr lang="en-US" sz="1200" kern="1200" dirty="0">
                <a:solidFill>
                  <a:schemeClr val="tx1"/>
                </a:solidFill>
                <a:effectLst/>
                <a:latin typeface="+mn-lt"/>
                <a:ea typeface="+mn-ea"/>
                <a:cs typeface="+mn-cs"/>
              </a:rPr>
              <a:t>must first be approved by the Clinical Director, the Clinical Center CEO, ORSC, and OHSRP. Provide a draft response to the Clinical Director, Clinical Center CEO, ORSC, and OHSRP at least four business days before it must be submitted to the FDA.</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fontAlgn="base"/>
            <a:endParaRPr lang="en-US" sz="1200" b="0" u="none" strike="noStrike" kern="1200" dirty="0">
              <a:solidFill>
                <a:schemeClr val="tx1"/>
              </a:solidFill>
              <a:effectLst>
                <a:outerShdw sx="0" sy="0">
                  <a:srgbClr val="000000"/>
                </a:outerShdw>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917927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What is expected by the IRB?</a:t>
            </a:r>
          </a:p>
          <a:p>
            <a:pPr lvl="0"/>
            <a:endParaRPr lang="en-US" sz="1200" dirty="0"/>
          </a:p>
          <a:p>
            <a:pPr lvl="0"/>
            <a:r>
              <a:rPr lang="en-US" sz="1200" dirty="0"/>
              <a:t>Do comply with all applicable FDA regulations for conducting human subjects research involving drugs, biological products, or nutritional products. </a:t>
            </a:r>
          </a:p>
          <a:p>
            <a:pPr lvl="0"/>
            <a:endParaRPr lang="en-US" sz="1200" dirty="0"/>
          </a:p>
          <a:p>
            <a:pPr lvl="0"/>
            <a:r>
              <a:rPr lang="en-US" sz="1200" dirty="0"/>
              <a:t>Do provide the IRB with documentation of the relevant IND, or justification for an IND exemption, in the protocol.</a:t>
            </a:r>
          </a:p>
          <a:p>
            <a:pPr lvl="0"/>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Don’t forget to notify the IRB and or sponsor when a clinical study involving a test article is suspended or terminated. </a:t>
            </a:r>
            <a:endParaRPr lang="en-US" sz="1200" i="1"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and the associated policy overview table posted there.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if you have questions, feel free to email the NIH IRB at IRB@od.nih.gov. Thank you for listening.</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13</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October 13, 2020. However, the IRB will not begin to enforce the policy until the effective date of October 26, 2020. </a:t>
            </a:r>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purpose of Policy 500 is to describe </a:t>
            </a:r>
            <a:r>
              <a:rPr lang="en-US" sz="1200" kern="1200" dirty="0">
                <a:solidFill>
                  <a:schemeClr val="tx1"/>
                </a:solidFill>
                <a:effectLst/>
                <a:latin typeface="+mn-lt"/>
                <a:ea typeface="+mn-ea"/>
                <a:cs typeface="+mn-cs"/>
              </a:rPr>
              <a:t>the responsibilities of NIH investigators, non-NIH investigators, NIH sponsors, and the NIH Institutional Review Board when conducting or reviewing human subjects research that involves the use of drugs, biological, or nutritional products that are under the oversight of the Food and Drug Administration (FDA).</a:t>
            </a:r>
            <a:endParaRPr lang="en-US" sz="1200" b="1" kern="1200" dirty="0">
              <a:solidFill>
                <a:srgbClr val="FF0000"/>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policy applies to NIH investigators when conducting FDA-regulated research involving test articles, regardless of whether the research is conducted under an Investigational New Drug application or IND.</a:t>
            </a:r>
          </a:p>
          <a:p>
            <a:pPr lvl="1"/>
            <a:r>
              <a:rPr lang="en-US" sz="1200" kern="1200" dirty="0">
                <a:solidFill>
                  <a:schemeClr val="tx1"/>
                </a:solidFill>
                <a:effectLst/>
                <a:latin typeface="+mn-lt"/>
                <a:ea typeface="+mn-ea"/>
                <a:cs typeface="+mn-cs"/>
              </a:rPr>
              <a:t>Information regarding treatment use and expanded access to test articles is addressed in NIH </a:t>
            </a:r>
            <a:r>
              <a:rPr lang="en-US" sz="1200" i="1" kern="1200" dirty="0">
                <a:solidFill>
                  <a:schemeClr val="tx1"/>
                </a:solidFill>
                <a:effectLst/>
                <a:latin typeface="+mn-lt"/>
                <a:ea typeface="+mn-ea"/>
                <a:cs typeface="+mn-cs"/>
              </a:rPr>
              <a:t>Policy 502 Expanded Access, Including Emergency Use of Investigational Drugs, Biologics, and Medical Devices.</a:t>
            </a:r>
            <a:endParaRPr lang="en-US" sz="11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This policy also applies to non-NIH investigators when conducting FDA-regulated research involving test articles when the NIH IRB is the Reviewing IRB.</a:t>
            </a: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And this policy applies to the NIH IRB. </a:t>
            </a:r>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01168" lvl="1" indent="0">
              <a:buNone/>
            </a:pPr>
            <a:r>
              <a:rPr lang="en-US" sz="1200" kern="1200" dirty="0">
                <a:solidFill>
                  <a:schemeClr val="tx1"/>
                </a:solidFill>
                <a:effectLst/>
                <a:latin typeface="+mn-lt"/>
                <a:ea typeface="+mn-ea"/>
                <a:cs typeface="+mn-cs"/>
              </a:rPr>
              <a:t>Policy 500 is largely regulatory and reflects FDA requirements of which investigators and the IRB should already be aware. </a:t>
            </a:r>
          </a:p>
          <a:p>
            <a:pPr marL="201168" lvl="1" indent="0">
              <a:buNone/>
            </a:pPr>
            <a:endParaRPr lang="en-US" sz="1200" b="0" kern="1200" dirty="0">
              <a:solidFill>
                <a:schemeClr val="tx1"/>
              </a:solidFill>
              <a:effectLst/>
              <a:latin typeface="+mn-lt"/>
              <a:ea typeface="+mn-ea"/>
              <a:cs typeface="+mn-cs"/>
            </a:endParaRPr>
          </a:p>
          <a:p>
            <a:pPr marL="201168" lvl="1" indent="0">
              <a:buNone/>
            </a:pPr>
            <a:r>
              <a:rPr lang="en-US" b="0" dirty="0">
                <a:effectLst/>
              </a:rPr>
              <a:t>NIH investigators and non-NIH investigators conducting human subjects research involving FDA-regulated test articles must comply with all applicable FDA regulations including, but not limited to, 21 CFR parts </a:t>
            </a:r>
            <a:r>
              <a:rPr lang="en-US" b="0" dirty="0">
                <a:effectLst/>
                <a:hlinkClick r:id="rId3">
                  <a:extLst>
                    <a:ext uri="{A12FA001-AC4F-418D-AE19-62706E023703}">
                      <ahyp:hlinkClr xmlns:ahyp="http://schemas.microsoft.com/office/drawing/2018/hyperlinkcolor" val="tx"/>
                    </a:ext>
                  </a:extLst>
                </a:hlinkClick>
              </a:rPr>
              <a:t>50</a:t>
            </a:r>
            <a:r>
              <a:rPr lang="en-US" b="0" dirty="0">
                <a:effectLst/>
              </a:rPr>
              <a:t>, </a:t>
            </a:r>
            <a:r>
              <a:rPr lang="en-US" b="0" dirty="0">
                <a:effectLst/>
                <a:hlinkClick r:id="rId4">
                  <a:extLst>
                    <a:ext uri="{A12FA001-AC4F-418D-AE19-62706E023703}">
                      <ahyp:hlinkClr xmlns:ahyp="http://schemas.microsoft.com/office/drawing/2018/hyperlinkcolor" val="tx"/>
                    </a:ext>
                  </a:extLst>
                </a:hlinkClick>
              </a:rPr>
              <a:t>56</a:t>
            </a:r>
            <a:r>
              <a:rPr lang="en-US" b="0" dirty="0">
                <a:effectLst/>
              </a:rPr>
              <a:t>, </a:t>
            </a:r>
            <a:r>
              <a:rPr lang="en-US" b="0" dirty="0">
                <a:effectLst/>
                <a:hlinkClick r:id="rId5">
                  <a:extLst>
                    <a:ext uri="{A12FA001-AC4F-418D-AE19-62706E023703}">
                      <ahyp:hlinkClr xmlns:ahyp="http://schemas.microsoft.com/office/drawing/2018/hyperlinkcolor" val="tx"/>
                    </a:ext>
                  </a:extLst>
                </a:hlinkClick>
              </a:rPr>
              <a:t>312</a:t>
            </a:r>
            <a:r>
              <a:rPr lang="en-US" b="0" dirty="0">
                <a:effectLst/>
              </a:rPr>
              <a:t> and </a:t>
            </a:r>
            <a:r>
              <a:rPr lang="en-US" b="0" dirty="0">
                <a:effectLst/>
                <a:hlinkClick r:id="rId6">
                  <a:extLst>
                    <a:ext uri="{A12FA001-AC4F-418D-AE19-62706E023703}">
                      <ahyp:hlinkClr xmlns:ahyp="http://schemas.microsoft.com/office/drawing/2018/hyperlinkcolor" val="tx"/>
                    </a:ext>
                  </a:extLst>
                </a:hlinkClick>
              </a:rPr>
              <a:t>600</a:t>
            </a:r>
            <a:r>
              <a:rPr lang="en-US" b="0" dirty="0">
                <a:effectLst/>
              </a:rPr>
              <a:t>.</a:t>
            </a:r>
            <a:endParaRPr lang="en-US" b="1" dirty="0">
              <a:solidFill>
                <a:srgbClr val="FF0000"/>
              </a:solidFill>
              <a:effectLst/>
            </a:endParaRPr>
          </a:p>
          <a:p>
            <a:pPr marL="201168" lvl="1" indent="0">
              <a:buNone/>
            </a:pPr>
            <a:endParaRPr lang="en-US" b="0" dirty="0">
              <a:effectLst/>
            </a:endParaRPr>
          </a:p>
          <a:p>
            <a:pPr marL="201168" lvl="0" fontAlgn="base"/>
            <a:r>
              <a:rPr lang="en-US" b="0" dirty="0">
                <a:effectLst/>
              </a:rPr>
              <a:t>When reviewing and approving research involving FDA-regulated test articles, the NIH IRB must apply the applicable FDA regulations.</a:t>
            </a:r>
            <a:endParaRPr lang="en-US" b="1" dirty="0">
              <a:effectLst/>
            </a:endParaRPr>
          </a:p>
          <a:p>
            <a:pPr marL="201168" lvl="0" fontAlgn="base"/>
            <a:endParaRPr lang="en-US" b="0" dirty="0">
              <a:effectLst/>
            </a:endParaRPr>
          </a:p>
          <a:p>
            <a:pPr marL="201168" lvl="0" fontAlgn="base"/>
            <a:r>
              <a:rPr lang="en-US" b="0" dirty="0">
                <a:effectLst/>
              </a:rPr>
              <a:t>By NIH policy, ICs hold all INDS rather than the NIH PI, except in the case of expanded access protocols.  NIH investigators may not be Sponsors, effective January 15, 2018. Even so, investigators may have sponsor responsibilities when required by regulation.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35667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01168" lvl="1" indent="0">
              <a:buNone/>
            </a:pPr>
            <a:r>
              <a:rPr lang="en-US" sz="1200" b="0" kern="1200" dirty="0">
                <a:solidFill>
                  <a:schemeClr val="tx1"/>
                </a:solidFill>
                <a:effectLst/>
                <a:latin typeface="+mn-lt"/>
                <a:ea typeface="+mn-ea"/>
                <a:cs typeface="+mn-cs"/>
              </a:rPr>
              <a:t>NIH investigators should be aware that there is a requirement under the 21</a:t>
            </a:r>
            <a:r>
              <a:rPr lang="en-US" sz="1200" b="0" kern="1200" baseline="30000" dirty="0">
                <a:solidFill>
                  <a:schemeClr val="tx1"/>
                </a:solidFill>
                <a:effectLst/>
                <a:latin typeface="+mn-lt"/>
                <a:ea typeface="+mn-ea"/>
                <a:cs typeface="+mn-cs"/>
              </a:rPr>
              <a:t>st</a:t>
            </a:r>
            <a:r>
              <a:rPr lang="en-US" sz="1200" b="0" kern="1200" dirty="0">
                <a:solidFill>
                  <a:schemeClr val="tx1"/>
                </a:solidFill>
                <a:effectLst/>
                <a:latin typeface="+mn-lt"/>
                <a:ea typeface="+mn-ea"/>
                <a:cs typeface="+mn-cs"/>
              </a:rPr>
              <a:t> Century Cures act, for the FDA to harmonize the regulations (for example at 21 CFR parts 50, 56, 312 and 812) with the revised Common Rule. </a:t>
            </a:r>
          </a:p>
          <a:p>
            <a:pPr marL="201168" lvl="1" indent="0">
              <a:buNone/>
            </a:pPr>
            <a:endParaRPr lang="en-US" sz="1200" b="0" kern="1200" dirty="0">
              <a:solidFill>
                <a:schemeClr val="tx1"/>
              </a:solidFill>
              <a:effectLst/>
              <a:latin typeface="+mn-lt"/>
              <a:ea typeface="+mn-ea"/>
              <a:cs typeface="+mn-cs"/>
            </a:endParaRPr>
          </a:p>
          <a:p>
            <a:pPr marL="201168" lvl="1" indent="0">
              <a:buNone/>
            </a:pPr>
            <a:r>
              <a:rPr lang="en-US" sz="1200" b="0" kern="1200" dirty="0">
                <a:solidFill>
                  <a:schemeClr val="tx1"/>
                </a:solidFill>
                <a:effectLst/>
                <a:latin typeface="+mn-lt"/>
                <a:ea typeface="+mn-ea"/>
                <a:cs typeface="+mn-cs"/>
              </a:rPr>
              <a:t>Right now the FDA policies reflect the current state of the FDA regulations, but investigators should anticipate that the regulations will be updated. An example of where such changes might be anticipated </a:t>
            </a:r>
            <a:r>
              <a:rPr lang="en-US" sz="1200" b="0" u="none" kern="1200" dirty="0">
                <a:solidFill>
                  <a:srgbClr val="FF0000"/>
                </a:solidFill>
                <a:effectLst/>
                <a:latin typeface="+mn-lt"/>
                <a:ea typeface="+mn-ea"/>
                <a:cs typeface="+mn-cs"/>
              </a:rPr>
              <a:t>would be </a:t>
            </a:r>
            <a:r>
              <a:rPr lang="en-US" sz="1200" b="0" kern="1200" dirty="0">
                <a:solidFill>
                  <a:schemeClr val="tx1"/>
                </a:solidFill>
                <a:effectLst/>
                <a:latin typeface="+mn-lt"/>
                <a:ea typeface="+mn-ea"/>
                <a:cs typeface="+mn-cs"/>
              </a:rPr>
              <a:t>in 21 CFR part 50 informed consent as many of the changes to the revised Common Rule were focused on informed consent. </a:t>
            </a:r>
            <a:endParaRPr lang="en-US" b="0" dirty="0">
              <a:effectLst/>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9754425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When the research involves the clinical investigation of a test article, the PI will provide documentation in the protocol whether the test article(s) for use is under an IND or provide written justification for why the </a:t>
            </a:r>
            <a:r>
              <a:rPr lang="en-US" sz="1200" b="0" i="0" kern="1200" dirty="0">
                <a:solidFill>
                  <a:schemeClr val="tx1"/>
                </a:solidFill>
                <a:effectLst/>
                <a:latin typeface="+mn-lt"/>
                <a:ea typeface="+mn-ea"/>
                <a:cs typeface="+mn-cs"/>
              </a:rPr>
              <a:t>use of the </a:t>
            </a:r>
            <a:r>
              <a:rPr lang="en-US" sz="1200" i="0" kern="1200" dirty="0">
                <a:solidFill>
                  <a:schemeClr val="tx1"/>
                </a:solidFill>
                <a:effectLst/>
                <a:latin typeface="+mn-lt"/>
                <a:ea typeface="+mn-ea"/>
                <a:cs typeface="+mn-cs"/>
              </a:rPr>
              <a:t>test article(s) is exempt from the requirement for an IND.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Please note that IND exempt </a:t>
            </a:r>
            <a:r>
              <a:rPr lang="en-US" sz="1200" b="0" kern="1200" dirty="0">
                <a:solidFill>
                  <a:schemeClr val="tx1"/>
                </a:solidFill>
                <a:effectLst/>
                <a:latin typeface="+mn-lt"/>
                <a:ea typeface="+mn-ea"/>
                <a:cs typeface="+mn-cs"/>
              </a:rPr>
              <a:t>studies are </a:t>
            </a:r>
            <a:r>
              <a:rPr lang="en-US" sz="1200" b="0" u="sng" kern="1200" dirty="0">
                <a:solidFill>
                  <a:schemeClr val="tx1"/>
                </a:solidFill>
                <a:effectLst/>
                <a:latin typeface="+mn-lt"/>
                <a:ea typeface="+mn-ea"/>
                <a:cs typeface="+mn-cs"/>
              </a:rPr>
              <a:t>not </a:t>
            </a:r>
            <a:r>
              <a:rPr lang="en-US" sz="1200" b="0" kern="1200" dirty="0">
                <a:solidFill>
                  <a:schemeClr val="tx1"/>
                </a:solidFill>
                <a:effectLst/>
                <a:latin typeface="+mn-lt"/>
                <a:ea typeface="+mn-ea"/>
                <a:cs typeface="+mn-cs"/>
              </a:rPr>
              <a:t>exempt </a:t>
            </a:r>
            <a:r>
              <a:rPr lang="en-US" sz="1200" kern="1200" dirty="0">
                <a:solidFill>
                  <a:schemeClr val="tx1"/>
                </a:solidFill>
                <a:effectLst/>
                <a:latin typeface="+mn-lt"/>
                <a:ea typeface="+mn-ea"/>
                <a:cs typeface="+mn-cs"/>
              </a:rPr>
              <a:t>from IRB oversight, </a:t>
            </a:r>
            <a:r>
              <a:rPr lang="en-US" sz="1200" b="0" kern="1200" dirty="0">
                <a:solidFill>
                  <a:schemeClr val="tx1"/>
                </a:solidFill>
                <a:effectLst/>
                <a:latin typeface="+mn-lt"/>
                <a:ea typeface="+mn-ea"/>
                <a:cs typeface="+mn-cs"/>
              </a:rPr>
              <a:t>and are not exempt from </a:t>
            </a:r>
            <a:r>
              <a:rPr lang="en-US" sz="1200" b="0" kern="1200" dirty="0">
                <a:solidFill>
                  <a:srgbClr val="FF0000"/>
                </a:solidFill>
                <a:effectLst/>
                <a:latin typeface="+mn-lt"/>
                <a:ea typeface="+mn-ea"/>
                <a:cs typeface="+mn-cs"/>
              </a:rPr>
              <a:t>the entirety of FDA regulations</a:t>
            </a:r>
            <a:r>
              <a:rPr lang="en-US" sz="1200" b="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IND exempt means ‘exempt from some of the requirements of 21 CFR 312.’  </a:t>
            </a:r>
            <a:r>
              <a:rPr lang="en-US" sz="1200" u="none" kern="1200" dirty="0">
                <a:solidFill>
                  <a:schemeClr val="tx1"/>
                </a:solidFill>
                <a:effectLst/>
                <a:latin typeface="+mn-lt"/>
                <a:ea typeface="+mn-ea"/>
                <a:cs typeface="+mn-cs"/>
              </a:rPr>
              <a:t>All other FDA regulations still apply, including 21 CFR 50, and 21 CFR 56.   </a:t>
            </a:r>
          </a:p>
          <a:p>
            <a:endParaRPr lang="en-US" sz="1200" u="none"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See Policy 500 for important, additional details about INDs and IRB review.  Becoming familiar with this policy will also be helpful when writing protocols involving FDA regulated test articles.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42137442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policy describes a number of investigator responsibilities including those relating to</a:t>
            </a:r>
          </a:p>
          <a:p>
            <a:endParaRPr lang="en-US" sz="1200" dirty="0"/>
          </a:p>
          <a:p>
            <a:pPr marL="342900" indent="-342900">
              <a:spcBef>
                <a:spcPts val="300"/>
              </a:spcBef>
              <a:spcAft>
                <a:spcPts val="300"/>
              </a:spcAft>
              <a:buFont typeface="Arial" panose="020B0604020202020204" pitchFamily="34" charset="0"/>
              <a:buChar char="•"/>
            </a:pPr>
            <a:r>
              <a:rPr lang="en-US" sz="1200" dirty="0"/>
              <a:t>Study conduct</a:t>
            </a:r>
          </a:p>
          <a:p>
            <a:pPr marL="342900" indent="-342900">
              <a:spcBef>
                <a:spcPts val="300"/>
              </a:spcBef>
              <a:spcAft>
                <a:spcPts val="300"/>
              </a:spcAft>
              <a:buFont typeface="Arial" panose="020B0604020202020204" pitchFamily="34" charset="0"/>
              <a:buChar char="•"/>
            </a:pPr>
            <a:r>
              <a:rPr lang="en-US" sz="1200" dirty="0"/>
              <a:t>Informed consent</a:t>
            </a:r>
          </a:p>
          <a:p>
            <a:pPr marL="342900" indent="-342900">
              <a:spcBef>
                <a:spcPts val="300"/>
              </a:spcBef>
              <a:spcAft>
                <a:spcPts val="300"/>
              </a:spcAft>
              <a:buFont typeface="Arial" panose="020B0604020202020204" pitchFamily="34" charset="0"/>
              <a:buChar char="•"/>
            </a:pPr>
            <a:r>
              <a:rPr lang="en-US" sz="1200" dirty="0"/>
              <a:t>Controlling and tracking investigational product</a:t>
            </a:r>
          </a:p>
          <a:p>
            <a:pPr marL="342900" indent="-342900">
              <a:spcBef>
                <a:spcPts val="300"/>
              </a:spcBef>
              <a:spcAft>
                <a:spcPts val="300"/>
              </a:spcAft>
              <a:buFont typeface="Arial" panose="020B0604020202020204" pitchFamily="34" charset="0"/>
              <a:buChar char="•"/>
            </a:pPr>
            <a:r>
              <a:rPr lang="en-US" sz="1200" dirty="0"/>
              <a:t>Safety reporting</a:t>
            </a:r>
          </a:p>
          <a:p>
            <a:pPr marL="342900" indent="-342900">
              <a:spcBef>
                <a:spcPts val="300"/>
              </a:spcBef>
              <a:spcAft>
                <a:spcPts val="300"/>
              </a:spcAft>
              <a:buFont typeface="Arial" panose="020B0604020202020204" pitchFamily="34" charset="0"/>
              <a:buChar char="•"/>
            </a:pPr>
            <a:r>
              <a:rPr lang="en-US" sz="1200" dirty="0"/>
              <a:t>Recordkeeping and</a:t>
            </a:r>
          </a:p>
          <a:p>
            <a:pPr marL="342900" indent="-342900">
              <a:spcBef>
                <a:spcPts val="300"/>
              </a:spcBef>
              <a:spcAft>
                <a:spcPts val="300"/>
              </a:spcAft>
              <a:buFont typeface="Arial" panose="020B0604020202020204" pitchFamily="34" charset="0"/>
              <a:buChar char="•"/>
            </a:pPr>
            <a:r>
              <a:rPr lang="en-US" sz="1200" dirty="0"/>
              <a:t>Record retention</a:t>
            </a:r>
          </a:p>
          <a:p>
            <a:pPr marL="342900" indent="-342900">
              <a:spcBef>
                <a:spcPts val="300"/>
              </a:spcBef>
              <a:spcAft>
                <a:spcPts val="300"/>
              </a:spcAft>
              <a:buFont typeface="Arial" panose="020B0604020202020204" pitchFamily="34" charset="0"/>
              <a:buChar cha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kern="1200" dirty="0">
                <a:solidFill>
                  <a:schemeClr val="tx1"/>
                </a:solidFill>
                <a:effectLst/>
                <a:latin typeface="+mn-lt"/>
                <a:ea typeface="+mn-ea"/>
                <a:cs typeface="+mn-cs"/>
              </a:rPr>
              <a:t>Again, </a:t>
            </a:r>
            <a:r>
              <a:rPr lang="en-US" sz="1200" kern="1200" dirty="0">
                <a:solidFill>
                  <a:schemeClr val="tx1"/>
                </a:solidFill>
                <a:effectLst/>
                <a:latin typeface="+mn-lt"/>
                <a:ea typeface="+mn-ea"/>
                <a:cs typeface="+mn-cs"/>
              </a:rPr>
              <a:t>Policy 500 is largely regulatory, and reflects FDA and Common Rule requirements of investigators and the IRB. </a:t>
            </a:r>
            <a:r>
              <a:rPr lang="en-US" dirty="0"/>
              <a:t>It is important that you review the full policy document which is posted on the IRBO website.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3815513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If the </a:t>
            </a:r>
            <a:r>
              <a:rPr lang="en-US" sz="1200" i="0" u="sng" kern="1200" dirty="0">
                <a:solidFill>
                  <a:schemeClr val="tx1"/>
                </a:solidFill>
                <a:effectLst/>
                <a:latin typeface="+mn-lt"/>
                <a:ea typeface="+mn-ea"/>
                <a:cs typeface="+mn-cs"/>
              </a:rPr>
              <a:t>PI </a:t>
            </a:r>
            <a:r>
              <a:rPr lang="en-US" sz="1200" i="0" kern="1200" dirty="0">
                <a:solidFill>
                  <a:schemeClr val="tx1"/>
                </a:solidFill>
                <a:effectLst/>
                <a:latin typeface="+mn-lt"/>
                <a:ea typeface="+mn-ea"/>
                <a:cs typeface="+mn-cs"/>
              </a:rPr>
              <a:t>terminates or suspends a clinical trial without prior agreement of the sponsor, the PI must inform the </a:t>
            </a:r>
            <a:r>
              <a:rPr lang="en-US" sz="1200" i="0" u="sng" kern="1200" dirty="0">
                <a:solidFill>
                  <a:schemeClr val="tx1"/>
                </a:solidFill>
                <a:effectLst/>
                <a:latin typeface="+mn-lt"/>
                <a:ea typeface="+mn-ea"/>
                <a:cs typeface="+mn-cs"/>
              </a:rPr>
              <a:t>IRB and the sponsor </a:t>
            </a:r>
            <a:r>
              <a:rPr lang="en-US" sz="1200" i="0" kern="1200" dirty="0">
                <a:solidFill>
                  <a:schemeClr val="tx1"/>
                </a:solidFill>
                <a:effectLst/>
                <a:latin typeface="+mn-lt"/>
                <a:ea typeface="+mn-ea"/>
                <a:cs typeface="+mn-cs"/>
              </a:rPr>
              <a:t>promptly.  </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If the s</a:t>
            </a:r>
            <a:r>
              <a:rPr lang="en-US" sz="1200" i="0" u="sng" kern="1200" dirty="0">
                <a:solidFill>
                  <a:schemeClr val="tx1"/>
                </a:solidFill>
                <a:effectLst/>
                <a:latin typeface="+mn-lt"/>
                <a:ea typeface="+mn-ea"/>
                <a:cs typeface="+mn-cs"/>
              </a:rPr>
              <a:t>ponsor</a:t>
            </a:r>
            <a:r>
              <a:rPr lang="en-US" sz="1200" i="0" kern="1200" dirty="0">
                <a:solidFill>
                  <a:schemeClr val="tx1"/>
                </a:solidFill>
                <a:effectLst/>
                <a:latin typeface="+mn-lt"/>
                <a:ea typeface="+mn-ea"/>
                <a:cs typeface="+mn-cs"/>
              </a:rPr>
              <a:t> terminates or suspends a clinical trial, the PI must promptly inform the </a:t>
            </a:r>
            <a:r>
              <a:rPr lang="en-US" sz="1200" i="0" u="sng" kern="1200" dirty="0">
                <a:solidFill>
                  <a:schemeClr val="tx1"/>
                </a:solidFill>
                <a:effectLst/>
                <a:latin typeface="+mn-lt"/>
                <a:ea typeface="+mn-ea"/>
                <a:cs typeface="+mn-cs"/>
              </a:rPr>
              <a:t>IRB</a:t>
            </a:r>
            <a:r>
              <a:rPr lang="en-US" sz="1200" i="0" kern="1200" dirty="0">
                <a:solidFill>
                  <a:schemeClr val="tx1"/>
                </a:solidFill>
                <a:effectLst/>
                <a:latin typeface="+mn-lt"/>
                <a:ea typeface="+mn-ea"/>
                <a:cs typeface="+mn-cs"/>
              </a:rPr>
              <a:t> and provide the Board with a detailed written explanation of the termination or suspension.</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If the </a:t>
            </a:r>
            <a:r>
              <a:rPr lang="en-US" sz="1200" i="0" u="sng" kern="1200" dirty="0">
                <a:solidFill>
                  <a:schemeClr val="tx1"/>
                </a:solidFill>
                <a:effectLst/>
                <a:latin typeface="+mn-lt"/>
                <a:ea typeface="+mn-ea"/>
                <a:cs typeface="+mn-cs"/>
              </a:rPr>
              <a:t>Reviewing IRB </a:t>
            </a:r>
            <a:r>
              <a:rPr lang="en-US" sz="1200" i="0" kern="1200" dirty="0">
                <a:solidFill>
                  <a:schemeClr val="tx1"/>
                </a:solidFill>
                <a:effectLst/>
                <a:latin typeface="+mn-lt"/>
                <a:ea typeface="+mn-ea"/>
                <a:cs typeface="+mn-cs"/>
              </a:rPr>
              <a:t>terminates or suspends its approval of a clinical trial, the PI will promptly inform the </a:t>
            </a:r>
            <a:r>
              <a:rPr lang="en-US" sz="1200" i="0" u="sng" kern="1200" dirty="0">
                <a:solidFill>
                  <a:schemeClr val="tx1"/>
                </a:solidFill>
                <a:effectLst/>
                <a:latin typeface="+mn-lt"/>
                <a:ea typeface="+mn-ea"/>
                <a:cs typeface="+mn-cs"/>
              </a:rPr>
              <a:t>sponsor.</a:t>
            </a:r>
          </a:p>
          <a:p>
            <a:endParaRPr lang="en-US" sz="1200" i="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In addition, when a trial is terminated, the PI must work with the IRB to create a plan to promptly inform study subjects and to ensure appropriate therapy and follow-up, including for </a:t>
            </a:r>
            <a:r>
              <a:rPr lang="en-US" sz="1200" b="0" u="none" kern="1200" dirty="0">
                <a:solidFill>
                  <a:schemeClr val="tx1"/>
                </a:solidFill>
                <a:effectLst/>
                <a:latin typeface="+mn-lt"/>
                <a:ea typeface="+mn-ea"/>
                <a:cs typeface="+mn-cs"/>
              </a:rPr>
              <a:t>enrolled or former </a:t>
            </a:r>
            <a:r>
              <a:rPr lang="en-US" sz="1200" kern="1200" dirty="0">
                <a:solidFill>
                  <a:schemeClr val="tx1"/>
                </a:solidFill>
                <a:effectLst/>
                <a:latin typeface="+mn-lt"/>
                <a:ea typeface="+mn-ea"/>
                <a:cs typeface="+mn-cs"/>
              </a:rPr>
              <a:t>study subjects, if applicable.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1811115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10/7/2020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10/7/2020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8.xml"/><Relationship Id="rId7" Type="http://schemas.openxmlformats.org/officeDocument/2006/relationships/diagramQuickStyle" Target="../diagrams/quickStyle2.xm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3.png"/><Relationship Id="rId4" Type="http://schemas.openxmlformats.org/officeDocument/2006/relationships/notesSlide" Target="../notesSlides/notesSlide12.xml"/><Relationship Id="rId9" Type="http://schemas.microsoft.com/office/2007/relationships/diagramDrawing" Target="../diagrams/drawing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hyperlink" Target="mailto:IRB@od.nih.gov" TargetMode="External"/><Relationship Id="rId5" Type="http://schemas.openxmlformats.org/officeDocument/2006/relationships/hyperlink" Target="https://irbo.nih.gov/confluence/pages/viewpage.action?pageId=36241835" TargetMode="External"/><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3.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hyperlink" Target="https://www.ecfr.gov/cgi-bin/text-idx?SID=c5c89ea1169bae80bca6e9b2361d2c1c&amp;mc=true&amp;node=pt21.7.600&amp;rgn=div5" TargetMode="External"/><Relationship Id="rId3" Type="http://schemas.openxmlformats.org/officeDocument/2006/relationships/slideLayout" Target="../slideLayouts/slideLayout7.xml"/><Relationship Id="rId7" Type="http://schemas.openxmlformats.org/officeDocument/2006/relationships/hyperlink" Target="https://www.ecfr.gov/cgi-bin/text-idx?SID=c5c89ea1169bae80bca6e9b2361d2c1c&amp;mc=true&amp;node=pt21.5.312&amp;rgn=div5" TargetMode="Externa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hyperlink" Target="https://www.ecfr.gov/cgi-bin/text-idx?SID=2fd22034d7039b800a72780a6865d4f1&amp;mc=true&amp;tpl=/ecfrbrowse/Title21/21cfr56_main_02.tpl" TargetMode="External"/><Relationship Id="rId5" Type="http://schemas.openxmlformats.org/officeDocument/2006/relationships/hyperlink" Target="https://www.ecfr.gov/cgi-bin/text-idx?SID=2fd22034d7039b800a72780a6865d4f1&amp;mc=true&amp;tpl=/ecfrbrowse/Title21/21cfr50_main_02.tpl" TargetMode="External"/><Relationship Id="rId4" Type="http://schemas.openxmlformats.org/officeDocument/2006/relationships/notesSlide" Target="../notesSlides/notesSlide5.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comments" Target="../comments/comment1.xml"/><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500 - Research Involving Drugs, Biological, and Nutritional Products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7" name="Audio 6">
            <a:hlinkClick r:id="" action="ppaction://media"/>
            <a:extLst>
              <a:ext uri="{FF2B5EF4-FFF2-40B4-BE49-F238E27FC236}">
                <a16:creationId xmlns:a16="http://schemas.microsoft.com/office/drawing/2014/main" id="{F58853CF-B19E-4595-8D5F-CF5FC0B013F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3536"/>
    </mc:Choice>
    <mc:Fallback xmlns="">
      <p:transition spd="slow" advTm="335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IRB Responsibilities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208844"/>
          </a:xfrm>
          <a:prstGeom prst="rect">
            <a:avLst/>
          </a:prstGeom>
          <a:noFill/>
        </p:spPr>
        <p:txBody>
          <a:bodyPr wrap="square" rtlCol="0">
            <a:spAutoFit/>
          </a:bodyPr>
          <a:lstStyle/>
          <a:p>
            <a:pPr marL="285750" indent="-285750">
              <a:spcBef>
                <a:spcPts val="300"/>
              </a:spcBef>
              <a:spcAft>
                <a:spcPts val="300"/>
              </a:spcAft>
              <a:buFont typeface="Arial" panose="020B0604020202020204" pitchFamily="34" charset="0"/>
              <a:buChar char="•"/>
            </a:pPr>
            <a:r>
              <a:rPr lang="en-US" sz="2400" dirty="0"/>
              <a:t>Apply applicable regulations</a:t>
            </a:r>
          </a:p>
          <a:p>
            <a:pPr marL="285750" indent="-285750">
              <a:spcBef>
                <a:spcPts val="300"/>
              </a:spcBef>
              <a:spcAft>
                <a:spcPts val="300"/>
              </a:spcAft>
              <a:buFont typeface="Arial" panose="020B0604020202020204" pitchFamily="34" charset="0"/>
              <a:buChar char="•"/>
            </a:pPr>
            <a:r>
              <a:rPr lang="en-US" sz="2400" dirty="0"/>
              <a:t>Seeking additional consultation when needed</a:t>
            </a:r>
          </a:p>
          <a:p>
            <a:pPr marL="285750" indent="-285750">
              <a:spcBef>
                <a:spcPts val="300"/>
              </a:spcBef>
              <a:spcAft>
                <a:spcPts val="300"/>
              </a:spcAft>
              <a:buFont typeface="Arial" panose="020B0604020202020204" pitchFamily="34" charset="0"/>
              <a:buChar char="•"/>
            </a:pPr>
            <a:r>
              <a:rPr lang="en-US" sz="2400" dirty="0"/>
              <a:t>Confirming IND</a:t>
            </a:r>
          </a:p>
          <a:p>
            <a:pPr marL="285750" indent="-285750">
              <a:spcBef>
                <a:spcPts val="300"/>
              </a:spcBef>
              <a:spcAft>
                <a:spcPts val="300"/>
              </a:spcAft>
              <a:buFont typeface="Arial" panose="020B0604020202020204" pitchFamily="34" charset="0"/>
              <a:buChar char="•"/>
            </a:pPr>
            <a:r>
              <a:rPr lang="en-US" sz="2400" dirty="0"/>
              <a:t>Confirming that criteria for IND exemption are met (if requested).  If not, require the PI to submit IND or ask FDA for determination.</a:t>
            </a:r>
          </a:p>
          <a:p>
            <a:pPr marL="285750" indent="-285750">
              <a:spcBef>
                <a:spcPts val="300"/>
              </a:spcBef>
              <a:spcAft>
                <a:spcPts val="300"/>
              </a:spcAft>
              <a:buFont typeface="Arial" panose="020B0604020202020204" pitchFamily="34" charset="0"/>
              <a:buChar char="•"/>
            </a:pPr>
            <a:r>
              <a:rPr lang="en-US" sz="2400" dirty="0"/>
              <a:t>Continuing Review</a:t>
            </a:r>
          </a:p>
          <a:p>
            <a:pPr marL="285750" indent="-285750">
              <a:spcBef>
                <a:spcPts val="300"/>
              </a:spcBef>
              <a:spcAft>
                <a:spcPts val="300"/>
              </a:spcAft>
              <a:buFont typeface="Arial" panose="020B0604020202020204" pitchFamily="34" charset="0"/>
              <a:buChar char="•"/>
            </a:pPr>
            <a:r>
              <a:rPr lang="en-US" sz="2400" dirty="0"/>
              <a:t>Reviewing proposed advertising </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3" name="Audio 2">
            <a:hlinkClick r:id="" action="ppaction://media"/>
            <a:extLst>
              <a:ext uri="{FF2B5EF4-FFF2-40B4-BE49-F238E27FC236}">
                <a16:creationId xmlns:a16="http://schemas.microsoft.com/office/drawing/2014/main" id="{521B65A0-43FF-4841-A098-C3125F05746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137480155"/>
      </p:ext>
    </p:extLst>
  </p:cSld>
  <p:clrMapOvr>
    <a:masterClrMapping/>
  </p:clrMapOvr>
  <mc:AlternateContent xmlns:mc="http://schemas.openxmlformats.org/markup-compatibility/2006" xmlns:p14="http://schemas.microsoft.com/office/powerpoint/2010/main">
    <mc:Choice Requires="p14">
      <p:transition spd="slow" p14:dur="2000" advTm="73194"/>
    </mc:Choice>
    <mc:Fallback xmlns="">
      <p:transition spd="slow" advTm="731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FDA Inspections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3531736"/>
          </a:xfrm>
          <a:prstGeom prst="rect">
            <a:avLst/>
          </a:prstGeom>
          <a:noFill/>
        </p:spPr>
        <p:txBody>
          <a:bodyPr wrap="square" rtlCol="0">
            <a:spAutoFit/>
          </a:bodyPr>
          <a:lstStyle/>
          <a:p>
            <a:pPr marL="285750" indent="-285750">
              <a:spcBef>
                <a:spcPts val="300"/>
              </a:spcBef>
              <a:spcAft>
                <a:spcPts val="300"/>
              </a:spcAft>
              <a:buFont typeface="Arial" panose="020B0604020202020204" pitchFamily="34" charset="0"/>
              <a:buChar char="•"/>
            </a:pPr>
            <a:r>
              <a:rPr lang="en-US" sz="2400" dirty="0"/>
              <a:t>Investigators, Sponsors, IRBs, and other FDA regulated entities (pharmacy, NIH Radioactive Drug Research Committee) must make records available to FDA for inspection.</a:t>
            </a:r>
          </a:p>
          <a:p>
            <a:pPr marL="285750" indent="-285750">
              <a:spcBef>
                <a:spcPts val="300"/>
              </a:spcBef>
              <a:spcAft>
                <a:spcPts val="300"/>
              </a:spcAft>
              <a:buFont typeface="Arial" panose="020B0604020202020204" pitchFamily="34" charset="0"/>
              <a:buChar char="•"/>
            </a:pPr>
            <a:r>
              <a:rPr lang="en-US" sz="2400" dirty="0"/>
              <a:t>NIH PIs must notify the Clinical Director, CC CEO, ORSC, and OHSRP when notified of an inspection. </a:t>
            </a:r>
          </a:p>
          <a:p>
            <a:pPr marL="342900" lvl="0" indent="-342900">
              <a:buFont typeface="Arial" panose="020B0604020202020204" pitchFamily="34" charset="0"/>
              <a:buChar char="•"/>
            </a:pPr>
            <a:r>
              <a:rPr lang="en-US" sz="2400" dirty="0"/>
              <a:t>Any written responses to FDA by NIH PIs must first be approved by Clinical Director, CC CEO, ORSC, and OHSRP.</a:t>
            </a:r>
          </a:p>
          <a:p>
            <a:pPr marL="285750" lvl="0" indent="-285750">
              <a:buFont typeface="Arial" panose="020B0604020202020204" pitchFamily="34" charset="0"/>
              <a:buChar char="•"/>
            </a:pPr>
            <a:endParaRPr lang="en-US" sz="2400" dirty="0"/>
          </a:p>
        </p:txBody>
      </p:sp>
      <p:pic>
        <p:nvPicPr>
          <p:cNvPr id="2" name="Audio 1">
            <a:hlinkClick r:id="" action="ppaction://media"/>
            <a:extLst>
              <a:ext uri="{FF2B5EF4-FFF2-40B4-BE49-F238E27FC236}">
                <a16:creationId xmlns:a16="http://schemas.microsoft.com/office/drawing/2014/main" id="{41970C4B-5F4B-4DF4-AD7B-4F09C0EBA76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862510718"/>
      </p:ext>
    </p:extLst>
  </p:cSld>
  <p:clrMapOvr>
    <a:masterClrMapping/>
  </p:clrMapOvr>
  <mc:AlternateContent xmlns:mc="http://schemas.openxmlformats.org/markup-compatibility/2006" xmlns:p14="http://schemas.microsoft.com/office/powerpoint/2010/main">
    <mc:Choice Requires="p14">
      <p:transition spd="slow" p14:dur="2000" advTm="61360"/>
    </mc:Choice>
    <mc:Fallback xmlns="">
      <p:transition spd="slow" advTm="6136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172898017"/>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4" name="Audio 3">
            <a:hlinkClick r:id="" action="ppaction://media"/>
            <a:extLst>
              <a:ext uri="{FF2B5EF4-FFF2-40B4-BE49-F238E27FC236}">
                <a16:creationId xmlns:a16="http://schemas.microsoft.com/office/drawing/2014/main" id="{A1F838F5-34A6-4AD7-9169-917F994F6DFC}"/>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35863"/>
    </mc:Choice>
    <mc:Fallback xmlns="">
      <p:transition spd="slow" advTm="358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dirty="0"/>
              <a:t>Policy 500 and associated change table and guidance is posted on the </a:t>
            </a:r>
            <a:r>
              <a:rPr lang="en-US" sz="2400" dirty="0">
                <a:hlinkClick r:id="rId5"/>
              </a:rPr>
              <a:t>IRBO website</a:t>
            </a:r>
            <a:endParaRPr lang="en-US" sz="2400" dirty="0"/>
          </a:p>
          <a:p>
            <a:endParaRPr lang="en-US" sz="2400" dirty="0"/>
          </a:p>
          <a:p>
            <a:pPr algn="ctr"/>
            <a:r>
              <a:rPr lang="en-US" sz="2400" b="1" dirty="0"/>
              <a:t>Questions? </a:t>
            </a:r>
            <a:r>
              <a:rPr lang="en-US" sz="2400" dirty="0"/>
              <a:t>Contact </a:t>
            </a:r>
            <a:r>
              <a:rPr lang="en-US" sz="2400" dirty="0">
                <a:hlinkClick r:id="rId6"/>
              </a:rPr>
              <a:t>IRB@od.nih.gov</a:t>
            </a:r>
            <a:r>
              <a:rPr lang="en-US" sz="2400" dirty="0"/>
              <a:t> </a:t>
            </a:r>
          </a:p>
          <a:p>
            <a:endParaRPr lang="en-US" dirty="0"/>
          </a:p>
        </p:txBody>
      </p:sp>
      <p:pic>
        <p:nvPicPr>
          <p:cNvPr id="3" name="Audio 2">
            <a:hlinkClick r:id="" action="ppaction://media"/>
            <a:extLst>
              <a:ext uri="{FF2B5EF4-FFF2-40B4-BE49-F238E27FC236}">
                <a16:creationId xmlns:a16="http://schemas.microsoft.com/office/drawing/2014/main" id="{46073092-8B45-40CA-A4E3-04A2FF4CF54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41173"/>
    </mc:Choice>
    <mc:Fallback xmlns="">
      <p:transition spd="slow" advTm="411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500</a:t>
            </a:r>
          </a:p>
        </p:txBody>
      </p:sp>
      <p:graphicFrame>
        <p:nvGraphicFramePr>
          <p:cNvPr id="11" name="Content Placeholder 2">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2484078196"/>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2">
            <a:hlinkClick r:id="" action="ppaction://media"/>
            <a:extLst>
              <a:ext uri="{FF2B5EF4-FFF2-40B4-BE49-F238E27FC236}">
                <a16:creationId xmlns:a16="http://schemas.microsoft.com/office/drawing/2014/main" id="{8D0DA9C7-AA0B-43A2-AC9E-C5DBB84885A6}"/>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3982"/>
    </mc:Choice>
    <mc:Fallback xmlns="">
      <p:transition spd="slow" advTm="139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260189"/>
          </a:xfrm>
        </p:spPr>
        <p:txBody>
          <a:bodyPr anchor="b">
            <a:normAutofit/>
          </a:bodyPr>
          <a:lstStyle/>
          <a:p>
            <a:r>
              <a:rPr lang="en-US" sz="3100" dirty="0"/>
              <a:t>Policy 500 –Research Involving Drugs, Biological, and Nutritional Products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528321"/>
            <a:ext cx="5009393" cy="6102092"/>
          </a:xfrm>
        </p:spPr>
        <p:txBody>
          <a:bodyPr>
            <a:normAutofit/>
          </a:bodyPr>
          <a:lstStyle/>
          <a:p>
            <a:r>
              <a:rPr lang="en-US" sz="2200" dirty="0"/>
              <a:t>Purpose:</a:t>
            </a:r>
          </a:p>
          <a:p>
            <a:pPr lvl="1"/>
            <a:r>
              <a:rPr lang="en-US" sz="2200" dirty="0"/>
              <a:t>Describe the responsibilities of conducting or reviewing NIH human subjects research involving drugs, biological products, or nutritional products that are under the oversight of the FDA.</a:t>
            </a:r>
            <a:endParaRPr lang="en-US" dirty="0"/>
          </a:p>
        </p:txBody>
      </p:sp>
      <p:pic>
        <p:nvPicPr>
          <p:cNvPr id="5" name="Audio 4">
            <a:hlinkClick r:id="" action="ppaction://media"/>
            <a:extLst>
              <a:ext uri="{FF2B5EF4-FFF2-40B4-BE49-F238E27FC236}">
                <a16:creationId xmlns:a16="http://schemas.microsoft.com/office/drawing/2014/main" id="{27E7937D-0A58-44F5-8412-6F1080F55EA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mc:Choice xmlns:p14="http://schemas.microsoft.com/office/powerpoint/2010/main" Requires="p14">
      <p:transition spd="slow" p14:dur="2000" advTm="28759"/>
    </mc:Choice>
    <mc:Fallback>
      <p:transition spd="slow" advTm="287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Policy 500 - Scope</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5201424"/>
          </a:xfrm>
          <a:prstGeom prst="rect">
            <a:avLst/>
          </a:prstGeom>
          <a:noFill/>
        </p:spPr>
        <p:txBody>
          <a:bodyPr wrap="square" rtlCol="0">
            <a:spAutoFit/>
          </a:bodyPr>
          <a:lstStyle/>
          <a:p>
            <a:pPr lvl="0"/>
            <a:endParaRPr lang="en-US" sz="2200" dirty="0"/>
          </a:p>
          <a:p>
            <a:pPr marL="342900" lvl="0" indent="-342900">
              <a:buFont typeface="Arial" panose="020B0604020202020204" pitchFamily="34" charset="0"/>
              <a:buChar char="•"/>
            </a:pPr>
            <a:r>
              <a:rPr lang="en-US" sz="2400" dirty="0"/>
              <a:t>NIH investigators conducting FDA-regulated research involving drugs, biological products, or nutritional products (referred to in this policy as “test articles”), whether or not the research is conducted under an Investigational New Drug application (IND).</a:t>
            </a:r>
          </a:p>
          <a:p>
            <a:pPr marL="342900" lvl="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Non-NIH investigators when conducting FDA-regulated research involving test articles, when the NIH IRB is the reviewing IRB.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NIH IRB as the reviewing IRB.</a:t>
            </a:r>
          </a:p>
          <a:p>
            <a:pPr lvl="0"/>
            <a:endParaRPr lang="en-US" sz="2200" dirty="0"/>
          </a:p>
          <a:p>
            <a:pPr lvl="0"/>
            <a:endParaRPr lang="en-US" sz="2400" dirty="0"/>
          </a:p>
        </p:txBody>
      </p:sp>
      <p:pic>
        <p:nvPicPr>
          <p:cNvPr id="5" name="Audio 4">
            <a:hlinkClick r:id="" action="ppaction://media"/>
            <a:extLst>
              <a:ext uri="{FF2B5EF4-FFF2-40B4-BE49-F238E27FC236}">
                <a16:creationId xmlns:a16="http://schemas.microsoft.com/office/drawing/2014/main" id="{AA3EEF72-4442-4227-8A13-D246B675B54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48949"/>
    </mc:Choice>
    <mc:Fallback xmlns="">
      <p:transition spd="slow" advTm="489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General Policy</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3785652"/>
          </a:xfrm>
          <a:prstGeom prst="rect">
            <a:avLst/>
          </a:prstGeom>
          <a:noFill/>
        </p:spPr>
        <p:txBody>
          <a:bodyPr wrap="square" rtlCol="0">
            <a:spAutoFit/>
          </a:bodyPr>
          <a:lstStyle/>
          <a:p>
            <a:pPr marL="486918" lvl="1" indent="-285750">
              <a:buFont typeface="Arial" panose="020B0604020202020204" pitchFamily="34" charset="0"/>
              <a:buChar char="•"/>
            </a:pPr>
            <a:r>
              <a:rPr lang="en-US" sz="2400" dirty="0"/>
              <a:t>NIH investigators and non-NIH investigators conducting human subjects research involving test articles, must comply with all applicable FDA regulations including, 21 CFR parts </a:t>
            </a:r>
            <a:r>
              <a:rPr lang="en-US" sz="2400" dirty="0">
                <a:hlinkClick r:id="rId5">
                  <a:extLst>
                    <a:ext uri="{A12FA001-AC4F-418D-AE19-62706E023703}">
                      <ahyp:hlinkClr xmlns:ahyp="http://schemas.microsoft.com/office/drawing/2018/hyperlinkcolor" val="tx"/>
                    </a:ext>
                  </a:extLst>
                </a:hlinkClick>
              </a:rPr>
              <a:t>50</a:t>
            </a:r>
            <a:r>
              <a:rPr lang="en-US" sz="2400" dirty="0"/>
              <a:t>, </a:t>
            </a:r>
            <a:r>
              <a:rPr lang="en-US" sz="2400" dirty="0">
                <a:hlinkClick r:id="rId6">
                  <a:extLst>
                    <a:ext uri="{A12FA001-AC4F-418D-AE19-62706E023703}">
                      <ahyp:hlinkClr xmlns:ahyp="http://schemas.microsoft.com/office/drawing/2018/hyperlinkcolor" val="tx"/>
                    </a:ext>
                  </a:extLst>
                </a:hlinkClick>
              </a:rPr>
              <a:t>56</a:t>
            </a:r>
            <a:r>
              <a:rPr lang="en-US" sz="2400" dirty="0"/>
              <a:t>, </a:t>
            </a:r>
            <a:r>
              <a:rPr lang="en-US" sz="2400" dirty="0">
                <a:hlinkClick r:id="rId7">
                  <a:extLst>
                    <a:ext uri="{A12FA001-AC4F-418D-AE19-62706E023703}">
                      <ahyp:hlinkClr xmlns:ahyp="http://schemas.microsoft.com/office/drawing/2018/hyperlinkcolor" val="tx"/>
                    </a:ext>
                  </a:extLst>
                </a:hlinkClick>
              </a:rPr>
              <a:t>312</a:t>
            </a:r>
            <a:r>
              <a:rPr lang="en-US" sz="2400" dirty="0"/>
              <a:t> and </a:t>
            </a:r>
            <a:r>
              <a:rPr lang="en-US" sz="2400" dirty="0">
                <a:hlinkClick r:id="rId8">
                  <a:extLst>
                    <a:ext uri="{A12FA001-AC4F-418D-AE19-62706E023703}">
                      <ahyp:hlinkClr xmlns:ahyp="http://schemas.microsoft.com/office/drawing/2018/hyperlinkcolor" val="tx"/>
                    </a:ext>
                  </a:extLst>
                </a:hlinkClick>
              </a:rPr>
              <a:t>600</a:t>
            </a:r>
            <a:r>
              <a:rPr lang="en-US" sz="2400" dirty="0"/>
              <a:t>.</a:t>
            </a:r>
          </a:p>
          <a:p>
            <a:pPr marL="486918" lvl="1" indent="-285750">
              <a:buFont typeface="Arial" panose="020B0604020202020204" pitchFamily="34" charset="0"/>
              <a:buChar char="•"/>
            </a:pPr>
            <a:r>
              <a:rPr lang="en-US" sz="2400" dirty="0"/>
              <a:t>NIH IRB must apply the applicable FDA regulations.</a:t>
            </a:r>
            <a:endParaRPr lang="en-US" sz="2400" b="1" dirty="0">
              <a:solidFill>
                <a:srgbClr val="FF0000"/>
              </a:solidFill>
            </a:endParaRPr>
          </a:p>
          <a:p>
            <a:pPr marL="486918" lvl="0" indent="-285750" fontAlgn="base">
              <a:buFont typeface="Arial" panose="020B0604020202020204" pitchFamily="34" charset="0"/>
              <a:buChar char="•"/>
            </a:pPr>
            <a:r>
              <a:rPr lang="en-US" sz="2400" dirty="0"/>
              <a:t>NIH investigators may not be Sponsors, effective January 15, 2018. However, investigators may have sponsor responsibilities when required by regulation.</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3" name="Audio 2">
            <a:hlinkClick r:id="" action="ppaction://media"/>
            <a:extLst>
              <a:ext uri="{FF2B5EF4-FFF2-40B4-BE49-F238E27FC236}">
                <a16:creationId xmlns:a16="http://schemas.microsoft.com/office/drawing/2014/main" id="{EAA1B30C-CEE5-4709-9816-88163162168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91948545"/>
      </p:ext>
    </p:extLst>
  </p:cSld>
  <p:clrMapOvr>
    <a:masterClrMapping/>
  </p:clrMapOvr>
  <mc:AlternateContent xmlns:mc="http://schemas.openxmlformats.org/markup-compatibility/2006">
    <mc:Choice xmlns:p14="http://schemas.microsoft.com/office/powerpoint/2010/main" Requires="p14">
      <p:transition spd="slow" p14:dur="2000" advTm="73937"/>
    </mc:Choice>
    <mc:Fallback>
      <p:transition spd="slow" advTm="739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PI IND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t>When research involves the clinical investigation of a test article, PI will provide documentation in the protocol whether the test article(s) is under an IND or provide written justification for why the test article(s) is exempt from the requirement for an IND. </a:t>
            </a:r>
          </a:p>
          <a:p>
            <a:pPr marL="342900" indent="-342900">
              <a:buFont typeface="Arial" panose="020B0604020202020204" pitchFamily="34" charset="0"/>
              <a:buChar char="•"/>
            </a:pPr>
            <a:r>
              <a:rPr lang="en-US" sz="2400" dirty="0"/>
              <a:t>IND exempt test articles are </a:t>
            </a:r>
            <a:r>
              <a:rPr lang="en-US" sz="2400" b="1" u="sng" dirty="0"/>
              <a:t>not</a:t>
            </a:r>
            <a:r>
              <a:rPr lang="en-US" sz="2400" dirty="0"/>
              <a:t> exempt from IRB oversight. </a:t>
            </a:r>
          </a:p>
          <a:p>
            <a:pPr marL="342900" indent="-342900">
              <a:buFont typeface="Arial" panose="020B0604020202020204" pitchFamily="34" charset="0"/>
              <a:buChar char="•"/>
            </a:pPr>
            <a:r>
              <a:rPr lang="en-US" sz="2400" dirty="0"/>
              <a:t>All other FDA regulations still apply, including 21 CFF 50, and 21 CFR 56.   </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5" name="Picture 2" descr="Northwest | USDA Climate Hubs">
            <a:extLst>
              <a:ext uri="{FF2B5EF4-FFF2-40B4-BE49-F238E27FC236}">
                <a16:creationId xmlns:a16="http://schemas.microsoft.com/office/drawing/2014/main" id="{C8B6F001-B829-4143-B95F-90E478FBC9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9144000" cy="641872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E97B076F-91BE-47EF-A8D3-6D08D4E67FDF}"/>
              </a:ext>
            </a:extLst>
          </p:cNvPr>
          <p:cNvSpPr/>
          <p:nvPr/>
        </p:nvSpPr>
        <p:spPr>
          <a:xfrm>
            <a:off x="871062" y="973410"/>
            <a:ext cx="6093271" cy="769441"/>
          </a:xfrm>
          <a:prstGeom prst="rect">
            <a:avLst/>
          </a:prstGeom>
        </p:spPr>
        <p:txBody>
          <a:bodyPr wrap="none">
            <a:spAutoFit/>
          </a:bodyPr>
          <a:lstStyle/>
          <a:p>
            <a:r>
              <a:rPr lang="en-US" sz="4400" dirty="0"/>
              <a:t> </a:t>
            </a:r>
            <a:r>
              <a:rPr lang="en-US" sz="4400" dirty="0">
                <a:solidFill>
                  <a:schemeClr val="bg1"/>
                </a:solidFill>
              </a:rPr>
              <a:t>Harmonization is coming</a:t>
            </a:r>
            <a:r>
              <a:rPr lang="en-US" dirty="0">
                <a:solidFill>
                  <a:schemeClr val="bg1"/>
                </a:solidFill>
              </a:rPr>
              <a:t>. </a:t>
            </a:r>
            <a:endParaRPr lang="en-US" dirty="0"/>
          </a:p>
        </p:txBody>
      </p:sp>
      <p:sp>
        <p:nvSpPr>
          <p:cNvPr id="8" name="Rectangle 7">
            <a:extLst>
              <a:ext uri="{FF2B5EF4-FFF2-40B4-BE49-F238E27FC236}">
                <a16:creationId xmlns:a16="http://schemas.microsoft.com/office/drawing/2014/main" id="{0AA84DAC-89C8-44D0-A6FB-A4F3347F2228}"/>
              </a:ext>
            </a:extLst>
          </p:cNvPr>
          <p:cNvSpPr/>
          <p:nvPr/>
        </p:nvSpPr>
        <p:spPr>
          <a:xfrm>
            <a:off x="4680129" y="5651614"/>
            <a:ext cx="3296608" cy="307777"/>
          </a:xfrm>
          <a:prstGeom prst="rect">
            <a:avLst/>
          </a:prstGeom>
        </p:spPr>
        <p:txBody>
          <a:bodyPr wrap="none">
            <a:spAutoFit/>
          </a:bodyPr>
          <a:lstStyle/>
          <a:p>
            <a:r>
              <a:rPr lang="en-US" sz="1400" dirty="0">
                <a:solidFill>
                  <a:schemeClr val="bg1"/>
                </a:solidFill>
              </a:rPr>
              <a:t> Photo credit: www.climatehubs.usda.gov  </a:t>
            </a:r>
            <a:endParaRPr lang="en-US" sz="1400" dirty="0"/>
          </a:p>
        </p:txBody>
      </p:sp>
      <p:pic>
        <p:nvPicPr>
          <p:cNvPr id="3" name="Audio 2">
            <a:hlinkClick r:id="" action="ppaction://media"/>
            <a:extLst>
              <a:ext uri="{FF2B5EF4-FFF2-40B4-BE49-F238E27FC236}">
                <a16:creationId xmlns:a16="http://schemas.microsoft.com/office/drawing/2014/main" id="{A7C37666-9AE8-4E58-8B6B-AA8C4D0F469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79590289"/>
      </p:ext>
    </p:extLst>
  </p:cSld>
  <p:clrMapOvr>
    <a:masterClrMapping/>
  </p:clrMapOvr>
  <mc:AlternateContent xmlns:mc="http://schemas.openxmlformats.org/markup-compatibility/2006" xmlns:p14="http://schemas.microsoft.com/office/powerpoint/2010/main">
    <mc:Choice Requires="p14">
      <p:transition spd="slow" p14:dur="2000" advTm="46230"/>
    </mc:Choice>
    <mc:Fallback xmlns="">
      <p:transition spd="slow" advTm="4623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PI IND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a:t>When research involves the clinical investigation of a test article, PI will provide documentation in the protocol whether the use of the test article(s) is under an IND or provide written justification for why the test article(s) is exempt from the requirement for an IND. </a:t>
            </a:r>
          </a:p>
          <a:p>
            <a:pPr marL="342900" indent="-342900">
              <a:buFont typeface="Arial" panose="020B0604020202020204" pitchFamily="34" charset="0"/>
              <a:buChar char="•"/>
            </a:pPr>
            <a:r>
              <a:rPr lang="en-US" sz="2400" dirty="0"/>
              <a:t>IND exempt studies are </a:t>
            </a:r>
            <a:r>
              <a:rPr lang="en-US" sz="2400" b="1" u="sng" dirty="0"/>
              <a:t>not</a:t>
            </a:r>
            <a:r>
              <a:rPr lang="en-US" sz="2400" dirty="0"/>
              <a:t> exempt from IRB oversight or the entirety of FDA regulations. </a:t>
            </a:r>
          </a:p>
          <a:p>
            <a:pPr marL="342900" indent="-342900">
              <a:buFont typeface="Arial" panose="020B0604020202020204" pitchFamily="34" charset="0"/>
              <a:buChar char="•"/>
            </a:pPr>
            <a:r>
              <a:rPr lang="en-US" sz="2400" dirty="0"/>
              <a:t>All other FDA regulations still apply, including 21 CFR parts 50 and 56.   </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2" name="Audio 1">
            <a:hlinkClick r:id="" action="ppaction://media"/>
            <a:extLst>
              <a:ext uri="{FF2B5EF4-FFF2-40B4-BE49-F238E27FC236}">
                <a16:creationId xmlns:a16="http://schemas.microsoft.com/office/drawing/2014/main" id="{BE315F02-187D-4BEF-A41F-50252198A1D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935309205"/>
      </p:ext>
    </p:extLst>
  </p:cSld>
  <p:clrMapOvr>
    <a:masterClrMapping/>
  </p:clrMapOvr>
  <mc:AlternateContent xmlns:mc="http://schemas.openxmlformats.org/markup-compatibility/2006">
    <mc:Choice xmlns:p14="http://schemas.microsoft.com/office/powerpoint/2010/main" Requires="p14">
      <p:transition spd="slow" p14:dur="2000" advTm="68284"/>
    </mc:Choice>
    <mc:Fallback>
      <p:transition spd="slow" advTm="682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Investigator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616648"/>
          </a:xfrm>
          <a:prstGeom prst="rect">
            <a:avLst/>
          </a:prstGeom>
          <a:noFill/>
        </p:spPr>
        <p:txBody>
          <a:bodyPr wrap="square" rtlCol="0">
            <a:spAutoFit/>
          </a:bodyPr>
          <a:lstStyle/>
          <a:p>
            <a:r>
              <a:rPr lang="en-US" sz="2400" dirty="0"/>
              <a:t>Section E.1.b through E.1.h describes the following investigator responsibilities:</a:t>
            </a:r>
          </a:p>
          <a:p>
            <a:endParaRPr lang="en-US" sz="2400" dirty="0"/>
          </a:p>
          <a:p>
            <a:pPr marL="342900" indent="-342900">
              <a:spcBef>
                <a:spcPts val="300"/>
              </a:spcBef>
              <a:spcAft>
                <a:spcPts val="300"/>
              </a:spcAft>
              <a:buFont typeface="Arial" panose="020B0604020202020204" pitchFamily="34" charset="0"/>
              <a:buChar char="•"/>
            </a:pPr>
            <a:r>
              <a:rPr lang="en-US" sz="2400" dirty="0"/>
              <a:t>Study conduct</a:t>
            </a:r>
          </a:p>
          <a:p>
            <a:pPr marL="342900" indent="-342900">
              <a:spcBef>
                <a:spcPts val="300"/>
              </a:spcBef>
              <a:spcAft>
                <a:spcPts val="300"/>
              </a:spcAft>
              <a:buFont typeface="Arial" panose="020B0604020202020204" pitchFamily="34" charset="0"/>
              <a:buChar char="•"/>
            </a:pPr>
            <a:r>
              <a:rPr lang="en-US" sz="2400" dirty="0"/>
              <a:t>Informed consent</a:t>
            </a:r>
          </a:p>
          <a:p>
            <a:pPr marL="342900" indent="-342900">
              <a:spcBef>
                <a:spcPts val="300"/>
              </a:spcBef>
              <a:spcAft>
                <a:spcPts val="300"/>
              </a:spcAft>
              <a:buFont typeface="Arial" panose="020B0604020202020204" pitchFamily="34" charset="0"/>
              <a:buChar char="•"/>
            </a:pPr>
            <a:r>
              <a:rPr lang="en-US" sz="2400" dirty="0"/>
              <a:t>Controlling and tracking investigational product</a:t>
            </a:r>
          </a:p>
          <a:p>
            <a:pPr marL="342900" indent="-342900">
              <a:spcBef>
                <a:spcPts val="300"/>
              </a:spcBef>
              <a:spcAft>
                <a:spcPts val="300"/>
              </a:spcAft>
              <a:buFont typeface="Arial" panose="020B0604020202020204" pitchFamily="34" charset="0"/>
              <a:buChar char="•"/>
            </a:pPr>
            <a:r>
              <a:rPr lang="en-US" sz="2400" dirty="0"/>
              <a:t>Safety reporting</a:t>
            </a:r>
          </a:p>
          <a:p>
            <a:pPr marL="342900" indent="-342900">
              <a:spcBef>
                <a:spcPts val="300"/>
              </a:spcBef>
              <a:spcAft>
                <a:spcPts val="300"/>
              </a:spcAft>
              <a:buFont typeface="Arial" panose="020B0604020202020204" pitchFamily="34" charset="0"/>
              <a:buChar char="•"/>
            </a:pPr>
            <a:r>
              <a:rPr lang="en-US" sz="2400" dirty="0"/>
              <a:t>Recordkeeping</a:t>
            </a:r>
          </a:p>
          <a:p>
            <a:pPr marL="342900" indent="-342900">
              <a:spcBef>
                <a:spcPts val="300"/>
              </a:spcBef>
              <a:spcAft>
                <a:spcPts val="300"/>
              </a:spcAft>
              <a:buFont typeface="Arial" panose="020B0604020202020204" pitchFamily="34" charset="0"/>
              <a:buChar char="•"/>
            </a:pPr>
            <a:r>
              <a:rPr lang="en-US" sz="2400" dirty="0"/>
              <a:t>Record retention</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5" name="Audio 4">
            <a:hlinkClick r:id="" action="ppaction://media"/>
            <a:extLst>
              <a:ext uri="{FF2B5EF4-FFF2-40B4-BE49-F238E27FC236}">
                <a16:creationId xmlns:a16="http://schemas.microsoft.com/office/drawing/2014/main" id="{F3DE9E97-7728-45F5-A68B-8787406F9EF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35368564"/>
      </p:ext>
    </p:extLst>
  </p:cSld>
  <p:clrMapOvr>
    <a:masterClrMapping/>
  </p:clrMapOvr>
  <mc:AlternateContent xmlns:mc="http://schemas.openxmlformats.org/markup-compatibility/2006" xmlns:p14="http://schemas.microsoft.com/office/powerpoint/2010/main">
    <mc:Choice Requires="p14">
      <p:transition spd="slow" p14:dur="2000" advTm="35556"/>
    </mc:Choice>
    <mc:Fallback xmlns="">
      <p:transition spd="slow" advTm="355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Termination and Suspension</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716676"/>
          </a:xfrm>
          <a:prstGeom prst="rect">
            <a:avLst/>
          </a:prstGeom>
          <a:noFill/>
        </p:spPr>
        <p:txBody>
          <a:bodyPr wrap="square" rtlCol="0">
            <a:spAutoFit/>
          </a:bodyPr>
          <a:lstStyle/>
          <a:p>
            <a:pPr marL="285750" indent="-285750">
              <a:spcBef>
                <a:spcPts val="300"/>
              </a:spcBef>
              <a:spcAft>
                <a:spcPts val="300"/>
              </a:spcAft>
              <a:buFont typeface="Arial" panose="020B0604020202020204" pitchFamily="34" charset="0"/>
              <a:buChar char="•"/>
            </a:pPr>
            <a:r>
              <a:rPr lang="en-US" sz="2400" dirty="0"/>
              <a:t>If </a:t>
            </a:r>
            <a:r>
              <a:rPr lang="en-US" sz="2400" u="sng" dirty="0"/>
              <a:t>PI </a:t>
            </a:r>
            <a:r>
              <a:rPr lang="en-US" sz="2400" dirty="0"/>
              <a:t>terminates/suspends a clinical trial without prior agreement of sponsor, PI must promptly inform </a:t>
            </a:r>
            <a:r>
              <a:rPr lang="en-US" sz="2400" u="sng" dirty="0"/>
              <a:t>IRB and sponsor</a:t>
            </a:r>
            <a:r>
              <a:rPr lang="en-US" sz="2400" dirty="0"/>
              <a:t>.</a:t>
            </a:r>
          </a:p>
          <a:p>
            <a:pPr marL="285750" indent="-285750">
              <a:spcBef>
                <a:spcPts val="300"/>
              </a:spcBef>
              <a:spcAft>
                <a:spcPts val="300"/>
              </a:spcAft>
              <a:buFont typeface="Arial" panose="020B0604020202020204" pitchFamily="34" charset="0"/>
              <a:buChar char="•"/>
            </a:pPr>
            <a:r>
              <a:rPr lang="en-US" sz="2400" dirty="0"/>
              <a:t>If </a:t>
            </a:r>
            <a:r>
              <a:rPr lang="en-US" sz="2400" u="sng" dirty="0"/>
              <a:t>sponsor </a:t>
            </a:r>
            <a:r>
              <a:rPr lang="en-US" sz="2400" dirty="0"/>
              <a:t>terminates/suspends a clinical trial, PI must promptly inform </a:t>
            </a:r>
            <a:r>
              <a:rPr lang="en-US" sz="2400" u="sng" dirty="0"/>
              <a:t>IRB</a:t>
            </a:r>
            <a:r>
              <a:rPr lang="en-US" sz="2400" dirty="0"/>
              <a:t>.</a:t>
            </a:r>
          </a:p>
          <a:p>
            <a:pPr marL="285750" indent="-285750">
              <a:spcBef>
                <a:spcPts val="300"/>
              </a:spcBef>
              <a:spcAft>
                <a:spcPts val="300"/>
              </a:spcAft>
              <a:buFont typeface="Arial" panose="020B0604020202020204" pitchFamily="34" charset="0"/>
              <a:buChar char="•"/>
            </a:pPr>
            <a:r>
              <a:rPr lang="en-US" sz="2400" dirty="0"/>
              <a:t>If </a:t>
            </a:r>
            <a:r>
              <a:rPr lang="en-US" sz="2400" u="sng" dirty="0"/>
              <a:t>reviewing IRB </a:t>
            </a:r>
            <a:r>
              <a:rPr lang="en-US" sz="2400" dirty="0"/>
              <a:t>terminates/suspends IRB approval of a clinical trial, PI must promptly inform </a:t>
            </a:r>
            <a:r>
              <a:rPr lang="en-US" sz="2400" u="sng" dirty="0"/>
              <a:t>sponsor</a:t>
            </a:r>
            <a:r>
              <a:rPr lang="en-US" sz="2400" dirty="0"/>
              <a:t>. </a:t>
            </a:r>
          </a:p>
          <a:p>
            <a:pPr marL="342900" lvl="0" indent="-342900">
              <a:buFont typeface="Arial" panose="020B0604020202020204" pitchFamily="34" charset="0"/>
              <a:buChar char="•"/>
            </a:pPr>
            <a:endParaRPr lang="en-US" sz="2400" dirty="0"/>
          </a:p>
          <a:p>
            <a:r>
              <a:rPr lang="en-US" sz="2400" dirty="0"/>
              <a:t>When a trial is terminated, PI must work the IRB to create a plan to inform subjects and to ensure appropriate therapy and follow-up, including for enrolled or former study subjects.</a:t>
            </a:r>
          </a:p>
        </p:txBody>
      </p:sp>
      <p:pic>
        <p:nvPicPr>
          <p:cNvPr id="3" name="Audio 2">
            <a:hlinkClick r:id="" action="ppaction://media"/>
            <a:extLst>
              <a:ext uri="{FF2B5EF4-FFF2-40B4-BE49-F238E27FC236}">
                <a16:creationId xmlns:a16="http://schemas.microsoft.com/office/drawing/2014/main" id="{E7492410-421E-4620-8001-4DC5AC10AFB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76595647"/>
      </p:ext>
    </p:extLst>
  </p:cSld>
  <p:clrMapOvr>
    <a:masterClrMapping/>
  </p:clrMapOvr>
  <mc:AlternateContent xmlns:mc="http://schemas.openxmlformats.org/markup-compatibility/2006" xmlns:p14="http://schemas.microsoft.com/office/powerpoint/2010/main">
    <mc:Choice Requires="p14">
      <p:transition spd="slow" p14:dur="2000" advTm="56339"/>
    </mc:Choice>
    <mc:Fallback xmlns="">
      <p:transition spd="slow" advTm="563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5005</TotalTime>
  <Words>2049</Words>
  <Application>Microsoft Office PowerPoint</Application>
  <PresentationFormat>On-screen Show (4:3)</PresentationFormat>
  <Paragraphs>155</Paragraphs>
  <Slides>13</Slides>
  <Notes>13</Notes>
  <HiddenSlides>0</HiddenSlides>
  <MMClips>13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Retrospect</vt:lpstr>
      <vt:lpstr>Policy 500 - Research Involving Drugs, Biological, and Nutritional Products</vt:lpstr>
      <vt:lpstr>Policy 500</vt:lpstr>
      <vt:lpstr>Policy 500 –Research Involving Drugs, Biological, and Nutritional Products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expected by the IRB?</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Witwer, Chris (NIH/OD) [C]</cp:lastModifiedBy>
  <cp:revision>366</cp:revision>
  <dcterms:created xsi:type="dcterms:W3CDTF">2020-07-17T14:57:02Z</dcterms:created>
  <dcterms:modified xsi:type="dcterms:W3CDTF">2020-10-07T19:42:44Z</dcterms:modified>
</cp:coreProperties>
</file>