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266" r:id="rId2"/>
    <p:sldId id="267" r:id="rId3"/>
    <p:sldId id="275" r:id="rId4"/>
    <p:sldId id="278" r:id="rId5"/>
    <p:sldId id="294" r:id="rId6"/>
    <p:sldId id="290" r:id="rId7"/>
    <p:sldId id="293" r:id="rId8"/>
    <p:sldId id="295" r:id="rId9"/>
    <p:sldId id="296" r:id="rId10"/>
    <p:sldId id="297" r:id="rId11"/>
    <p:sldId id="269" r:id="rId12"/>
    <p:sldId id="2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2" clrIdx="0">
    <p:extLst>
      <p:ext uri="{19B8F6BF-5375-455C-9EA6-DF929625EA0E}">
        <p15:presenceInfo xmlns:p15="http://schemas.microsoft.com/office/powerpoint/2012/main" userId="S::greenjom@nih.gov::452f11b1-cca0-43e4-98dd-716f11391cb4" providerId="AD"/>
      </p:ext>
    </p:extLst>
  </p:cmAuthor>
  <p:cmAuthor id="2" name="Bridge, Heather (NIH/OD) [E]" initials="BH([" lastIdx="3"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26" autoAdjust="0"/>
    <p:restoredTop sz="54360" autoAdjust="0"/>
  </p:normalViewPr>
  <p:slideViewPr>
    <p:cSldViewPr snapToGrid="0">
      <p:cViewPr varScale="1">
        <p:scale>
          <a:sx n="39" d="100"/>
          <a:sy n="39" d="100"/>
        </p:scale>
        <p:origin x="2502" y="48"/>
      </p:cViewPr>
      <p:guideLst/>
    </p:cSldViewPr>
  </p:slideViewPr>
  <p:outlineViewPr>
    <p:cViewPr>
      <p:scale>
        <a:sx n="33" d="100"/>
        <a:sy n="33" d="100"/>
      </p:scale>
      <p:origin x="0" y="-1332"/>
    </p:cViewPr>
  </p:outlineViewPr>
  <p:notesTextViewPr>
    <p:cViewPr>
      <p:scale>
        <a:sx n="100" d="100"/>
        <a:sy n="100" d="100"/>
      </p:scale>
      <p:origin x="0" y="0"/>
    </p:cViewPr>
  </p:notesTextViewPr>
  <p:notesViewPr>
    <p:cSldViewPr snapToGrid="0">
      <p:cViewPr>
        <p:scale>
          <a:sx n="100" d="100"/>
          <a:sy n="100" d="100"/>
        </p:scale>
        <p:origin x="35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8/24/2020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9/14/2020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1" qsCatId="simple" csTypeId="urn:microsoft.com/office/officeart/2005/8/colors/accent2_2" csCatId="accent2" phldr="1"/>
      <dgm:spPr/>
      <dgm:t>
        <a:bodyPr/>
        <a:lstStyle/>
        <a:p>
          <a:endParaRPr lang="en-US"/>
        </a:p>
      </dgm:t>
    </dgm:pt>
    <dgm:pt modelId="{BDDCA810-9A12-41E4-9770-CCE59BB9C2B8}">
      <dgm:prSet/>
      <dgm:spPr/>
      <dgm:t>
        <a:bodyPr/>
        <a:lstStyle/>
        <a:p>
          <a:r>
            <a:rPr lang="en-US" dirty="0"/>
            <a:t>Do </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r>
            <a:rPr lang="en-US" sz="1800" dirty="0"/>
            <a:t>Obtain prospective IRB approval prior to including NIH staff, or immediate family members of the study team, when research does not offer prospect of direct benefit.</a:t>
          </a:r>
        </a:p>
        <a:p>
          <a:endParaRPr lang="en-US" sz="1800" dirty="0"/>
        </a:p>
        <a:p>
          <a:r>
            <a:rPr lang="en-US" sz="1800" dirty="0"/>
            <a:t>Assure additional protections required under this policy are implemented.</a:t>
          </a:r>
        </a:p>
        <a:p>
          <a:endParaRPr lang="en-US" sz="1800" dirty="0"/>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r>
            <a:rPr lang="en-US" sz="1800" dirty="0"/>
            <a:t>Forget to ask staff research participants to review the </a:t>
          </a:r>
          <a:r>
            <a:rPr lang="en-US" sz="1800" i="1" dirty="0"/>
            <a:t>Leave Policy for NIH Employees Participating in NIH Medical Research Studies.</a:t>
          </a:r>
        </a:p>
        <a:p>
          <a:pPr>
            <a:buNone/>
          </a:pPr>
          <a:endParaRPr lang="en-US" sz="1800" dirty="0"/>
        </a:p>
        <a:p>
          <a:pPr>
            <a:buNone/>
          </a:pPr>
          <a:r>
            <a:rPr lang="en-US" sz="1800" dirty="0"/>
            <a:t>Forget to provide and request the NIH staff member review the </a:t>
          </a:r>
          <a:r>
            <a:rPr lang="en-US" sz="1800" i="1" dirty="0"/>
            <a:t>NIH Frequently Asked Questions (FAQs) for Staff Who are Considering Participation in NIH Research. </a:t>
          </a:r>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DA3B5D8D-61CE-44B1-BE32-C30B9296EEAA}">
      <dgm:prSet custT="1"/>
      <dgm:spPr/>
      <dgm:t>
        <a:bodyPr/>
        <a:lstStyle/>
        <a:p>
          <a:pPr>
            <a:buNone/>
          </a:pPr>
          <a:endParaRPr lang="en-US" sz="1800" dirty="0"/>
        </a:p>
      </dgm:t>
    </dgm:pt>
    <dgm:pt modelId="{91D73D17-3151-4FBB-8823-4BEED7A597C5}" type="parTrans" cxnId="{88A42263-D74B-4B28-8487-EDF09EFA918F}">
      <dgm:prSet/>
      <dgm:spPr/>
      <dgm:t>
        <a:bodyPr/>
        <a:lstStyle/>
        <a:p>
          <a:endParaRPr lang="en-US"/>
        </a:p>
      </dgm:t>
    </dgm:pt>
    <dgm:pt modelId="{9E35338E-0835-426A-9919-EED32CAB00FE}" type="sibTrans" cxnId="{88A42263-D74B-4B28-8487-EDF09EFA918F}">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2">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2" custScaleY="102050">
        <dgm:presLayoutVars>
          <dgm:bulletEnabled/>
        </dgm:presLayoutVars>
      </dgm:prSet>
      <dgm:spPr/>
    </dgm:pt>
    <dgm:pt modelId="{459B5E23-0624-41C2-8D5F-87D58C12EB83}" type="pres">
      <dgm:prSet presAssocID="{FDA11909-5327-4E60-A26A-A50F587AAD6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1" presStyleCnt="2">
        <dgm:presLayoutVars>
          <dgm:chMax val="1"/>
          <dgm:bulletEnabled/>
        </dgm:presLayoutVars>
      </dgm:prSet>
      <dgm:spPr/>
    </dgm:pt>
    <dgm:pt modelId="{5B1A8FEC-F151-41B8-BA3D-2C998ED53AA8}" type="pres">
      <dgm:prSet presAssocID="{9B633A13-2012-4601-8496-163D2ED562AD}" presName="descendantText" presStyleLbl="alignAccFollowNode1" presStyleIdx="1" presStyleCnt="2" custLinFactNeighborY="5297">
        <dgm:presLayoutVars>
          <dgm:bulletEnabled/>
        </dgm:presLayoutVars>
      </dgm:prSet>
      <dgm:spPr/>
    </dgm:pt>
  </dgm:ptLst>
  <dgm:cxnLst>
    <dgm:cxn modelId="{ED1B6603-3774-4416-BDC5-584D89AD2863}" type="presOf" srcId="{DA3B5D8D-61CE-44B1-BE32-C30B9296EEAA}" destId="{5B1A8FEC-F151-41B8-BA3D-2C998ED53AA8}" srcOrd="0" destOrd="1" presId="urn:microsoft.com/office/officeart/2016/7/layout/VerticalSolidActionList"/>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88A42263-D74B-4B28-8487-EDF09EFA918F}" srcId="{9B633A13-2012-4601-8496-163D2ED562AD}" destId="{DA3B5D8D-61CE-44B1-BE32-C30B9296EEAA}" srcOrd="1" destOrd="0" parTransId="{91D73D17-3151-4FBB-8823-4BEED7A597C5}" sibTransId="{9E35338E-0835-426A-9919-EED32CAB00FE}"/>
    <dgm:cxn modelId="{5DB1B449-6241-4AE8-977B-B3B4E9E6DF77}" srcId="{9B633A13-2012-4601-8496-163D2ED562AD}" destId="{280FDC32-D6CE-4A14-B05F-0D7178DB1FC4}" srcOrd="0" destOrd="0" parTransId="{29CC107B-A4BB-40D7-8B32-03AB0C32E2F6}" sibTransId="{3568A5D6-8634-4113-B0CC-363AC33D70A7}"/>
    <dgm:cxn modelId="{49DF158B-9FEE-4A43-AB3B-D79C82FFF9F4}" type="presOf" srcId="{9B633A13-2012-4601-8496-163D2ED562AD}" destId="{9101FF2E-F71B-4A54-B93C-0E2055E1D329}" srcOrd="0" destOrd="0" presId="urn:microsoft.com/office/officeart/2016/7/layout/VerticalSolidActionList"/>
    <dgm:cxn modelId="{AE143AB2-8D61-4D9C-802C-AEC8E39FE64E}" type="presOf" srcId="{8E03204E-9113-49DF-B76C-E411FC38DA52}" destId="{CA562395-3800-4D9E-9A02-AF30BFEEE78D}" srcOrd="0" destOrd="0" presId="urn:microsoft.com/office/officeart/2016/7/layout/VerticalSolidActionList"/>
    <dgm:cxn modelId="{1427EAD0-F287-4B0A-8E1E-B8F6D5AE7EED}" srcId="{8E03204E-9113-49DF-B76C-E411FC38DA52}" destId="{9B633A13-2012-4601-8496-163D2ED562AD}" srcOrd="1"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E18402E6-184B-4AE0-A90E-B062913982E3}" type="presParOf" srcId="{CA562395-3800-4D9E-9A02-AF30BFEEE78D}" destId="{D69E4305-A419-4AE2-BFB3-262883868ABB}" srcOrd="2"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8/24/2020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9/14/2020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958562" y="1237"/>
          <a:ext cx="3834250" cy="3154524"/>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395" tIns="785154" rIns="74395" bIns="785154" numCol="1" spcCol="1270" anchor="ctr" anchorCtr="0">
          <a:noAutofit/>
        </a:bodyPr>
        <a:lstStyle/>
        <a:p>
          <a:pPr marL="0" lvl="0" indent="0" algn="l" defTabSz="800100">
            <a:lnSpc>
              <a:spcPct val="90000"/>
            </a:lnSpc>
            <a:spcBef>
              <a:spcPct val="0"/>
            </a:spcBef>
            <a:spcAft>
              <a:spcPct val="35000"/>
            </a:spcAft>
            <a:buNone/>
          </a:pPr>
          <a:r>
            <a:rPr lang="en-US" sz="1800" kern="1200" dirty="0"/>
            <a:t>Obtain prospective IRB approval prior to including NIH staff, or immediate family members of the study team, when research does not offer prospect of direct benefit.</a:t>
          </a:r>
        </a:p>
        <a:p>
          <a:pPr marL="0" lvl="0" indent="0" algn="l" defTabSz="800100">
            <a:lnSpc>
              <a:spcPct val="90000"/>
            </a:lnSpc>
            <a:spcBef>
              <a:spcPct val="0"/>
            </a:spcBef>
            <a:spcAft>
              <a:spcPct val="35000"/>
            </a:spcAft>
            <a:buNone/>
          </a:pPr>
          <a:endParaRPr lang="en-US" sz="1800" kern="1200" dirty="0"/>
        </a:p>
        <a:p>
          <a:pPr marL="0" lvl="0" indent="0" algn="l" defTabSz="800100">
            <a:lnSpc>
              <a:spcPct val="90000"/>
            </a:lnSpc>
            <a:spcBef>
              <a:spcPct val="0"/>
            </a:spcBef>
            <a:spcAft>
              <a:spcPct val="35000"/>
            </a:spcAft>
            <a:buNone/>
          </a:pPr>
          <a:r>
            <a:rPr lang="en-US" sz="1800" kern="1200" dirty="0"/>
            <a:t>Assure additional protections required under this policy are implemented.</a:t>
          </a:r>
        </a:p>
        <a:p>
          <a:pPr marL="0" lvl="0" indent="0" algn="l" defTabSz="800100">
            <a:lnSpc>
              <a:spcPct val="90000"/>
            </a:lnSpc>
            <a:spcBef>
              <a:spcPct val="0"/>
            </a:spcBef>
            <a:spcAft>
              <a:spcPct val="35000"/>
            </a:spcAft>
            <a:buNone/>
          </a:pPr>
          <a:endParaRPr lang="en-US" sz="1800" kern="1200" dirty="0"/>
        </a:p>
      </dsp:txBody>
      <dsp:txXfrm>
        <a:off x="958562" y="1237"/>
        <a:ext cx="3834250" cy="3154524"/>
      </dsp:txXfrm>
    </dsp:sp>
    <dsp:sp modelId="{7D818E1A-19CA-4EEC-8083-D9390C94391B}">
      <dsp:nvSpPr>
        <dsp:cNvPr id="0" name=""/>
        <dsp:cNvSpPr/>
      </dsp:nvSpPr>
      <dsp:spPr>
        <a:xfrm>
          <a:off x="0" y="32922"/>
          <a:ext cx="958562"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24" tIns="305337" rIns="50724" bIns="305337" numCol="1" spcCol="1270" anchor="ctr" anchorCtr="0">
          <a:noAutofit/>
        </a:bodyPr>
        <a:lstStyle/>
        <a:p>
          <a:pPr marL="0" lvl="0" indent="0" algn="ctr" defTabSz="1244600">
            <a:lnSpc>
              <a:spcPct val="90000"/>
            </a:lnSpc>
            <a:spcBef>
              <a:spcPct val="0"/>
            </a:spcBef>
            <a:spcAft>
              <a:spcPct val="35000"/>
            </a:spcAft>
            <a:buNone/>
          </a:pPr>
          <a:r>
            <a:rPr lang="en-US" sz="2800" kern="1200" dirty="0"/>
            <a:t>Do </a:t>
          </a:r>
        </a:p>
      </dsp:txBody>
      <dsp:txXfrm>
        <a:off x="0" y="32922"/>
        <a:ext cx="958562" cy="3091155"/>
      </dsp:txXfrm>
    </dsp:sp>
    <dsp:sp modelId="{5B1A8FEC-F151-41B8-BA3D-2C998ED53AA8}">
      <dsp:nvSpPr>
        <dsp:cNvPr id="0" name=""/>
        <dsp:cNvSpPr/>
      </dsp:nvSpPr>
      <dsp:spPr>
        <a:xfrm>
          <a:off x="959499" y="3342469"/>
          <a:ext cx="3837998" cy="3091155"/>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785154" rIns="74468" bIns="785154" numCol="1" spcCol="1270" anchor="ctr" anchorCtr="0">
          <a:noAutofit/>
        </a:bodyPr>
        <a:lstStyle/>
        <a:p>
          <a:pPr marL="0" lvl="0" indent="0" algn="l" defTabSz="800100">
            <a:lnSpc>
              <a:spcPct val="90000"/>
            </a:lnSpc>
            <a:spcBef>
              <a:spcPct val="0"/>
            </a:spcBef>
            <a:spcAft>
              <a:spcPct val="35000"/>
            </a:spcAft>
            <a:buNone/>
          </a:pPr>
          <a:r>
            <a:rPr lang="en-US" sz="1800" kern="1200" dirty="0"/>
            <a:t>Forget to ask staff research participants to review the </a:t>
          </a:r>
          <a:r>
            <a:rPr lang="en-US" sz="1800" i="1" kern="1200" dirty="0"/>
            <a:t>Leave Policy for NIH Employees Participating in NIH Medical Research Studies.</a:t>
          </a:r>
        </a:p>
        <a:p>
          <a:pPr marL="0" lvl="0" indent="0" algn="l" defTabSz="800100">
            <a:lnSpc>
              <a:spcPct val="90000"/>
            </a:lnSpc>
            <a:spcBef>
              <a:spcPct val="0"/>
            </a:spcBef>
            <a:spcAft>
              <a:spcPct val="35000"/>
            </a:spcAft>
            <a:buNone/>
          </a:pPr>
          <a:endParaRPr lang="en-US" sz="1800" kern="1200" dirty="0"/>
        </a:p>
        <a:p>
          <a:pPr marL="0" lvl="0" indent="0" algn="l" defTabSz="800100">
            <a:lnSpc>
              <a:spcPct val="90000"/>
            </a:lnSpc>
            <a:spcBef>
              <a:spcPct val="0"/>
            </a:spcBef>
            <a:spcAft>
              <a:spcPct val="35000"/>
            </a:spcAft>
            <a:buNone/>
          </a:pPr>
          <a:r>
            <a:rPr lang="en-US" sz="1800" kern="1200" dirty="0"/>
            <a:t>Forget to provide and request the NIH staff member review the </a:t>
          </a:r>
          <a:r>
            <a:rPr lang="en-US" sz="1800" i="1" kern="1200" dirty="0"/>
            <a:t>NIH Frequently Asked Questions (FAQs) for Staff Who are Considering Participation in NIH Research. </a:t>
          </a:r>
        </a:p>
        <a:p>
          <a:pPr marL="0" lvl="0" indent="0" algn="l" defTabSz="800100">
            <a:lnSpc>
              <a:spcPct val="90000"/>
            </a:lnSpc>
            <a:spcBef>
              <a:spcPct val="0"/>
            </a:spcBef>
            <a:spcAft>
              <a:spcPct val="35000"/>
            </a:spcAft>
            <a:buNone/>
          </a:pPr>
          <a:endParaRPr lang="en-US" sz="1800" kern="1200" dirty="0"/>
        </a:p>
      </dsp:txBody>
      <dsp:txXfrm>
        <a:off x="959499" y="3342469"/>
        <a:ext cx="3837998" cy="3091155"/>
      </dsp:txXfrm>
    </dsp:sp>
    <dsp:sp modelId="{9101FF2E-F71B-4A54-B93C-0E2055E1D329}">
      <dsp:nvSpPr>
        <dsp:cNvPr id="0" name=""/>
        <dsp:cNvSpPr/>
      </dsp:nvSpPr>
      <dsp:spPr>
        <a:xfrm>
          <a:off x="0" y="3341231"/>
          <a:ext cx="959499"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05337" rIns="50774" bIns="305337" numCol="1" spcCol="1270" anchor="ctr" anchorCtr="0">
          <a:noAutofit/>
        </a:bodyPr>
        <a:lstStyle/>
        <a:p>
          <a:pPr marL="0" lvl="0" indent="0" algn="ctr" defTabSz="1244600">
            <a:lnSpc>
              <a:spcPct val="90000"/>
            </a:lnSpc>
            <a:spcBef>
              <a:spcPct val="0"/>
            </a:spcBef>
            <a:spcAft>
              <a:spcPct val="35000"/>
            </a:spcAft>
            <a:buNone/>
          </a:pPr>
          <a:r>
            <a:rPr lang="en-US" sz="2800" kern="1200" dirty="0"/>
            <a:t>Don’t</a:t>
          </a:r>
        </a:p>
      </dsp:txBody>
      <dsp:txXfrm>
        <a:off x="0" y="3341231"/>
        <a:ext cx="959499" cy="30911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8/24/2020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8/24/2020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policymanual.nih.gov/manage/chapter/view/2300-630-3"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policymanual.nih.gov/manage/chapter/view/2300-630-3"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This brief presentation introduces Policy 404, which is the new Office of Human Subjects Research Protections policy describing the requirements for research involving NIH staff as subjects.  The policy describes requirements that apply when an NIH investigator seeks to </a:t>
            </a:r>
            <a:r>
              <a:rPr lang="en-US" sz="1200" b="0" kern="1200" dirty="0">
                <a:solidFill>
                  <a:srgbClr val="FF0000"/>
                </a:solidFill>
                <a:effectLst/>
                <a:latin typeface="+mn-lt"/>
                <a:ea typeface="+mn-ea"/>
                <a:cs typeface="+mn-cs"/>
              </a:rPr>
              <a:t>recruit and/or </a:t>
            </a:r>
            <a:r>
              <a:rPr lang="en-US" sz="1200" b="0" kern="1200" dirty="0">
                <a:solidFill>
                  <a:schemeClr val="tx1"/>
                </a:solidFill>
                <a:effectLst/>
                <a:latin typeface="+mn-lt"/>
                <a:ea typeface="+mn-ea"/>
                <a:cs typeface="+mn-cs"/>
              </a:rPr>
              <a:t>conduct research involving NIH staff, or enroll subjects who are the immediate family members of the study team.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presentation is an overview of the key points of the policy. It is not an in-depth discussion and not all points raised in the policy will be addressed.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 is important to review the full policy document which is posted on the IRBO website.</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none" kern="1200" dirty="0">
                <a:solidFill>
                  <a:schemeClr val="tx1"/>
                </a:solidFill>
                <a:effectLst/>
                <a:latin typeface="+mn-lt"/>
                <a:ea typeface="+mn-ea"/>
                <a:cs typeface="+mn-cs"/>
              </a:rPr>
              <a:t>Please note that while staff may participate in research during work hours, supervisory approval is required to do so, prior to enrolling in the study. </a:t>
            </a:r>
          </a:p>
          <a:p>
            <a:endParaRPr lang="en-US" sz="1200" u="non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u="none" kern="1200" dirty="0">
                <a:solidFill>
                  <a:schemeClr val="tx1"/>
                </a:solidFill>
                <a:effectLst/>
                <a:latin typeface="+mn-lt"/>
                <a:ea typeface="+mn-ea"/>
                <a:cs typeface="+mn-cs"/>
              </a:rPr>
              <a:t>In addition </a:t>
            </a:r>
            <a:r>
              <a:rPr lang="en-US" sz="1200" b="0" i="0" u="none" kern="1200" dirty="0">
                <a:solidFill>
                  <a:schemeClr val="tx1"/>
                </a:solidFill>
                <a:effectLst/>
                <a:latin typeface="+mn-lt"/>
                <a:ea typeface="+mn-ea"/>
                <a:cs typeface="+mn-cs"/>
              </a:rPr>
              <a:t>a</a:t>
            </a:r>
            <a:r>
              <a:rPr lang="en-US" sz="1200" b="0" i="0" kern="1200" dirty="0">
                <a:solidFill>
                  <a:schemeClr val="tx1"/>
                </a:solidFill>
                <a:effectLst/>
                <a:latin typeface="+mn-lt"/>
                <a:ea typeface="+mn-ea"/>
                <a:cs typeface="+mn-cs"/>
              </a:rPr>
              <a:t>n employee participating in a biomedical research study outside work hours must notify their supervisor when participation may impact the employee's ability to perform work duties.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effectLst/>
                <a:latin typeface="+mn-lt"/>
                <a:ea typeface="+mn-ea"/>
                <a:cs typeface="+mn-cs"/>
              </a:rPr>
              <a:t>Please be reminded to review compensation and leave requirements addressed in the </a:t>
            </a:r>
            <a:r>
              <a:rPr lang="en-US" sz="1200" u="none" dirty="0">
                <a:hlinkClick r:id="rId3"/>
              </a:rPr>
              <a:t>NIH Policy Manual 2300-630-3 </a:t>
            </a:r>
            <a:r>
              <a:rPr lang="en-US" sz="1200" i="1" u="none" dirty="0">
                <a:hlinkClick r:id="rId3"/>
              </a:rPr>
              <a:t>Leave Policy for NIH Employees Participating in NIH Medical Research Studies</a:t>
            </a:r>
            <a:r>
              <a:rPr lang="en-US" sz="1200" i="1" u="none" kern="1200" dirty="0">
                <a:solidFill>
                  <a:schemeClr val="tx1"/>
                </a:solidFill>
                <a:effectLst/>
                <a:latin typeface="+mn-lt"/>
                <a:ea typeface="+mn-ea"/>
                <a:cs typeface="+mn-cs"/>
              </a:rPr>
              <a:t> .  </a:t>
            </a:r>
            <a:r>
              <a:rPr lang="en-US" sz="1200" i="0" u="none" kern="1200" dirty="0">
                <a:solidFill>
                  <a:schemeClr val="tx1"/>
                </a:solidFill>
                <a:effectLst/>
                <a:latin typeface="+mn-lt"/>
                <a:ea typeface="+mn-ea"/>
                <a:cs typeface="+mn-cs"/>
              </a:rPr>
              <a:t>The link is provided in this presentation, and in Policy 404.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u="non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u="none" kern="1200" dirty="0">
                <a:solidFill>
                  <a:schemeClr val="tx1"/>
                </a:solidFill>
                <a:effectLst/>
                <a:latin typeface="+mn-lt"/>
                <a:ea typeface="+mn-ea"/>
                <a:cs typeface="+mn-cs"/>
              </a:rPr>
              <a:t>And, also review the </a:t>
            </a:r>
            <a:r>
              <a:rPr lang="en-US" i="1" u="none" dirty="0">
                <a:highlight>
                  <a:srgbClr val="FFFF00"/>
                </a:highlight>
              </a:rPr>
              <a:t>NIH Frequently Asked Questions (FAQs) for Staff Who are Considering Participation in NIH Research </a:t>
            </a:r>
            <a:r>
              <a:rPr lang="en-US" i="0" u="none" dirty="0">
                <a:highlight>
                  <a:srgbClr val="FFFF00"/>
                </a:highlight>
              </a:rPr>
              <a:t>which can be found on the IRBO website.</a:t>
            </a:r>
            <a:endParaRPr lang="en-US" sz="1200" i="0" u="none" kern="1200" dirty="0">
              <a:solidFill>
                <a:schemeClr val="tx1"/>
              </a:solidFill>
              <a:effectLst/>
              <a:latin typeface="+mn-lt"/>
              <a:ea typeface="+mn-ea"/>
              <a:cs typeface="+mn-cs"/>
            </a:endParaRPr>
          </a:p>
          <a:p>
            <a:endParaRPr lang="en-US" sz="1200" u="sng" dirty="0"/>
          </a:p>
          <a:p>
            <a:endParaRPr lang="en-US" sz="1200" dirty="0"/>
          </a:p>
          <a:p>
            <a:endParaRPr lang="en-US" sz="1200"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26748099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To summarize: </a:t>
            </a:r>
          </a:p>
          <a:p>
            <a:pPr lvl="0"/>
            <a:endParaRPr lang="en-US" sz="1200" dirty="0"/>
          </a:p>
          <a:p>
            <a:pPr lvl="0"/>
            <a:r>
              <a:rPr lang="en-US" sz="1200" dirty="0"/>
              <a:t>Do be sure to obtain prospective IRB approval prior to including NIH staff, or immediate family members of the study team, when research does not offer the prospect of direct benefit to the subject. </a:t>
            </a:r>
          </a:p>
          <a:p>
            <a:pPr lvl="0"/>
            <a:endParaRPr lang="en-US" sz="1200" dirty="0"/>
          </a:p>
          <a:p>
            <a:pPr lvl="0"/>
            <a:r>
              <a:rPr lang="en-US" sz="1200" dirty="0"/>
              <a:t>Do assure additional protections required under this policy are implemented. </a:t>
            </a:r>
          </a:p>
          <a:p>
            <a:pPr lvl="0"/>
            <a:endParaRPr lang="en-US" sz="1200" dirty="0"/>
          </a:p>
          <a:p>
            <a:pPr lvl="0"/>
            <a:r>
              <a:rPr lang="en-US" sz="1200" dirty="0"/>
              <a:t>Don’t forget to ask NIH staff research participants to review the Leave Policy.  </a:t>
            </a:r>
          </a:p>
          <a:p>
            <a:pPr lvl="0"/>
            <a:endParaRPr lang="en-US" sz="1200" dirty="0"/>
          </a:p>
          <a:p>
            <a:pPr lvl="0"/>
            <a:r>
              <a:rPr lang="en-US" sz="1200" dirty="0"/>
              <a:t>And don’t forget to provide them with, and request that they review, the NIH FAQs for Staff Who are Considering Participating in NIH Research. </a:t>
            </a:r>
          </a:p>
          <a:p>
            <a:pPr lvl="0"/>
            <a:r>
              <a:rPr lang="en-US" sz="1200" dirty="0"/>
              <a:t>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2642098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“This concludes this presentation. As a reminder, this presentation is intended to be only a brief overview of the key points of the policy. It is not an in-depth discussion, and there are some elements of the policy that we did not discuss.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Therefore, for full information, I urge you go to the IRBO website, and review the policy and the associated policy overview table posted there.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addition, we provide resources which you may find helpful, including links to regulations and other NIH policy or guidelines.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always, if you have questions, feel free to email the NIH IRB at IRB@od.nih.gov. Thank you for listening.”</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The purpose of policy 404 is to describe the NIH policy for research involving NIH staff.  </a:t>
            </a: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This policy applies to NIH staff who wish to participate in NIH IRP research at an NIH site.</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policy applies to NIH investigators who recruit and/or enroll subjects who are either NIH staff, or immediate family members of the study team.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The policy applies to the NIH IRB when reviewing research that anticipates or is modified to allow the recruitment or enrollment of NIH staff or the immediate family members of the study team.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policy also applies to </a:t>
            </a:r>
            <a:r>
              <a:rPr lang="en-US" sz="1200" dirty="0"/>
              <a:t>External IRBs when research involves NIH staff or immediate family members of the study team and will take place at an NIH site.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mechanism for informing the external reviewing IRB is via the local context information. </a:t>
            </a:r>
            <a:endParaRPr lang="en-US" sz="120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Please note that NIH Institutes and Centers may have additional requirements, policies, or restrictions not addressed in this policy.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1200" kern="1200" dirty="0">
                <a:solidFill>
                  <a:schemeClr val="tx1"/>
                </a:solidFill>
                <a:effectLst/>
                <a:latin typeface="+mn-lt"/>
                <a:ea typeface="+mn-ea"/>
                <a:cs typeface="+mn-cs"/>
              </a:rPr>
              <a:t>The release date for this policy is August 24th, 2020. However, the IRB will not begin to enforce the policy until September 14th. In the interim time, you may use this policy to help guide you in the development of new submissions to the IRB. </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NIH staff and immediate family members of the study team are generally permitted to participate in human subjects research conducted by the NIH. This is true whether or not the research offers the prospect of direct benefit.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NIH staff who participate in NIH intramural research must comply with NIH policy including, but not limited to:</a:t>
            </a:r>
          </a:p>
          <a:p>
            <a:pPr lvl="2"/>
            <a:r>
              <a:rPr lang="en-US" sz="1200" kern="1200" dirty="0">
                <a:solidFill>
                  <a:schemeClr val="tx1"/>
                </a:solidFill>
                <a:effectLst/>
                <a:latin typeface="+mn-lt"/>
                <a:ea typeface="+mn-ea"/>
                <a:cs typeface="+mn-cs"/>
              </a:rPr>
              <a:t>Any prohibitions or restrictions on participation in NIH research by the NIH staff member’s Institute or Center;</a:t>
            </a:r>
          </a:p>
          <a:p>
            <a:pPr lvl="2"/>
            <a:r>
              <a:rPr lang="en-US" sz="1200" kern="1200" dirty="0">
                <a:solidFill>
                  <a:schemeClr val="tx1"/>
                </a:solidFill>
                <a:effectLst/>
                <a:latin typeface="+mn-lt"/>
                <a:ea typeface="+mn-ea"/>
                <a:cs typeface="+mn-cs"/>
              </a:rPr>
              <a:t>NIH compensation requirements</a:t>
            </a:r>
            <a:r>
              <a:rPr lang="en-US" sz="1200" i="1" u="sng"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and </a:t>
            </a:r>
          </a:p>
          <a:p>
            <a:pPr lvl="2"/>
            <a:r>
              <a:rPr lang="en-US" sz="1200" kern="1200" dirty="0">
                <a:solidFill>
                  <a:schemeClr val="tx1"/>
                </a:solidFill>
                <a:effectLst/>
                <a:latin typeface="+mn-lt"/>
                <a:ea typeface="+mn-ea"/>
                <a:cs typeface="+mn-cs"/>
              </a:rPr>
              <a:t>NIH leave requirements. (See </a:t>
            </a:r>
            <a:r>
              <a:rPr lang="en-US" sz="1200" u="sng" kern="1200" dirty="0">
                <a:solidFill>
                  <a:schemeClr val="tx1"/>
                </a:solidFill>
                <a:effectLst/>
                <a:latin typeface="+mn-lt"/>
                <a:ea typeface="+mn-ea"/>
                <a:cs typeface="+mn-cs"/>
                <a:hlinkClick r:id="rId3"/>
              </a:rPr>
              <a:t>NIH Manual Chapter: 2300-630-3 - Leave Policy for NIH Employees Participating in NIH Medical Research Studies</a:t>
            </a:r>
            <a:r>
              <a:rPr lang="en-US" sz="1200" kern="1200" dirty="0">
                <a:solidFill>
                  <a:schemeClr val="tx1"/>
                </a:solidFill>
                <a:effectLst/>
                <a:latin typeface="+mn-lt"/>
                <a:ea typeface="+mn-ea"/>
                <a:cs typeface="+mn-cs"/>
              </a:rPr>
              <a:t>).  It is recommended that you review this policy when considering enrolling in NIH research.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NIH staff interested in participating in NIH Research </a:t>
            </a:r>
            <a:r>
              <a:rPr lang="en-US" b="0" dirty="0"/>
              <a:t>should also review </a:t>
            </a:r>
            <a:r>
              <a:rPr lang="en-US" dirty="0"/>
              <a:t>the </a:t>
            </a:r>
            <a:r>
              <a:rPr lang="en-US" i="1" dirty="0"/>
              <a:t>NIH Frequently Asked Questions (FAQs) for Staff Who are Considering Participation in NIH Research, </a:t>
            </a:r>
            <a:r>
              <a:rPr lang="en-US" i="0" dirty="0"/>
              <a:t>which can be found on the IRBO website.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For research that offers the prospect of direct benefit to the subject, such as studies of a potential therapeutic intervention for a condition from which the subject suffers, NIH PIs are not required to obtain IRB approval for enrollment of NIH staff or the immediate family members of the study team.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1356671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kern="1200" dirty="0">
                <a:solidFill>
                  <a:schemeClr val="tx1"/>
                </a:solidFill>
                <a:effectLst/>
                <a:latin typeface="+mn-lt"/>
                <a:ea typeface="+mn-ea"/>
                <a:cs typeface="+mn-cs"/>
              </a:rPr>
              <a:t>This slide describes investigator requirements and responsibilities for recruiting or enrolling NIH staff or immediate family members of the study team to participate in research that offers no prospect of direct benefit, such as studies on healthy volunteers or natural history protocols. In this case, the following requirements apply: </a:t>
            </a:r>
          </a:p>
          <a:p>
            <a:pPr lvl="0"/>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When recruitment or enrollment of NIH staff or immediate family members of the study team is anticipated, the protocol must indicate that these populations may be recruited or allowed to enroll in the research.  Please note that if these populations were not anticipated to participate in the IRB-approved protocol, an amendment must be submitted to the IRB incorporating these requirements prior to enrolling NIH staff, or immediate family members of the study team.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protocol must incorporate safeguards for recruiting and enrolling these populations into the protocol, including safeguards required by the IRB (for example, recruitment methods, consent monitoring, or having another investigator confirm eligibility of the subject).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protocol must specifically describe the plan for recruiting these populations, and the PI must always comply with two requirements : </a:t>
            </a:r>
          </a:p>
          <a:p>
            <a:pPr lvl="5"/>
            <a:r>
              <a:rPr lang="en-US" sz="1200" kern="1200" dirty="0">
                <a:solidFill>
                  <a:schemeClr val="tx1"/>
                </a:solidFill>
                <a:effectLst/>
                <a:latin typeface="+mn-lt"/>
                <a:ea typeface="+mn-ea"/>
                <a:cs typeface="+mn-cs"/>
              </a:rPr>
              <a:t>1. Solicitation of subordinates should not be direct, either orally or through individual mailings or email distribution. </a:t>
            </a:r>
          </a:p>
          <a:p>
            <a:pPr lvl="5"/>
            <a:r>
              <a:rPr lang="en-US" sz="1200" kern="1200" dirty="0">
                <a:solidFill>
                  <a:schemeClr val="tx1"/>
                </a:solidFill>
                <a:effectLst/>
                <a:latin typeface="+mn-lt"/>
                <a:ea typeface="+mn-ea"/>
                <a:cs typeface="+mn-cs"/>
              </a:rPr>
              <a:t>2. Flyers and recruiting materials may be displayed in the workplace only where public announcements are permitted to be posted.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2768601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There are two additional requirements NIH PIs must fulfill prior to enrolling NIH staff</a:t>
            </a:r>
            <a:r>
              <a:rPr lang="en-US" sz="1200" b="1" kern="1200" dirty="0">
                <a:solidFill>
                  <a:schemeClr val="tx1"/>
                </a:solidFill>
                <a:effectLst/>
                <a:latin typeface="+mn-lt"/>
                <a:ea typeface="+mn-ea"/>
                <a:cs typeface="+mn-cs"/>
              </a:rPr>
              <a:t>, specifically</a:t>
            </a:r>
            <a:r>
              <a:rPr lang="en-US" sz="1200" kern="1200" dirty="0">
                <a:solidFill>
                  <a:schemeClr val="tx1"/>
                </a:solidFill>
                <a:effectLst/>
                <a:latin typeface="+mn-lt"/>
                <a:ea typeface="+mn-ea"/>
                <a:cs typeface="+mn-cs"/>
              </a:rPr>
              <a:t>: </a:t>
            </a: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Request the NIH </a:t>
            </a:r>
            <a:r>
              <a:rPr lang="en-US" sz="1200" dirty="0"/>
              <a:t>staff member review the </a:t>
            </a:r>
            <a:r>
              <a:rPr lang="en-US" sz="1200" i="1" u="sng" dirty="0"/>
              <a:t>Leave Policy for NIH Employees Participating in NIH Medical Research Studies</a:t>
            </a:r>
            <a:r>
              <a:rPr lang="en-US" sz="1200" i="1" u="none" dirty="0"/>
              <a:t>, and</a:t>
            </a: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Provide the NIH staff member with the </a:t>
            </a:r>
            <a:r>
              <a:rPr lang="en-US" sz="1200" i="1" dirty="0"/>
              <a:t>NIH Frequently Asked Questions (FAQs) for Staff Who are Considering Participation in NIH Research </a:t>
            </a:r>
            <a:r>
              <a:rPr lang="en-US" sz="1200" i="0" dirty="0"/>
              <a:t>prior to enrolling them in the research and request that the staff member review the FAQ document.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3059095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strike="noStrike" kern="1200" dirty="0">
                <a:solidFill>
                  <a:schemeClr val="tx1"/>
                </a:solidFill>
                <a:effectLst/>
                <a:latin typeface="+mn-lt"/>
                <a:ea typeface="+mn-ea"/>
                <a:cs typeface="+mn-cs"/>
              </a:rPr>
              <a:t>R</a:t>
            </a:r>
            <a:r>
              <a:rPr lang="en-US" sz="1200" kern="1200" dirty="0">
                <a:solidFill>
                  <a:schemeClr val="tx1"/>
                </a:solidFill>
                <a:effectLst/>
                <a:latin typeface="+mn-lt"/>
                <a:ea typeface="+mn-ea"/>
                <a:cs typeface="+mn-cs"/>
              </a:rPr>
              <a:t>egardless of whether the research offers prospect of direct benefit, if the potential participant is an NIH staff member who </a:t>
            </a:r>
            <a:r>
              <a:rPr lang="en-US" sz="1200" b="0" kern="1200" dirty="0">
                <a:solidFill>
                  <a:schemeClr val="tx1"/>
                </a:solidFill>
                <a:effectLst/>
                <a:latin typeface="+mn-lt"/>
                <a:ea typeface="+mn-ea"/>
                <a:cs typeface="+mn-cs"/>
              </a:rPr>
              <a:t>is in a subordinate relationship to an investigator on the research team, or is part of the work unit where the research is taking place, then the PI must assure :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That the subject is informed that neither participation nor refusal to participate will have an effect, either beneficial or adverse, on the subject’s employment, training, or position at the NIH.</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Whenever possible, consent should be obtained by an individual in a non-supervisory relationship with the subject, and</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the consent process is conducted, a third party (for example., a consent monitor) must be present to observe the consent process. This process is used to minimize the risk of undue pressure on the NIH staff member. </a:t>
            </a:r>
            <a:r>
              <a:rPr lang="en-US" sz="1200" dirty="0"/>
              <a:t>Consult Policy 404, section E.2.c. for acceptable methods for meeting this requirement. </a:t>
            </a:r>
          </a:p>
          <a:p>
            <a:endParaRPr lang="en-US" sz="1200" u="sng" dirty="0"/>
          </a:p>
          <a:p>
            <a:endParaRPr lang="en-US" sz="1200" dirty="0"/>
          </a:p>
          <a:p>
            <a:endParaRPr lang="en-US" sz="1200"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3413069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discusses considerations for Staff considering participation in NIH research:  </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NIH Staff  conducting research </a:t>
            </a:r>
            <a:r>
              <a:rPr lang="en-US" sz="1200" kern="1200" dirty="0">
                <a:solidFill>
                  <a:schemeClr val="tx1"/>
                </a:solidFill>
                <a:effectLst/>
                <a:latin typeface="+mn-lt"/>
                <a:ea typeface="+mn-ea"/>
                <a:cs typeface="+mn-cs"/>
              </a:rPr>
              <a:t>are held to strict privacy rules, and must protect and hold confidential, any information collected during the conduct of human subjects research, including that which involves NIH staff or immediate family members of the study team.  </a:t>
            </a:r>
            <a:endParaRPr lang="en-US" sz="1200" u="sng" dirty="0"/>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As a federal agency NIH, is </a:t>
            </a:r>
            <a:r>
              <a:rPr lang="en-US" sz="1200" kern="1200" dirty="0">
                <a:solidFill>
                  <a:schemeClr val="tx1"/>
                </a:solidFill>
                <a:effectLst/>
                <a:latin typeface="+mn-lt"/>
                <a:ea typeface="+mn-ea"/>
                <a:cs typeface="+mn-cs"/>
              </a:rPr>
              <a:t>bound to certain privacy and confidentiality standards by federal law, regulation, and policy. For example, NIH must take certain actions to protect your information, keep it confidential, and establish authorized users. However, these protections will not prevent your private information from becoming available in medical records or research data systems, which can be accessed by authorized users both inside and outside of the study team. This means that study team members, which may include your co-workers or your superiors, who are authorized users of these systems, may appropriately access your records and the information contained therein.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NIH staff wishing to participate, should be cognizant of the special privacy concerns relating to participating in NIH research, particularly research conducted within the staff person’s own unit, by supervisors, and with colleagues who are study team members. </a:t>
            </a:r>
          </a:p>
          <a:p>
            <a:endParaRPr lang="en-US" sz="1200" b="1"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When considering participation, Staff should ask themselves:</a:t>
            </a:r>
          </a:p>
          <a:p>
            <a:pPr lvl="0"/>
            <a:r>
              <a:rPr lang="en-US" sz="1200" kern="1200" dirty="0">
                <a:solidFill>
                  <a:schemeClr val="tx1"/>
                </a:solidFill>
                <a:effectLst/>
                <a:latin typeface="+mn-lt"/>
                <a:ea typeface="+mn-ea"/>
                <a:cs typeface="+mn-cs"/>
              </a:rPr>
              <a:t>Are you comfortable accurately sharing your medical history (including, for example, mental health history or sexually transmitted diseases) and your social history (such as substance use) with study investigators, some of whom may be your coworkers?</a:t>
            </a:r>
          </a:p>
          <a:p>
            <a:pPr lvl="0"/>
            <a:r>
              <a:rPr lang="en-US" sz="1200" kern="1200" dirty="0">
                <a:solidFill>
                  <a:schemeClr val="tx1"/>
                </a:solidFill>
                <a:effectLst/>
                <a:latin typeface="+mn-lt"/>
                <a:ea typeface="+mn-ea"/>
                <a:cs typeface="+mn-cs"/>
              </a:rPr>
              <a:t>Are you comfortable with the possibility of your coworker or supervisor discovering something about your health during the study (like pregnancy status or a new diagnosis)?</a:t>
            </a:r>
          </a:p>
          <a:p>
            <a:endParaRPr lang="en-US" sz="1200" u="none" kern="1200" dirty="0">
              <a:solidFill>
                <a:schemeClr val="tx1"/>
              </a:solidFill>
              <a:effectLst/>
              <a:latin typeface="+mn-lt"/>
              <a:ea typeface="+mn-ea"/>
              <a:cs typeface="+mn-cs"/>
            </a:endParaRPr>
          </a:p>
          <a:p>
            <a:endParaRPr lang="en-US" sz="1200" dirty="0"/>
          </a:p>
          <a:p>
            <a:endParaRPr lang="en-US" sz="1200"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148643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8/24/2020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3.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hyperlink" Target="https://policymanual.nih.gov/manage/chapter/view/2300-630-3" TargetMode="External"/><Relationship Id="rId5" Type="http://schemas.openxmlformats.org/officeDocument/2006/relationships/notesSlide" Target="../notesSlides/notesSlide10.xml"/><Relationship Id="rId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tags" Target="../tags/tag11.xml"/><Relationship Id="rId7" Type="http://schemas.openxmlformats.org/officeDocument/2006/relationships/diagramLayout" Target="../diagrams/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diagramData" Target="../diagrams/data2.xml"/><Relationship Id="rId11" Type="http://schemas.openxmlformats.org/officeDocument/2006/relationships/image" Target="../media/image3.png"/><Relationship Id="rId5" Type="http://schemas.openxmlformats.org/officeDocument/2006/relationships/notesSlide" Target="../notesSlides/notesSlide11.xml"/><Relationship Id="rId10" Type="http://schemas.microsoft.com/office/2007/relationships/diagramDrawing" Target="../diagrams/drawing2.xml"/><Relationship Id="rId4" Type="http://schemas.openxmlformats.org/officeDocument/2006/relationships/slideLayout" Target="../slideLayouts/slideLayout8.xml"/><Relationship Id="rId9" Type="http://schemas.openxmlformats.org/officeDocument/2006/relationships/diagramColors" Target="../diagrams/colors2.xml"/></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2.xml"/><Relationship Id="rId7" Type="http://schemas.openxmlformats.org/officeDocument/2006/relationships/hyperlink" Target="mailto:IRB@od.nih.gov" TargetMode="Externa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hyperlink" Target="https://policymanual.nih.gov/manage/chapter/view/2300-630-3" TargetMode="External"/><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3.png"/><Relationship Id="rId5" Type="http://schemas.openxmlformats.org/officeDocument/2006/relationships/notesSlide" Target="../notesSlides/notesSlide2.xml"/><Relationship Id="rId4"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3.xml"/><Relationship Id="rId7" Type="http://schemas.openxmlformats.org/officeDocument/2006/relationships/diagramLayout" Target="../diagrams/layout1.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3.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hyperlink" Target="https://policymanual.nih.gov/manage/chapter/view/2300-630-3" TargetMode="External"/><Relationship Id="rId5" Type="http://schemas.openxmlformats.org/officeDocument/2006/relationships/notesSlide" Target="../notesSlides/notesSlide4.xml"/><Relationship Id="rId4"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3.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hyperlink" Target="https://policymanual.nih.gov/manage/chapter/view/2300-630-3" TargetMode="External"/><Relationship Id="rId5" Type="http://schemas.openxmlformats.org/officeDocument/2006/relationships/notesSlide" Target="../notesSlides/notesSlide7.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notesSlide" Target="../notesSlides/notesSlide8.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notesSlide" Target="../notesSlides/notesSlide9.xml"/><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p:txBody>
          <a:bodyPr>
            <a:normAutofit/>
          </a:bodyPr>
          <a:lstStyle/>
          <a:p>
            <a:r>
              <a:rPr lang="en-US" sz="6000" dirty="0"/>
              <a:t>Policy 404 - Research Involving NIH Staff as Subjects</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4" name="Audio 3" descr="Speaker icon to adjust volume">
            <a:hlinkClick r:id="" action="ppaction://media"/>
            <a:extLst>
              <a:ext uri="{FF2B5EF4-FFF2-40B4-BE49-F238E27FC236}">
                <a16:creationId xmlns:a16="http://schemas.microsoft.com/office/drawing/2014/main" id="{DDD7BBBC-6671-4EBB-ACEF-9C8AEA6E0DF0}"/>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47491"/>
    </mc:Choice>
    <mc:Fallback xmlns="">
      <p:transition spd="slow" advTm="474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Policy 404 –Other Considerations for NIH Staff</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1028343"/>
            <a:ext cx="7749915" cy="4493538"/>
          </a:xfrm>
          <a:prstGeom prst="rect">
            <a:avLst/>
          </a:prstGeom>
          <a:noFill/>
        </p:spPr>
        <p:txBody>
          <a:bodyPr wrap="square" rtlCol="0">
            <a:spAutoFit/>
          </a:bodyPr>
          <a:lstStyle/>
          <a:p>
            <a:r>
              <a:rPr lang="en-US" sz="2200" dirty="0"/>
              <a:t>Staff may participate in research during work hours only with supervisor approval. </a:t>
            </a:r>
          </a:p>
          <a:p>
            <a:endParaRPr lang="en-US" sz="2200" dirty="0"/>
          </a:p>
          <a:p>
            <a:r>
              <a:rPr lang="en-US" sz="2200" dirty="0"/>
              <a:t>Staff must notify their supervisor, and seek approval, if participating in a study outside work hours may affect their ability to perform work during work hours. </a:t>
            </a:r>
          </a:p>
          <a:p>
            <a:endParaRPr lang="en-US" sz="2200" dirty="0"/>
          </a:p>
          <a:p>
            <a:r>
              <a:rPr lang="en-US" sz="2200" dirty="0"/>
              <a:t>For Compensation and Leave requirements, see </a:t>
            </a:r>
            <a:r>
              <a:rPr lang="en-US" sz="2200" u="sng" dirty="0">
                <a:hlinkClick r:id="rId6"/>
              </a:rPr>
              <a:t>NIH Policy Manual 2300-630-3 </a:t>
            </a:r>
            <a:r>
              <a:rPr lang="en-US" sz="2200" i="1" u="sng" dirty="0">
                <a:hlinkClick r:id="rId6"/>
              </a:rPr>
              <a:t>Leave Policy for NIH Employees Participating in NIH Medical Research Studies</a:t>
            </a:r>
            <a:r>
              <a:rPr lang="en-US" sz="2200" i="1" u="sng" dirty="0"/>
              <a:t> </a:t>
            </a:r>
            <a:r>
              <a:rPr lang="en-US" sz="2200" dirty="0"/>
              <a:t>and the </a:t>
            </a:r>
            <a:r>
              <a:rPr lang="en-US" sz="2200" i="1" dirty="0"/>
              <a:t>NIH Frequently Asked Questions (FAQs) for Staff Who are Considering Participation in NIH Research. </a:t>
            </a:r>
            <a:endParaRPr lang="en-US" sz="2200" dirty="0"/>
          </a:p>
          <a:p>
            <a:endParaRPr lang="en-US" sz="2000" dirty="0"/>
          </a:p>
          <a:p>
            <a:endParaRPr lang="en-US" sz="2400" dirty="0"/>
          </a:p>
        </p:txBody>
      </p:sp>
      <p:pic>
        <p:nvPicPr>
          <p:cNvPr id="3" name="Audio 2" descr="Speaker icon to adjust volume">
            <a:hlinkClick r:id="" action="ppaction://media"/>
            <a:extLst>
              <a:ext uri="{FF2B5EF4-FFF2-40B4-BE49-F238E27FC236}">
                <a16:creationId xmlns:a16="http://schemas.microsoft.com/office/drawing/2014/main" id="{0BC3BCCD-920A-47FE-86C6-D71905505FEE}"/>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409511413"/>
      </p:ext>
    </p:extLst>
  </p:cSld>
  <p:clrMapOvr>
    <a:masterClrMapping/>
  </p:clrMapOvr>
  <mc:AlternateContent xmlns:mc="http://schemas.openxmlformats.org/markup-compatibility/2006" xmlns:p14="http://schemas.microsoft.com/office/powerpoint/2010/main">
    <mc:Choice Requires="p14">
      <p:transition spd="slow" p14:dur="2000" advTm="67352"/>
    </mc:Choice>
    <mc:Fallback xmlns="">
      <p:transition spd="slow" advTm="673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427306" y="2217420"/>
            <a:ext cx="2400300" cy="2286000"/>
          </a:xfrm>
        </p:spPr>
        <p:txBody>
          <a:bodyPr anchor="b">
            <a:normAutofit/>
          </a:bodyPr>
          <a:lstStyle/>
          <a:p>
            <a:r>
              <a:rPr lang="en-US" dirty="0"/>
              <a:t>What is expected by the IRB?</a:t>
            </a:r>
          </a:p>
        </p:txBody>
      </p:sp>
      <p:graphicFrame>
        <p:nvGraphicFramePr>
          <p:cNvPr id="7" name="Content Placeholder 2" descr="Pop-up box describing the expectations of the IRB &quot;Do and Don't&quot;">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1309236967"/>
              </p:ext>
            </p:extLst>
          </p:nvPr>
        </p:nvGraphicFramePr>
        <p:xfrm>
          <a:off x="3375832" y="271975"/>
          <a:ext cx="4797498" cy="64336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4" name="Audio 3" descr="Speaker icon to adjust volume">
            <a:hlinkClick r:id="" action="ppaction://media"/>
            <a:extLst>
              <a:ext uri="{FF2B5EF4-FFF2-40B4-BE49-F238E27FC236}">
                <a16:creationId xmlns:a16="http://schemas.microsoft.com/office/drawing/2014/main" id="{DC035616-B037-4424-870E-CC396BD04D55}"/>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42765"/>
    </mc:Choice>
    <mc:Fallback xmlns="">
      <p:transition spd="slow" advTm="427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1845734"/>
            <a:ext cx="7543801" cy="4555066"/>
          </a:xfrm>
        </p:spPr>
        <p:txBody>
          <a:bodyPr>
            <a:normAutofit/>
          </a:bodyPr>
          <a:lstStyle/>
          <a:p>
            <a:r>
              <a:rPr lang="en-US" sz="2400" u="sng" dirty="0">
                <a:hlinkClick r:id="rId6"/>
              </a:rPr>
              <a:t>NIH Policy Manual 2300-630-3 </a:t>
            </a:r>
            <a:r>
              <a:rPr lang="en-US" sz="2400" i="1" u="sng" dirty="0">
                <a:hlinkClick r:id="rId6"/>
              </a:rPr>
              <a:t>Leave Policy for NIH Employees Participating in NIH Medical Research Studies</a:t>
            </a:r>
            <a:endParaRPr lang="en-US" sz="2400" i="1" u="sng" dirty="0"/>
          </a:p>
          <a:p>
            <a:endParaRPr lang="en-US" sz="2400" i="1" u="sng" dirty="0"/>
          </a:p>
          <a:p>
            <a:r>
              <a:rPr lang="en-US" sz="2400" i="1" dirty="0"/>
              <a:t>NIH Frequently Asked Questions (FAQs) for Staff Who are Considering Participation in NIH Research. </a:t>
            </a:r>
            <a:endParaRPr lang="en-US" sz="2400" dirty="0"/>
          </a:p>
          <a:p>
            <a:endParaRPr lang="en-US" sz="2400" dirty="0"/>
          </a:p>
          <a:p>
            <a:pPr algn="ctr"/>
            <a:r>
              <a:rPr lang="en-US" sz="2400" b="1" dirty="0"/>
              <a:t>Questions? </a:t>
            </a:r>
            <a:r>
              <a:rPr lang="en-US" sz="2400" dirty="0"/>
              <a:t>Contact </a:t>
            </a:r>
            <a:r>
              <a:rPr lang="en-US" sz="2400" dirty="0">
                <a:hlinkClick r:id="rId7"/>
              </a:rPr>
              <a:t>IRB@od.nih.gov</a:t>
            </a:r>
            <a:r>
              <a:rPr lang="en-US" sz="2400" dirty="0"/>
              <a:t> </a:t>
            </a:r>
          </a:p>
          <a:p>
            <a:endParaRPr lang="en-US" dirty="0"/>
          </a:p>
        </p:txBody>
      </p:sp>
      <p:pic>
        <p:nvPicPr>
          <p:cNvPr id="3" name="Audio 2" descr="Speaker icon to adjust volume">
            <a:hlinkClick r:id="" action="ppaction://media"/>
            <a:extLst>
              <a:ext uri="{FF2B5EF4-FFF2-40B4-BE49-F238E27FC236}">
                <a16:creationId xmlns:a16="http://schemas.microsoft.com/office/drawing/2014/main" id="{F69CE8E1-2A69-41E3-AABE-76FF4C5862F3}"/>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8"/>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53356"/>
    </mc:Choice>
    <mc:Fallback xmlns="">
      <p:transition spd="slow" advTm="533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61644"/>
            <a:ext cx="2400300" cy="3260189"/>
          </a:xfrm>
        </p:spPr>
        <p:txBody>
          <a:bodyPr anchor="b">
            <a:normAutofit/>
          </a:bodyPr>
          <a:lstStyle/>
          <a:p>
            <a:r>
              <a:rPr lang="en-US" sz="3100" dirty="0"/>
              <a:t>Policy 404 -Research Involving NIH Staff as Subjects</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528321"/>
            <a:ext cx="5009393" cy="6102092"/>
          </a:xfrm>
        </p:spPr>
        <p:txBody>
          <a:bodyPr>
            <a:normAutofit fontScale="92500" lnSpcReduction="10000"/>
          </a:bodyPr>
          <a:lstStyle/>
          <a:p>
            <a:r>
              <a:rPr lang="en-US" sz="2200" dirty="0"/>
              <a:t>Purpose:</a:t>
            </a:r>
          </a:p>
          <a:p>
            <a:pPr lvl="1"/>
            <a:r>
              <a:rPr lang="en-US" sz="2200" dirty="0"/>
              <a:t>Describes the NIH policies for research involving NIH Staff</a:t>
            </a:r>
          </a:p>
          <a:p>
            <a:r>
              <a:rPr lang="en-US" sz="2200" dirty="0"/>
              <a:t>Scope:</a:t>
            </a:r>
          </a:p>
          <a:p>
            <a:pPr lvl="1"/>
            <a:r>
              <a:rPr lang="en-US" sz="2200" dirty="0"/>
              <a:t>NIH staff who wish to participate in NIH IRP research at an NIH site.</a:t>
            </a:r>
          </a:p>
          <a:p>
            <a:pPr lvl="1"/>
            <a:r>
              <a:rPr lang="en-US" sz="2200" dirty="0"/>
              <a:t>NIH investigators who recruit and/or enroll subjects who are staff or immediate family members of the study team.</a:t>
            </a:r>
          </a:p>
          <a:p>
            <a:pPr lvl="1"/>
            <a:r>
              <a:rPr lang="en-US" sz="2200" dirty="0"/>
              <a:t>NIH IRB when reviewing research that allows participation of NIH staff or immediate family members of the study team.  </a:t>
            </a:r>
          </a:p>
          <a:p>
            <a:pPr lvl="1"/>
            <a:r>
              <a:rPr lang="en-US" sz="2200" dirty="0"/>
              <a:t>External IRBs when research involves NIH staff or immediate family members of the study team and will take place at an NIH site.  </a:t>
            </a:r>
          </a:p>
          <a:p>
            <a:pPr marL="201168" lvl="1" indent="0">
              <a:buNone/>
            </a:pPr>
            <a:endParaRPr lang="en-US" sz="2200" dirty="0"/>
          </a:p>
          <a:p>
            <a:r>
              <a:rPr lang="en-US" sz="2200" dirty="0"/>
              <a:t>NIH Institutes and Centers may have additional requirements, policies, or restrictions not addressed in this policy. </a:t>
            </a:r>
            <a:r>
              <a:rPr lang="en-US" sz="2200" dirty="0">
                <a:ea typeface="Calibri" panose="020F0502020204030204" pitchFamily="34" charset="0"/>
                <a:cs typeface="Times New Roman" panose="02020603050405020304" pitchFamily="18" charset="0"/>
              </a:rPr>
              <a:t> </a:t>
            </a:r>
            <a:endParaRPr lang="en-US" sz="2200" dirty="0"/>
          </a:p>
          <a:p>
            <a:pPr lvl="1"/>
            <a:endParaRPr lang="en-US" sz="2000" dirty="0"/>
          </a:p>
          <a:p>
            <a:endParaRPr lang="en-US" dirty="0"/>
          </a:p>
        </p:txBody>
      </p:sp>
      <p:pic>
        <p:nvPicPr>
          <p:cNvPr id="11" name="Audio 10" descr="Speaker icon to adjust volume">
            <a:hlinkClick r:id="" action="ppaction://media"/>
            <a:extLst>
              <a:ext uri="{FF2B5EF4-FFF2-40B4-BE49-F238E27FC236}">
                <a16:creationId xmlns:a16="http://schemas.microsoft.com/office/drawing/2014/main" id="{155C6D70-69D8-4F9E-9245-58E0E26E0EEA}"/>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79095"/>
    </mc:Choice>
    <mc:Fallback xmlns="">
      <p:transition spd="slow" advTm="790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404</a:t>
            </a:r>
          </a:p>
        </p:txBody>
      </p:sp>
      <p:graphicFrame>
        <p:nvGraphicFramePr>
          <p:cNvPr id="11" name="Content Placeholder 2" descr="Pop-up box describing Policy Release and Effective Date">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1542183993"/>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descr="Speaker icon to adjust volume">
            <a:hlinkClick r:id="" action="ppaction://media"/>
            <a:extLst>
              <a:ext uri="{FF2B5EF4-FFF2-40B4-BE49-F238E27FC236}">
                <a16:creationId xmlns:a16="http://schemas.microsoft.com/office/drawing/2014/main" id="{B8C568C6-B9E0-4DAB-85F7-55265FC5278D}"/>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18126"/>
    </mc:Choice>
    <mc:Fallback xmlns="">
      <p:transition spd="slow" advTm="181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mn-lt"/>
                <a:ea typeface="+mn-ea"/>
                <a:cs typeface="+mn-cs"/>
              </a:rPr>
              <a:t>Policy 404 - Key Points for Staff</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5663089"/>
          </a:xfrm>
          <a:prstGeom prst="rect">
            <a:avLst/>
          </a:prstGeom>
          <a:noFill/>
        </p:spPr>
        <p:txBody>
          <a:bodyPr wrap="square" rtlCol="0">
            <a:spAutoFit/>
          </a:bodyPr>
          <a:lstStyle/>
          <a:p>
            <a:pPr lvl="0"/>
            <a:r>
              <a:rPr lang="en-US" sz="2400" dirty="0"/>
              <a:t>NIH staff and immediate family members of the study team are generally permitted to participate in NIH research, but must comply with NIH Policy including:</a:t>
            </a:r>
          </a:p>
          <a:p>
            <a:pPr lvl="0"/>
            <a:endParaRPr lang="en-US" sz="2200" dirty="0"/>
          </a:p>
          <a:p>
            <a:pPr marL="342900" lvl="0" indent="-342900">
              <a:buFont typeface="Arial" panose="020B0604020202020204" pitchFamily="34" charset="0"/>
              <a:buChar char="•"/>
            </a:pPr>
            <a:r>
              <a:rPr lang="en-US" sz="2200" dirty="0"/>
              <a:t>Prohibitions or restrictions by the staff member’s Institute or Center</a:t>
            </a:r>
          </a:p>
          <a:p>
            <a:pPr marL="342900" lvl="0" indent="-342900">
              <a:buFont typeface="Arial" panose="020B0604020202020204" pitchFamily="34" charset="0"/>
              <a:buChar char="•"/>
            </a:pPr>
            <a:r>
              <a:rPr lang="en-US" sz="2200" dirty="0"/>
              <a:t>NIH compensation requirements</a:t>
            </a:r>
          </a:p>
          <a:p>
            <a:pPr marL="342900" indent="-342900">
              <a:buFont typeface="Arial" panose="020B0604020202020204" pitchFamily="34" charset="0"/>
              <a:buChar char="•"/>
            </a:pPr>
            <a:r>
              <a:rPr lang="en-US" sz="2200" dirty="0"/>
              <a:t>NIH leave requirements </a:t>
            </a:r>
          </a:p>
          <a:p>
            <a:pPr marL="800100" lvl="1" indent="-342900">
              <a:buFont typeface="Arial" panose="020B0604020202020204" pitchFamily="34" charset="0"/>
              <a:buChar char="•"/>
            </a:pPr>
            <a:r>
              <a:rPr lang="en-US" sz="2200" dirty="0"/>
              <a:t>See </a:t>
            </a:r>
            <a:r>
              <a:rPr lang="en-US" sz="2200" u="sng" dirty="0">
                <a:hlinkClick r:id="rId6"/>
              </a:rPr>
              <a:t>NIH Manual Chapter: 2300-630-3 - Leave Policy for NIH Employees Participating in NIH Medical Research Studies</a:t>
            </a:r>
            <a:r>
              <a:rPr lang="en-US" sz="2200" dirty="0"/>
              <a:t>)</a:t>
            </a:r>
          </a:p>
          <a:p>
            <a:pPr lvl="0"/>
            <a:endParaRPr lang="en-US" sz="2200" dirty="0"/>
          </a:p>
          <a:p>
            <a:r>
              <a:rPr lang="en-US" sz="2200" dirty="0"/>
              <a:t>NIH staff interested in participating in NIH Research should review the </a:t>
            </a:r>
            <a:r>
              <a:rPr lang="en-US" sz="2200" i="1" dirty="0"/>
              <a:t>NIH Frequently Asked Questions (FAQs) for Staff Who are Considering Participation in NIH Research.  </a:t>
            </a:r>
            <a:endParaRPr lang="en-US" sz="2200" dirty="0"/>
          </a:p>
          <a:p>
            <a:pPr lvl="0"/>
            <a:r>
              <a:rPr lang="en-US" sz="2400" dirty="0"/>
              <a:t> </a:t>
            </a:r>
          </a:p>
          <a:p>
            <a:endParaRPr lang="en-US" sz="2400" dirty="0"/>
          </a:p>
        </p:txBody>
      </p:sp>
      <p:pic>
        <p:nvPicPr>
          <p:cNvPr id="8" name="Audio 7" descr="Speaker icon to adjust volume">
            <a:hlinkClick r:id="" action="ppaction://media"/>
            <a:extLst>
              <a:ext uri="{FF2B5EF4-FFF2-40B4-BE49-F238E27FC236}">
                <a16:creationId xmlns:a16="http://schemas.microsoft.com/office/drawing/2014/main" id="{FDF7196F-883A-4D6D-B503-1AA03FD90360}"/>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79852"/>
    </mc:Choice>
    <mc:Fallback xmlns="">
      <p:transition spd="slow" advTm="798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Policy 404 – Prospect of Direct Benefit </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2985433"/>
          </a:xfrm>
          <a:prstGeom prst="rect">
            <a:avLst/>
          </a:prstGeom>
          <a:noFill/>
        </p:spPr>
        <p:txBody>
          <a:bodyPr wrap="square" rtlCol="0">
            <a:spAutoFit/>
          </a:bodyPr>
          <a:lstStyle/>
          <a:p>
            <a:pPr lvl="0"/>
            <a:endParaRPr lang="en-US" sz="2800" dirty="0"/>
          </a:p>
          <a:p>
            <a:pPr lvl="0"/>
            <a:r>
              <a:rPr lang="en-US" sz="2800" dirty="0"/>
              <a:t>For research that offers the prospect of direct benefit to the subject, NIH PIs are not required to obtain IRB approval for enrollment of NIH staff or the immediate family members of the study team.</a:t>
            </a:r>
          </a:p>
          <a:p>
            <a:pPr marL="342900" lvl="0" indent="-342900">
              <a:buFont typeface="Arial" panose="020B0604020202020204" pitchFamily="34" charset="0"/>
              <a:buChar char="•"/>
            </a:pPr>
            <a:endParaRPr lang="en-US" sz="2400" dirty="0"/>
          </a:p>
          <a:p>
            <a:pPr marL="285750" lvl="0" indent="-285750">
              <a:buFont typeface="Arial" panose="020B0604020202020204" pitchFamily="34" charset="0"/>
              <a:buChar char="•"/>
            </a:pPr>
            <a:endParaRPr lang="en-US" sz="2400" dirty="0"/>
          </a:p>
        </p:txBody>
      </p:sp>
      <p:pic>
        <p:nvPicPr>
          <p:cNvPr id="7" name="Audio 6" descr="Speaker icon to adjust volume">
            <a:hlinkClick r:id="" action="ppaction://media"/>
            <a:extLst>
              <a:ext uri="{FF2B5EF4-FFF2-40B4-BE49-F238E27FC236}">
                <a16:creationId xmlns:a16="http://schemas.microsoft.com/office/drawing/2014/main" id="{8C9F9160-705C-408F-BA46-45F1C5DA4089}"/>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091948545"/>
      </p:ext>
    </p:extLst>
  </p:cSld>
  <p:clrMapOvr>
    <a:masterClrMapping/>
  </p:clrMapOvr>
  <mc:AlternateContent xmlns:mc="http://schemas.openxmlformats.org/markup-compatibility/2006" xmlns:p14="http://schemas.microsoft.com/office/powerpoint/2010/main">
    <mc:Choice Requires="p14">
      <p:transition spd="slow" p14:dur="2000" advTm="22465"/>
    </mc:Choice>
    <mc:Fallback xmlns="">
      <p:transition spd="slow" advTm="224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404 – NIH PI Requirements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828452"/>
            <a:ext cx="7749915" cy="5632311"/>
          </a:xfrm>
          <a:prstGeom prst="rect">
            <a:avLst/>
          </a:prstGeom>
          <a:noFill/>
        </p:spPr>
        <p:txBody>
          <a:bodyPr wrap="square" rtlCol="0">
            <a:spAutoFit/>
          </a:bodyPr>
          <a:lstStyle/>
          <a:p>
            <a:pPr lvl="0"/>
            <a:r>
              <a:rPr lang="en-US" sz="2400" u="sng" dirty="0"/>
              <a:t>When research offers no prospect of direct benefit</a:t>
            </a:r>
            <a:r>
              <a:rPr lang="en-US" sz="2400" dirty="0"/>
              <a:t>, and NIH staff, or immediate family of a study team, wants to participate.  </a:t>
            </a:r>
          </a:p>
          <a:p>
            <a:pPr lvl="0"/>
            <a:endParaRPr lang="en-US" sz="2400" dirty="0"/>
          </a:p>
          <a:p>
            <a:pPr lvl="0"/>
            <a:r>
              <a:rPr lang="en-US" sz="2400" dirty="0"/>
              <a:t>The IRB must approve inclusion of this population prior to enrollment, and the protocol must:  </a:t>
            </a:r>
          </a:p>
          <a:p>
            <a:pPr marL="285750" lvl="0" indent="-285750">
              <a:buFont typeface="Arial" panose="020B0604020202020204" pitchFamily="34" charset="0"/>
              <a:buChar char="•"/>
            </a:pPr>
            <a:r>
              <a:rPr lang="en-US" sz="2400" dirty="0"/>
              <a:t>Describe whether staff or family members will be included in the research. </a:t>
            </a:r>
          </a:p>
          <a:p>
            <a:pPr marL="285750" lvl="0" indent="-285750">
              <a:buFont typeface="Arial" panose="020B0604020202020204" pitchFamily="34" charset="0"/>
              <a:buChar char="•"/>
            </a:pPr>
            <a:r>
              <a:rPr lang="en-US" sz="2400" dirty="0"/>
              <a:t>The safeguards for this subject population (e.g. recruitment methods, consent monitoring, eligibility assessment)</a:t>
            </a:r>
          </a:p>
          <a:p>
            <a:pPr marL="285750" lvl="0" indent="-285750">
              <a:buFont typeface="Arial" panose="020B0604020202020204" pitchFamily="34" charset="0"/>
              <a:buChar char="•"/>
            </a:pPr>
            <a:r>
              <a:rPr lang="en-US" sz="2400" dirty="0"/>
              <a:t>The recruitment plan, including:</a:t>
            </a:r>
          </a:p>
          <a:p>
            <a:pPr marL="742950" lvl="1" indent="-285750">
              <a:buFont typeface="Arial" panose="020B0604020202020204" pitchFamily="34" charset="0"/>
              <a:buChar char="•"/>
            </a:pPr>
            <a:r>
              <a:rPr lang="en-US" sz="2400" dirty="0"/>
              <a:t>Solicitation of subordinates should </a:t>
            </a:r>
            <a:r>
              <a:rPr lang="en-US" sz="2400" u="sng" dirty="0"/>
              <a:t>not</a:t>
            </a:r>
            <a:r>
              <a:rPr lang="en-US" sz="2400" dirty="0"/>
              <a:t> be direct. </a:t>
            </a:r>
          </a:p>
          <a:p>
            <a:pPr marL="742950" lvl="1" indent="-285750">
              <a:buFont typeface="Arial" panose="020B0604020202020204" pitchFamily="34" charset="0"/>
              <a:buChar char="•"/>
            </a:pPr>
            <a:r>
              <a:rPr lang="en-US" sz="2400" dirty="0"/>
              <a:t>Recruitment materials may be displayed </a:t>
            </a:r>
            <a:r>
              <a:rPr lang="en-US" sz="2400" u="sng" dirty="0"/>
              <a:t>only </a:t>
            </a:r>
            <a:r>
              <a:rPr lang="en-US" sz="2400" dirty="0"/>
              <a:t>where public announcements are permitted. </a:t>
            </a:r>
          </a:p>
        </p:txBody>
      </p:sp>
      <p:pic>
        <p:nvPicPr>
          <p:cNvPr id="5" name="Audio 4" descr="Speaker icon to adjust volume">
            <a:hlinkClick r:id="" action="ppaction://media"/>
            <a:extLst>
              <a:ext uri="{FF2B5EF4-FFF2-40B4-BE49-F238E27FC236}">
                <a16:creationId xmlns:a16="http://schemas.microsoft.com/office/drawing/2014/main" id="{67316940-0D1C-4766-9744-065B8DEDFB8C}"/>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912095122"/>
      </p:ext>
    </p:extLst>
  </p:cSld>
  <p:clrMapOvr>
    <a:masterClrMapping/>
  </p:clrMapOvr>
  <mc:AlternateContent xmlns:mc="http://schemas.openxmlformats.org/markup-compatibility/2006" xmlns:p14="http://schemas.microsoft.com/office/powerpoint/2010/main">
    <mc:Choice Requires="p14">
      <p:transition spd="slow" p14:dur="2000" advTm="110151"/>
    </mc:Choice>
    <mc:Fallback xmlns="">
      <p:transition spd="slow" advTm="1101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Policy 404 –NIH PI Requirements, continued</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524315"/>
          </a:xfrm>
          <a:prstGeom prst="rect">
            <a:avLst/>
          </a:prstGeom>
          <a:noFill/>
        </p:spPr>
        <p:txBody>
          <a:bodyPr wrap="square" rtlCol="0">
            <a:spAutoFit/>
          </a:bodyPr>
          <a:lstStyle/>
          <a:p>
            <a:pPr lvl="0"/>
            <a:r>
              <a:rPr lang="en-US" sz="2400" dirty="0"/>
              <a:t>When NIH staff participation is permitted, the NIH Investigator MUST, prior to enrolling the staff member: </a:t>
            </a:r>
          </a:p>
          <a:p>
            <a:pPr lvl="0"/>
            <a:endParaRPr lang="en-US" sz="2400" dirty="0"/>
          </a:p>
          <a:p>
            <a:pPr marL="342900" lvl="0" indent="-342900">
              <a:buFont typeface="Arial" panose="020B0604020202020204" pitchFamily="34" charset="0"/>
              <a:buChar char="•"/>
            </a:pPr>
            <a:r>
              <a:rPr lang="en-US" sz="2400" dirty="0"/>
              <a:t>Request NIH staff member to review the </a:t>
            </a:r>
            <a:r>
              <a:rPr lang="en-US" sz="2400" i="1" u="sng" dirty="0">
                <a:hlinkClick r:id="rId6"/>
              </a:rPr>
              <a:t>Leave Policy for NIH Employees Participating in NIH Medical Research Studies (NIH Policy Manual 2300-630-3</a:t>
            </a:r>
            <a:r>
              <a:rPr lang="en-US" sz="2400" i="1" u="sng" dirty="0"/>
              <a:t>; and</a:t>
            </a:r>
          </a:p>
          <a:p>
            <a:pPr marL="342900" indent="-342900">
              <a:buFont typeface="Arial" panose="020B0604020202020204" pitchFamily="34" charset="0"/>
              <a:buChar char="•"/>
            </a:pPr>
            <a:r>
              <a:rPr lang="en-US" sz="2400" dirty="0"/>
              <a:t>Provide the NIH staff member with the </a:t>
            </a:r>
            <a:r>
              <a:rPr lang="en-US" sz="2400" i="1" dirty="0"/>
              <a:t>NIH Frequently Asked Questions (FAQs) for Staff Who are Considering Participation in NIH Research, </a:t>
            </a:r>
            <a:r>
              <a:rPr lang="en-US" sz="2400" dirty="0"/>
              <a:t>and request that the staff member review the FAQ document. </a:t>
            </a:r>
          </a:p>
          <a:p>
            <a:pPr marL="342900" lvl="0" indent="-342900">
              <a:buFont typeface="Arial" panose="020B0604020202020204" pitchFamily="34" charset="0"/>
              <a:buChar char="•"/>
            </a:pPr>
            <a:endParaRPr lang="en-US" sz="2400" dirty="0"/>
          </a:p>
          <a:p>
            <a:pPr marL="285750" lvl="0" indent="-285750">
              <a:buFont typeface="Arial" panose="020B0604020202020204" pitchFamily="34" charset="0"/>
              <a:buChar char="•"/>
            </a:pPr>
            <a:endParaRPr lang="en-US" sz="2400" dirty="0"/>
          </a:p>
        </p:txBody>
      </p:sp>
      <p:pic>
        <p:nvPicPr>
          <p:cNvPr id="2" name="Audio 1" descr="Speaker icon to adjust volume">
            <a:hlinkClick r:id="" action="ppaction://media"/>
            <a:extLst>
              <a:ext uri="{FF2B5EF4-FFF2-40B4-BE49-F238E27FC236}">
                <a16:creationId xmlns:a16="http://schemas.microsoft.com/office/drawing/2014/main" id="{7F7AB0A9-3171-499C-AC5D-33D7EB054A3B}"/>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965158962"/>
      </p:ext>
    </p:extLst>
  </p:cSld>
  <p:clrMapOvr>
    <a:masterClrMapping/>
  </p:clrMapOvr>
  <mc:AlternateContent xmlns:mc="http://schemas.openxmlformats.org/markup-compatibility/2006" xmlns:p14="http://schemas.microsoft.com/office/powerpoint/2010/main">
    <mc:Choice Requires="p14">
      <p:transition spd="slow" p14:dur="2000" advTm="39018"/>
    </mc:Choice>
    <mc:Fallback xmlns="">
      <p:transition spd="slow" advTm="390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Policy 404 – Supervisors and In-Unit Research</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1088336"/>
            <a:ext cx="7749915" cy="5632311"/>
          </a:xfrm>
          <a:prstGeom prst="rect">
            <a:avLst/>
          </a:prstGeom>
          <a:noFill/>
        </p:spPr>
        <p:txBody>
          <a:bodyPr wrap="square" rtlCol="0">
            <a:spAutoFit/>
          </a:bodyPr>
          <a:lstStyle/>
          <a:p>
            <a:r>
              <a:rPr lang="en-US" sz="2400" dirty="0"/>
              <a:t>When NIH staff participate in research taking place within their own work units, or conducted by any of their supervisors, the PI must assure:</a:t>
            </a:r>
          </a:p>
          <a:p>
            <a:endParaRPr lang="en-US" sz="2400" dirty="0"/>
          </a:p>
          <a:p>
            <a:pPr marL="342900" indent="-342900">
              <a:buFont typeface="Arial" panose="020B0604020202020204" pitchFamily="34" charset="0"/>
              <a:buChar char="•"/>
            </a:pPr>
            <a:r>
              <a:rPr lang="en-US" sz="2400" dirty="0"/>
              <a:t>Subject is informed that participation or refusal will not affect their employment, training, or position.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Consent should be obtained by someone in a non-supervisory relationship.</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A third party </a:t>
            </a:r>
            <a:r>
              <a:rPr lang="en-US" sz="2400" u="sng" dirty="0"/>
              <a:t>must</a:t>
            </a:r>
            <a:r>
              <a:rPr lang="en-US" sz="2400" dirty="0"/>
              <a:t> be present to observe the consent process.   Consult Policy 404, section E.2.c. for acceptable methods for meeting this requirement. </a:t>
            </a:r>
          </a:p>
          <a:p>
            <a:endParaRPr lang="en-US" sz="2400" u="sng" dirty="0"/>
          </a:p>
          <a:p>
            <a:endParaRPr lang="en-US" sz="2400" dirty="0"/>
          </a:p>
        </p:txBody>
      </p:sp>
      <p:pic>
        <p:nvPicPr>
          <p:cNvPr id="9" name="Audio 8" descr="Speaker icon to adjust volume">
            <a:hlinkClick r:id="" action="ppaction://media"/>
            <a:extLst>
              <a:ext uri="{FF2B5EF4-FFF2-40B4-BE49-F238E27FC236}">
                <a16:creationId xmlns:a16="http://schemas.microsoft.com/office/drawing/2014/main" id="{2605A28B-7636-40CF-85CA-15A486297561}"/>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878159307"/>
      </p:ext>
    </p:extLst>
  </p:cSld>
  <p:clrMapOvr>
    <a:masterClrMapping/>
  </p:clrMapOvr>
  <mc:AlternateContent xmlns:mc="http://schemas.openxmlformats.org/markup-compatibility/2006" xmlns:p14="http://schemas.microsoft.com/office/powerpoint/2010/main">
    <mc:Choice Requires="p14">
      <p:transition spd="slow" p14:dur="2000" advTm="76315"/>
    </mc:Choice>
    <mc:Fallback xmlns="">
      <p:transition spd="slow" advTm="763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576491"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Policy 404 –Privacy Considerations for NIH Staff</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1014274"/>
            <a:ext cx="7749915" cy="5909310"/>
          </a:xfrm>
          <a:prstGeom prst="rect">
            <a:avLst/>
          </a:prstGeom>
          <a:noFill/>
        </p:spPr>
        <p:txBody>
          <a:bodyPr wrap="square" rtlCol="0">
            <a:spAutoFit/>
          </a:bodyPr>
          <a:lstStyle/>
          <a:p>
            <a:r>
              <a:rPr lang="en-US" sz="2200" dirty="0"/>
              <a:t>Research teams must hold confidential information obtained during the conduct of research, and NIH is bound to certain privacy and confidentiality standards. </a:t>
            </a:r>
          </a:p>
          <a:p>
            <a:endParaRPr lang="en-US" sz="2200" dirty="0"/>
          </a:p>
          <a:p>
            <a:r>
              <a:rPr lang="en-US" sz="2200" dirty="0"/>
              <a:t>However, as a research subject, these protections will not prevent your private information from becoming available in medical records or research data systems, which can be accessed by authorized users, including study team members, co-workers or superiors.  </a:t>
            </a:r>
          </a:p>
          <a:p>
            <a:endParaRPr lang="en-US" sz="2200" dirty="0"/>
          </a:p>
          <a:p>
            <a:r>
              <a:rPr lang="en-US" sz="2200" dirty="0"/>
              <a:t> NIH staff should consider if: </a:t>
            </a:r>
          </a:p>
          <a:p>
            <a:pPr marL="342900" lvl="0" indent="-342900">
              <a:buFont typeface="Arial" panose="020B0604020202020204" pitchFamily="34" charset="0"/>
              <a:buChar char="•"/>
            </a:pPr>
            <a:r>
              <a:rPr lang="en-US" sz="2200" dirty="0"/>
              <a:t>You are comfortable sharing your medical or social history? </a:t>
            </a:r>
          </a:p>
          <a:p>
            <a:pPr marL="342900" lvl="0" indent="-342900">
              <a:buFont typeface="Arial" panose="020B0604020202020204" pitchFamily="34" charset="0"/>
              <a:buChar char="•"/>
            </a:pPr>
            <a:r>
              <a:rPr lang="en-US" sz="2200" dirty="0"/>
              <a:t>You are comfortable with the possibility of your coworker or supervisor discovering something about your health during the study?</a:t>
            </a:r>
          </a:p>
          <a:p>
            <a:pPr marL="342900" lvl="0" indent="-342900">
              <a:buFont typeface="Arial" panose="020B0604020202020204" pitchFamily="34" charset="0"/>
              <a:buChar char="•"/>
            </a:pPr>
            <a:endParaRPr lang="en-US" sz="2400" dirty="0"/>
          </a:p>
          <a:p>
            <a:endParaRPr lang="en-US" sz="2400" dirty="0"/>
          </a:p>
        </p:txBody>
      </p:sp>
      <p:pic>
        <p:nvPicPr>
          <p:cNvPr id="9" name="Audio 8" descr="Speaker icon to adjust volume">
            <a:hlinkClick r:id="" action="ppaction://media"/>
            <a:extLst>
              <a:ext uri="{FF2B5EF4-FFF2-40B4-BE49-F238E27FC236}">
                <a16:creationId xmlns:a16="http://schemas.microsoft.com/office/drawing/2014/main" id="{1168667E-EAE5-45D3-87CD-E4EC5FDFF749}"/>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212541387"/>
      </p:ext>
    </p:extLst>
  </p:cSld>
  <p:clrMapOvr>
    <a:masterClrMapping/>
  </p:clrMapOvr>
  <mc:AlternateContent xmlns:mc="http://schemas.openxmlformats.org/markup-compatibility/2006" xmlns:p14="http://schemas.microsoft.com/office/powerpoint/2010/main">
    <mc:Choice Requires="p14">
      <p:transition spd="slow" p14:dur="2000" advTm="147803"/>
    </mc:Choice>
    <mc:Fallback xmlns="">
      <p:transition spd="slow" advTm="1478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APTIONID" val="5d185c66-03b6-48c5-834a-ae1b1f015b84"/>
  <p:tag name="TEMPPRESENTATIONFILE" val="C:\Users\bridgeh\AppData\Local\Temp\1\tmp607D.tmp"/>
  <p:tag name="TEMPMEDIAFILENAME" val="C:\Users\bridgeh\AppData\Local\Temp\1\tmp613A_Audio 3"/>
  <p:tag name="MEDIAFADEDURATION" val="0.2"/>
  <p:tag name="MEDIATRANSPARENCY" val="0.3"/>
  <p:tag name="MEDIACAPTIONSPROMPTED" val="False"/>
</p:tagLst>
</file>

<file path=ppt/tags/tag10.xml><?xml version="1.0" encoding="utf-8"?>
<p:tagLst xmlns:a="http://schemas.openxmlformats.org/drawingml/2006/main" xmlns:r="http://schemas.openxmlformats.org/officeDocument/2006/relationships" xmlns:p="http://schemas.openxmlformats.org/presentationml/2006/main">
  <p:tag name="CAPTIONID" val="ca13c33a-8279-4113-84b4-0b5c67adfcba"/>
  <p:tag name="TEMPPRESENTATIONFILE" val="C:\Users\bridgeh\AppData\Local\Temp\1\tmpDEF8.tmp"/>
  <p:tag name="TEMPMEDIAFILENAME" val="C:\Users\bridgeh\AppData\Local\Temp\1\tmpDF86_Audio 2"/>
  <p:tag name="MEDIAFADEDURATION" val="0.2"/>
  <p:tag name="MEDIATRANSPARENCY" val="0.3"/>
  <p:tag name="MEDIACAPTIONSPROMPTED" val="False"/>
</p:tagLst>
</file>

<file path=ppt/tags/tag11.xml><?xml version="1.0" encoding="utf-8"?>
<p:tagLst xmlns:a="http://schemas.openxmlformats.org/drawingml/2006/main" xmlns:r="http://schemas.openxmlformats.org/officeDocument/2006/relationships" xmlns:p="http://schemas.openxmlformats.org/presentationml/2006/main">
  <p:tag name="CAPTIONID" val="ce16105c-5073-4415-b523-f60a2e0273ae"/>
  <p:tag name="TEMPPRESENTATIONFILE" val="C:\Users\brownks\AppData\Local\Temp\1\tmp46BB.tmp"/>
  <p:tag name="TEMPMEDIAFILENAME" val="C:\Users\brownks\AppData\Local\Temp\1\tmp4777_Audio 3"/>
  <p:tag name="MEDIAFADEDURATION" val="0.2"/>
  <p:tag name="MEDIATRANSPARENCY" val="0.3"/>
  <p:tag name="MEDIACAPTIONSPROMPTED" val="False"/>
</p:tagLst>
</file>

<file path=ppt/tags/tag12.xml><?xml version="1.0" encoding="utf-8"?>
<p:tagLst xmlns:a="http://schemas.openxmlformats.org/drawingml/2006/main" xmlns:r="http://schemas.openxmlformats.org/officeDocument/2006/relationships" xmlns:p="http://schemas.openxmlformats.org/presentationml/2006/main">
  <p:tag name="CAPTIONID" val="027a4f6e-be3c-4c8f-b1cc-d980604b50d1"/>
  <p:tag name="TEMPPRESENTATIONFILE" val="C:\Users\brownks\AppData\Local\Temp\1\tmpF32A.tmp"/>
  <p:tag name="TEMPMEDIAFILENAME" val="C:\Users\brownks\AppData\Local\Temp\1\tmpF3B8_Audio 2"/>
  <p:tag name="MEDIAFADEDURATION" val="0.2"/>
  <p:tag name="MEDIATRANSPARENCY" val="0.3"/>
  <p:tag name="MEDIACAPTIONSPROMPTED" val="False"/>
</p:tagLst>
</file>

<file path=ppt/tags/tag2.xml><?xml version="1.0" encoding="utf-8"?>
<p:tagLst xmlns:a="http://schemas.openxmlformats.org/drawingml/2006/main" xmlns:r="http://schemas.openxmlformats.org/officeDocument/2006/relationships" xmlns:p="http://schemas.openxmlformats.org/presentationml/2006/main">
  <p:tag name="CAPTIONID" val="644b8152-f804-411c-b0f5-695aa41ebfc9"/>
  <p:tag name="TEMPPRESENTATIONFILE" val="C:\Users\bridgeh\AppData\Local\Temp\1\tmp73F5.tmp"/>
  <p:tag name="TEMPMEDIAFILENAME" val="C:\Users\bridgeh\AppData\Local\Temp\1\tmp7492_Audio 10"/>
  <p:tag name="MEDIAFADEDURATION" val="0.2"/>
  <p:tag name="MEDIATRANSPARENCY" val="0.3"/>
  <p:tag name="MEDIACAPTIONSPROMPTED" val="False"/>
</p:tagLst>
</file>

<file path=ppt/tags/tag3.xml><?xml version="1.0" encoding="utf-8"?>
<p:tagLst xmlns:a="http://schemas.openxmlformats.org/drawingml/2006/main" xmlns:r="http://schemas.openxmlformats.org/officeDocument/2006/relationships" xmlns:p="http://schemas.openxmlformats.org/presentationml/2006/main">
  <p:tag name="CAPTIONID" val="a6108c8f-cbc4-4f41-87ac-65cae48723a3"/>
  <p:tag name="TEMPPRESENTATIONFILE" val="C:\Users\brownks\AppData\Local\Temp\1\tmpE9B7.tmp"/>
  <p:tag name="TEMPMEDIAFILENAME" val="C:\Users\brownks\AppData\Local\Temp\1\tmpEA73_Audio 2"/>
  <p:tag name="MEDIAFADEDURATION" val="0.2"/>
  <p:tag name="MEDIATRANSPARENCY" val="0.3"/>
  <p:tag name="MEDIACAPTIONSPROMPTED" val="False"/>
</p:tagLst>
</file>

<file path=ppt/tags/tag4.xml><?xml version="1.0" encoding="utf-8"?>
<p:tagLst xmlns:a="http://schemas.openxmlformats.org/drawingml/2006/main" xmlns:r="http://schemas.openxmlformats.org/officeDocument/2006/relationships" xmlns:p="http://schemas.openxmlformats.org/presentationml/2006/main">
  <p:tag name="CAPTIONID" val="d959ef8e-c525-41b2-be83-3e60de68cdfd"/>
  <p:tag name="TEMPPRESENTATIONFILE" val="C:\Users\brownks\AppData\Local\Temp\1\tmpCA05.tmp"/>
  <p:tag name="TEMPMEDIAFILENAME" val="C:\Users\brownks\AppData\Local\Temp\1\tmpCAA2_Audio 7"/>
  <p:tag name="MEDIAFADEDURATION" val="0.2"/>
  <p:tag name="MEDIATRANSPARENCY" val="0.3"/>
  <p:tag name="MEDIACAPTIONSPROMPTED" val="False"/>
</p:tagLst>
</file>

<file path=ppt/tags/tag5.xml><?xml version="1.0" encoding="utf-8"?>
<p:tagLst xmlns:a="http://schemas.openxmlformats.org/drawingml/2006/main" xmlns:r="http://schemas.openxmlformats.org/officeDocument/2006/relationships" xmlns:p="http://schemas.openxmlformats.org/presentationml/2006/main">
  <p:tag name="CAPTIONID" val="63943dd2-3bf2-416f-b145-0dac68c87724"/>
  <p:tag name="TEMPPRESENTATIONFILE" val="C:\Users\brownks\AppData\Local\Temp\1\tmpB092.tmp"/>
  <p:tag name="TEMPMEDIAFILENAME" val="C:\Users\brownks\AppData\Local\Temp\1\tmpB110_Audio 6"/>
  <p:tag name="MEDIAFADEDURATION" val="0.2"/>
  <p:tag name="MEDIATRANSPARENCY" val="0.3"/>
  <p:tag name="MEDIACAPTIONSPROMPTED" val="False"/>
</p:tagLst>
</file>

<file path=ppt/tags/tag6.xml><?xml version="1.0" encoding="utf-8"?>
<p:tagLst xmlns:a="http://schemas.openxmlformats.org/drawingml/2006/main" xmlns:r="http://schemas.openxmlformats.org/officeDocument/2006/relationships" xmlns:p="http://schemas.openxmlformats.org/presentationml/2006/main">
  <p:tag name="CAPTIONID" val="2b9e6aa6-246f-4b4e-afca-99e585d44aa3"/>
  <p:tag name="TEMPPRESENTATIONFILE" val="C:\Users\brownks\AppData\Local\Temp\1\tmp398B.tmp"/>
  <p:tag name="TEMPMEDIAFILENAME" val="C:\Users\brownks\AppData\Local\Temp\1\tmp3A28_Audio 4"/>
  <p:tag name="MEDIAFADEDURATION" val="0.2"/>
  <p:tag name="MEDIATRANSPARENCY" val="0.3"/>
  <p:tag name="MEDIACAPTIONSPROMPTED" val="False"/>
</p:tagLst>
</file>

<file path=ppt/tags/tag7.xml><?xml version="1.0" encoding="utf-8"?>
<p:tagLst xmlns:a="http://schemas.openxmlformats.org/drawingml/2006/main" xmlns:r="http://schemas.openxmlformats.org/officeDocument/2006/relationships" xmlns:p="http://schemas.openxmlformats.org/presentationml/2006/main">
  <p:tag name="CAPTIONID" val="00a779d7-1077-4528-a5d8-7eb9722c65bb"/>
  <p:tag name="TEMPPRESENTATIONFILE" val="C:\Users\bridgeh\AppData\Local\Temp\1\tmpFD59.tmp"/>
  <p:tag name="TEMPMEDIAFILENAME" val="C:\Users\bridgeh\AppData\Local\Temp\1\tmpFDF6_Audio 1"/>
  <p:tag name="MEDIAFADEDURATION" val="0.2"/>
  <p:tag name="MEDIATRANSPARENCY" val="0.3"/>
  <p:tag name="MEDIACAPTIONSPROMPTED" val="False"/>
</p:tagLst>
</file>

<file path=ppt/tags/tag8.xml><?xml version="1.0" encoding="utf-8"?>
<p:tagLst xmlns:a="http://schemas.openxmlformats.org/drawingml/2006/main" xmlns:r="http://schemas.openxmlformats.org/officeDocument/2006/relationships" xmlns:p="http://schemas.openxmlformats.org/presentationml/2006/main">
  <p:tag name="CAPTIONID" val="50f03d0c-ea56-4e17-8e8a-72a01f61d3fa"/>
  <p:tag name="TEMPPRESENTATIONFILE" val="C:\Users\bridgeh\AppData\Local\Temp\1\tmpD731.tmp"/>
  <p:tag name="TEMPMEDIAFILENAME" val="C:\Users\bridgeh\AppData\Local\Temp\1\tmpD7BF_Audio 8"/>
  <p:tag name="MEDIAFADEDURATION" val="0.2"/>
  <p:tag name="MEDIATRANSPARENCY" val="0.3"/>
  <p:tag name="MEDIACAPTIONSPROMPTED" val="False"/>
</p:tagLst>
</file>

<file path=ppt/tags/tag9.xml><?xml version="1.0" encoding="utf-8"?>
<p:tagLst xmlns:a="http://schemas.openxmlformats.org/drawingml/2006/main" xmlns:r="http://schemas.openxmlformats.org/officeDocument/2006/relationships" xmlns:p="http://schemas.openxmlformats.org/presentationml/2006/main">
  <p:tag name="CAPTIONID" val="e34c02f4-a84d-42e6-b944-13a55c624971"/>
  <p:tag name="TEMPPRESENTATIONFILE" val="C:\Users\bridgeh\AppData\Local\Temp\1\tmp2204.tmp"/>
  <p:tag name="TEMPMEDIAFILENAME" val="C:\Users\bridgeh\AppData\Local\Temp\1\tmp2291_Audio 8"/>
  <p:tag name="MEDIAFADEDURATION" val="0.2"/>
  <p:tag name="MEDIATRANSPARENCY" val="0.3"/>
  <p:tag name="MEDIACAPTIONSPROMPTED" val="False"/>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4571</TotalTime>
  <Words>2609</Words>
  <Application>Microsoft Office PowerPoint</Application>
  <PresentationFormat>On-screen Show (4:3)</PresentationFormat>
  <Paragraphs>184</Paragraphs>
  <Slides>12</Slides>
  <Notes>12</Notes>
  <HiddenSlides>0</HiddenSlides>
  <MMClips>12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Retrospect</vt:lpstr>
      <vt:lpstr>Policy 404 - Research Involving NIH Staff as Subjects</vt:lpstr>
      <vt:lpstr>Policy 404 -Research Involving NIH Staff as Subjects</vt:lpstr>
      <vt:lpstr>Policy 404</vt:lpstr>
      <vt:lpstr>Policy 404 - Key Points for Staff</vt:lpstr>
      <vt:lpstr>Policy 404 – Prospect of Direct Benefit </vt:lpstr>
      <vt:lpstr>Policy 404 – NIH PI Requirements</vt:lpstr>
      <vt:lpstr>Policy 404 –NIH PI Requirements, continued</vt:lpstr>
      <vt:lpstr>Policy 404 – Supervisors and In-Unit Research</vt:lpstr>
      <vt:lpstr>Policy 404 –Privacy Considerations for NIH Staff</vt:lpstr>
      <vt:lpstr>Policy 404 –Other Considerations for NIH Staff</vt:lpstr>
      <vt:lpstr>What is expected by the IRB?</vt:lpstr>
      <vt:lpstr>Resources</vt:lpstr>
    </vt:vector>
  </TitlesOfParts>
  <Manager>jonathan.green3@nih.gov</Manager>
  <Company>NIH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404-Research Involving NIH Staff as Subjects</dc:title>
  <dc:subject>Policy 404-Research Involving NIH Staff as Subjects</dc:subject>
  <dc:creator>DHHS/NIH/OD/OIR/OHSRP</dc:creator>
  <cp:lastModifiedBy>Brown, Kristan (NIH/OD) [E]</cp:lastModifiedBy>
  <cp:revision>297</cp:revision>
  <dcterms:created xsi:type="dcterms:W3CDTF">2020-07-17T14:57:02Z</dcterms:created>
  <dcterms:modified xsi:type="dcterms:W3CDTF">2020-08-24T04:20:30Z</dcterms:modified>
</cp:coreProperties>
</file>