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66" r:id="rId2"/>
    <p:sldId id="280" r:id="rId3"/>
    <p:sldId id="267" r:id="rId4"/>
    <p:sldId id="268" r:id="rId5"/>
    <p:sldId id="269" r:id="rId6"/>
    <p:sldId id="270" r:id="rId7"/>
    <p:sldId id="271" r:id="rId8"/>
    <p:sldId id="272" r:id="rId9"/>
    <p:sldId id="273" r:id="rId10"/>
    <p:sldId id="278" r:id="rId11"/>
    <p:sldId id="274" r:id="rId12"/>
    <p:sldId id="275" r:id="rId13"/>
    <p:sldId id="276" r:id="rId14"/>
    <p:sldId id="277" r:id="rId15"/>
    <p:sldId id="279"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dge, Heather (NIH/OD) [E]" initials="BH([" lastIdx="8" clrIdx="0">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8" autoAdjust="0"/>
    <p:restoredTop sz="65306" autoAdjust="0"/>
  </p:normalViewPr>
  <p:slideViewPr>
    <p:cSldViewPr snapToGrid="0">
      <p:cViewPr varScale="1">
        <p:scale>
          <a:sx n="47" d="100"/>
          <a:sy n="47" d="100"/>
        </p:scale>
        <p:origin x="2028"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8/24/2020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9/14/2020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8/24/2020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9/14/2020</a:t>
          </a:r>
        </a:p>
      </dsp:txBody>
      <dsp:txXfrm>
        <a:off x="4370726" y="1216141"/>
        <a:ext cx="3112038" cy="19322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73D6A-8CB6-4E4B-A784-E818D3E6BB5A}" type="datetimeFigureOut">
              <a:rPr lang="en-US" smtClean="0"/>
              <a:t>8/23/2020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B61411-4DE3-4D5B-B4D5-E006B4577313}" type="slidenum">
              <a:rPr lang="en-US" smtClean="0"/>
              <a:t>‹#›</a:t>
            </a:fld>
            <a:endParaRPr lang="en-US" dirty="0"/>
          </a:p>
        </p:txBody>
      </p:sp>
    </p:spTree>
    <p:extLst>
      <p:ext uri="{BB962C8B-B14F-4D97-AF65-F5344CB8AC3E}">
        <p14:creationId xmlns:p14="http://schemas.microsoft.com/office/powerpoint/2010/main" val="3775396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brief presentation on Policy 403 the new NIH Human Research Protection Program policy on research involving adults who lack capacity to consent to research.</a:t>
            </a:r>
          </a:p>
          <a:p>
            <a:endParaRPr lang="en-US" dirty="0"/>
          </a:p>
          <a:p>
            <a:r>
              <a:rPr lang="en-US" dirty="0"/>
              <a:t>This presentation is meant to be a brief overview of the key points of the policy, and </a:t>
            </a:r>
            <a:r>
              <a:rPr lang="en-US" u="sng" dirty="0"/>
              <a:t>not </a:t>
            </a:r>
            <a:r>
              <a:rPr lang="en-US" dirty="0"/>
              <a:t>a complete description of all of the policy directives. We urge you to refer to the complete policy posted on the IRBO website and become familiar with all of the requirements. </a:t>
            </a:r>
          </a:p>
        </p:txBody>
      </p:sp>
      <p:sp>
        <p:nvSpPr>
          <p:cNvPr id="4" name="Slide Number Placeholder 3"/>
          <p:cNvSpPr>
            <a:spLocks noGrp="1"/>
          </p:cNvSpPr>
          <p:nvPr>
            <p:ph type="sldNum" sz="quarter" idx="5"/>
          </p:nvPr>
        </p:nvSpPr>
        <p:spPr/>
        <p:txBody>
          <a:bodyPr/>
          <a:lstStyle/>
          <a:p>
            <a:fld id="{D9B61411-4DE3-4D5B-B4D5-E006B4577313}" type="slidenum">
              <a:rPr lang="en-US" smtClean="0"/>
              <a:t>1</a:t>
            </a:fld>
            <a:endParaRPr lang="en-US" dirty="0"/>
          </a:p>
        </p:txBody>
      </p:sp>
    </p:spTree>
    <p:extLst>
      <p:ext uri="{BB962C8B-B14F-4D97-AF65-F5344CB8AC3E}">
        <p14:creationId xmlns:p14="http://schemas.microsoft.com/office/powerpoint/2010/main" val="2963976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What are our expectations of investigators conducting this research?  First, if the research will or may include such subjects, then the protocol must describe:</a:t>
            </a:r>
          </a:p>
          <a:p>
            <a:pPr lvl="1"/>
            <a:r>
              <a:rPr lang="en-US" sz="1200" kern="1200" dirty="0">
                <a:solidFill>
                  <a:schemeClr val="tx1"/>
                </a:solidFill>
                <a:effectLst/>
                <a:latin typeface="+mn-lt"/>
                <a:ea typeface="+mn-ea"/>
                <a:cs typeface="+mn-cs"/>
              </a:rPr>
              <a:t>A compelling justification for inclusion of individuals who cannot consent for themselves</a:t>
            </a:r>
          </a:p>
          <a:p>
            <a:pPr lvl="1"/>
            <a:r>
              <a:rPr lang="en-US" sz="1200" kern="1200" dirty="0">
                <a:solidFill>
                  <a:schemeClr val="tx1"/>
                </a:solidFill>
                <a:effectLst/>
                <a:latin typeface="+mn-lt"/>
                <a:ea typeface="+mn-ea"/>
                <a:cs typeface="+mn-cs"/>
              </a:rPr>
              <a:t>Any safeguards that will be put into place</a:t>
            </a:r>
          </a:p>
          <a:p>
            <a:pPr lvl="1"/>
            <a:r>
              <a:rPr lang="en-US" sz="1200" kern="1200" dirty="0">
                <a:solidFill>
                  <a:schemeClr val="tx1"/>
                </a:solidFill>
                <a:effectLst/>
                <a:latin typeface="+mn-lt"/>
                <a:ea typeface="+mn-ea"/>
                <a:cs typeface="+mn-cs"/>
              </a:rPr>
              <a:t>The process that the research team  will use for assessing decisional capacity</a:t>
            </a:r>
          </a:p>
          <a:p>
            <a:pPr lvl="1"/>
            <a:r>
              <a:rPr lang="en-US" sz="1200" kern="1200" dirty="0">
                <a:solidFill>
                  <a:schemeClr val="tx1"/>
                </a:solidFill>
                <a:effectLst/>
                <a:latin typeface="+mn-lt"/>
                <a:ea typeface="+mn-ea"/>
                <a:cs typeface="+mn-cs"/>
              </a:rPr>
              <a:t>The process for identifying the LAR</a:t>
            </a:r>
          </a:p>
          <a:p>
            <a:pPr lvl="1"/>
            <a:r>
              <a:rPr lang="en-US" sz="1200" kern="1200" dirty="0">
                <a:solidFill>
                  <a:schemeClr val="tx1"/>
                </a:solidFill>
                <a:effectLst/>
                <a:latin typeface="+mn-lt"/>
                <a:ea typeface="+mn-ea"/>
                <a:cs typeface="+mn-cs"/>
              </a:rPr>
              <a:t>And The process for determining the validity of the LAR</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Again, you cannot enroll subjects without capacity without IRB approval </a:t>
            </a:r>
          </a:p>
          <a:p>
            <a:pPr lvl="0"/>
            <a:r>
              <a:rPr lang="en-US" sz="1200" kern="1200" dirty="0">
                <a:solidFill>
                  <a:schemeClr val="tx1"/>
                </a:solidFill>
                <a:effectLst/>
                <a:latin typeface="+mn-lt"/>
                <a:ea typeface="+mn-ea"/>
                <a:cs typeface="+mn-cs"/>
              </a:rPr>
              <a:t>And you do not enroll subjects without capacity without consent from the LAR, unless consent has been waived by the IRB</a:t>
            </a:r>
          </a:p>
          <a:p>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10</a:t>
            </a:fld>
            <a:endParaRPr lang="en-US" dirty="0"/>
          </a:p>
        </p:txBody>
      </p:sp>
    </p:spTree>
    <p:extLst>
      <p:ext uri="{BB962C8B-B14F-4D97-AF65-F5344CB8AC3E}">
        <p14:creationId xmlns:p14="http://schemas.microsoft.com/office/powerpoint/2010/main" val="37673734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I will now go through several scenarios that I hope will provide some clarification to the policy points that we just discussed</a:t>
            </a:r>
          </a:p>
          <a:p>
            <a:pPr lvl="0"/>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Consider a research protocol that proposes to study the efficacy of a new investigational agent on the outcome of patients that suffer an acute thrombotic stroke.  Eligible patients are expected to be cognitively impaired at the time of enrollment. The Investigator should request permission from the IRB to enroll cognitively impaired at the time of initial submission to the IRB.</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The IRB reviews this and may approve it as a Category B. And therefore the full LAR hierarchy may be used.</a:t>
            </a:r>
          </a:p>
          <a:p>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11</a:t>
            </a:fld>
            <a:endParaRPr lang="en-US" dirty="0"/>
          </a:p>
        </p:txBody>
      </p:sp>
    </p:spTree>
    <p:extLst>
      <p:ext uri="{BB962C8B-B14F-4D97-AF65-F5344CB8AC3E}">
        <p14:creationId xmlns:p14="http://schemas.microsoft.com/office/powerpoint/2010/main" val="2264822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Now consider a scenario in which a research protocol proposes to study the efficacy again of a new investigational agent on the outcome of patients that suffer an acute thrombotic stroke.  Eligible patients are required to be awake and alert at the time of enrollment, but it is possible they may decline in cognitive function at some point after enrollment.</a:t>
            </a:r>
          </a:p>
          <a:p>
            <a:pPr lvl="0"/>
            <a:r>
              <a:rPr lang="en-US" sz="1200" kern="1200" dirty="0">
                <a:solidFill>
                  <a:schemeClr val="tx1"/>
                </a:solidFill>
                <a:effectLst/>
                <a:latin typeface="+mn-lt"/>
                <a:ea typeface="+mn-ea"/>
                <a:cs typeface="+mn-cs"/>
              </a:rPr>
              <a:t>It remains important to follow the outcome of all patients that are initially enrolled, as the drug may promote the resolution of the stroke and improve final outcome.  The only study activity at that point would be collection of data, blood samples and a protocol required head CT with contrast.</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At the time of the initial submission to the IRB, the investigator should make it clear that only those who consent for themselves will be enrolled, but request permission from the IRB to allow those that lose capacity to remain in the study after enrollment.  The investigator should provide justification for why it is important for the person to remain in study and to describe what study activities will occur.</a:t>
            </a:r>
          </a:p>
          <a:p>
            <a:pPr lvl="0"/>
            <a:r>
              <a:rPr lang="en-US" sz="1200" kern="1200" dirty="0">
                <a:solidFill>
                  <a:schemeClr val="tx1"/>
                </a:solidFill>
                <a:effectLst/>
                <a:latin typeface="+mn-lt"/>
                <a:ea typeface="+mn-ea"/>
                <a:cs typeface="+mn-cs"/>
              </a:rPr>
              <a:t>The IRB approves the proposed protocol as category C and the full LAR hierarchy may be used.</a:t>
            </a:r>
          </a:p>
          <a:p>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12</a:t>
            </a:fld>
            <a:endParaRPr lang="en-US" dirty="0"/>
          </a:p>
        </p:txBody>
      </p:sp>
    </p:spTree>
    <p:extLst>
      <p:ext uri="{BB962C8B-B14F-4D97-AF65-F5344CB8AC3E}">
        <p14:creationId xmlns:p14="http://schemas.microsoft.com/office/powerpoint/2010/main" val="3051053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Now consider the following scenario in which we will discuss what to do when a patient unexpectedly loses capacity during the course of research.  Consider a protocol that enrolls patients with lymphoma to receive CAR-T cells. The protocol allows only for persons that are able to consent for themselves to enroll.  During the study, however, a participant becomes critically ill with cytokine release syndrome requiring transfer to the Intensive Care Unit, intubation with mechanical ventilation and is placed under deep sedation.</a:t>
            </a:r>
          </a:p>
          <a:p>
            <a:r>
              <a:rPr lang="en-US" sz="1200" kern="1200" dirty="0">
                <a:solidFill>
                  <a:schemeClr val="tx1"/>
                </a:solidFill>
                <a:effectLst/>
                <a:latin typeface="+mn-lt"/>
                <a:ea typeface="+mn-ea"/>
                <a:cs typeface="+mn-cs"/>
              </a:rPr>
              <a:t>What approvals, if any, are required?</a:t>
            </a:r>
          </a:p>
          <a:p>
            <a:r>
              <a:rPr lang="en-US" sz="1200" kern="1200" dirty="0">
                <a:solidFill>
                  <a:schemeClr val="tx1"/>
                </a:solidFill>
                <a:effectLst/>
                <a:latin typeface="+mn-lt"/>
                <a:ea typeface="+mn-ea"/>
                <a:cs typeface="+mn-cs"/>
              </a:rPr>
              <a:t>The loss of capacity is expected to be temporary due to the acute, reversable nature of the illness.  Therefore, no new IRB approvals are needed and no reconsent of the LAR is required.  However, good practice would dictate that this subject’s surrogate to be engaged at this time.</a:t>
            </a:r>
          </a:p>
          <a:p>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13</a:t>
            </a:fld>
            <a:endParaRPr lang="en-US" dirty="0"/>
          </a:p>
        </p:txBody>
      </p:sp>
    </p:spTree>
    <p:extLst>
      <p:ext uri="{BB962C8B-B14F-4D97-AF65-F5344CB8AC3E}">
        <p14:creationId xmlns:p14="http://schemas.microsoft.com/office/powerpoint/2010/main" val="313279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However, now the patient in the ICU suffers a large stroke and is not expected to regain cognitive function.  At this point, what should the investigator do?</a:t>
            </a:r>
          </a:p>
          <a:p>
            <a:pPr lvl="0"/>
            <a:r>
              <a:rPr lang="en-US" sz="1200" kern="1200" dirty="0">
                <a:solidFill>
                  <a:schemeClr val="tx1"/>
                </a:solidFill>
                <a:effectLst/>
                <a:latin typeface="+mn-lt"/>
                <a:ea typeface="+mn-ea"/>
                <a:cs typeface="+mn-cs"/>
              </a:rPr>
              <a:t>The investigator has 2 choices;</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First, they may remove the person from the study.</a:t>
            </a:r>
          </a:p>
          <a:p>
            <a:pPr lvl="0"/>
            <a:r>
              <a:rPr lang="en-US" sz="1200" kern="1200" dirty="0">
                <a:solidFill>
                  <a:schemeClr val="tx1"/>
                </a:solidFill>
                <a:effectLst/>
                <a:latin typeface="+mn-lt"/>
                <a:ea typeface="+mn-ea"/>
                <a:cs typeface="+mn-cs"/>
              </a:rPr>
              <a:t>Second, if there is a valid reason for that person to stay on the study, for example continued possible direct benefit, or important outcome data is needed to be collected, then the investigator must submit to the IRB, and request permission to allow for those without capacity to remain on study. </a:t>
            </a:r>
          </a:p>
          <a:p>
            <a:pPr lvl="0"/>
            <a:r>
              <a:rPr lang="en-US" sz="1200" kern="1200" dirty="0">
                <a:solidFill>
                  <a:schemeClr val="tx1"/>
                </a:solidFill>
                <a:effectLst/>
                <a:latin typeface="+mn-lt"/>
                <a:ea typeface="+mn-ea"/>
                <a:cs typeface="+mn-cs"/>
              </a:rPr>
              <a:t>The investigator must provide adequate justification for this.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If the IRB approves, then the LAR must be consented for the subject to stay on the study. The subject may stay on study pending the IRB review. However, if the IRB does not approve, then subject must be taken off study.</a:t>
            </a:r>
          </a:p>
          <a:p>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14</a:t>
            </a:fld>
            <a:endParaRPr lang="en-US" dirty="0"/>
          </a:p>
        </p:txBody>
      </p:sp>
    </p:spTree>
    <p:extLst>
      <p:ext uri="{BB962C8B-B14F-4D97-AF65-F5344CB8AC3E}">
        <p14:creationId xmlns:p14="http://schemas.microsoft.com/office/powerpoint/2010/main" val="30422530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this was only a brief overview of some of the key policy points. We refer to you the full policy posted on the IRBO website, and the additional resources shown on this slide. </a:t>
            </a:r>
          </a:p>
        </p:txBody>
      </p:sp>
      <p:sp>
        <p:nvSpPr>
          <p:cNvPr id="4" name="Slide Number Placeholder 3"/>
          <p:cNvSpPr>
            <a:spLocks noGrp="1"/>
          </p:cNvSpPr>
          <p:nvPr>
            <p:ph type="sldNum" sz="quarter" idx="5"/>
          </p:nvPr>
        </p:nvSpPr>
        <p:spPr/>
        <p:txBody>
          <a:bodyPr/>
          <a:lstStyle/>
          <a:p>
            <a:fld id="{D9B61411-4DE3-4D5B-B4D5-E006B4577313}" type="slidenum">
              <a:rPr lang="en-US" smtClean="0"/>
              <a:t>15</a:t>
            </a:fld>
            <a:endParaRPr lang="en-US" dirty="0"/>
          </a:p>
        </p:txBody>
      </p:sp>
    </p:spTree>
    <p:extLst>
      <p:ext uri="{BB962C8B-B14F-4D97-AF65-F5344CB8AC3E}">
        <p14:creationId xmlns:p14="http://schemas.microsoft.com/office/powerpoint/2010/main" val="2928583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August 24th, 2020. However, the policy will not go into full effect until September 14th, 2020. In the interim time, you may use this policy to help guide you in the development of new submissions to the IRB. However, the IRB will not begin to enforce the policy until September 14th, 2020. </a:t>
            </a:r>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lack of regulatory oversight in this area, therefore thoughtful policy development is particularly important. The purpose of this policy is to describe the additional protections in research that involves adult subjects who lack decision-making capacity to consent to, or continue participation, in research. </a:t>
            </a:r>
          </a:p>
          <a:p>
            <a:endParaRPr lang="en-US" dirty="0"/>
          </a:p>
          <a:p>
            <a:r>
              <a:rPr lang="en-US" dirty="0"/>
              <a:t>It is also to describe when the NIH IRB will permit a legally authorized representative (or LAR) to provide consent for a subject that cannot provide consent for themselves.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3</a:t>
            </a:fld>
            <a:endParaRPr lang="en-US" dirty="0"/>
          </a:p>
        </p:txBody>
      </p:sp>
    </p:spTree>
    <p:extLst>
      <p:ext uri="{BB962C8B-B14F-4D97-AF65-F5344CB8AC3E}">
        <p14:creationId xmlns:p14="http://schemas.microsoft.com/office/powerpoint/2010/main" val="2130476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policy applies to all research that is overseen by the NIH IRB. However, in some instances, when the research is conducted at a non-NIH site, state law or local policy may supersede the hierarchy that used to determine the LAR at that site. </a:t>
            </a:r>
          </a:p>
          <a:p>
            <a:endParaRPr lang="en-US" dirty="0"/>
          </a:p>
          <a:p>
            <a:r>
              <a:rPr lang="en-US" dirty="0"/>
              <a:t>This policy applies to NIH investigators conducting research at an NIH site, whether or not the NIH is the reviewing IRB, or whether another IRB is the reviewing IRB. </a:t>
            </a:r>
          </a:p>
          <a:p>
            <a:endParaRPr lang="en-US" dirty="0"/>
          </a:p>
          <a:p>
            <a:r>
              <a:rPr lang="en-US" dirty="0"/>
              <a:t>This policy applies to non-NIH lead site investigators conducting research at non-NIH sites, if the NIH is the reviewing IRB.</a:t>
            </a:r>
          </a:p>
          <a:p>
            <a:endParaRPr lang="en-US" dirty="0"/>
          </a:p>
          <a:p>
            <a:r>
              <a:rPr lang="en-US" dirty="0"/>
              <a:t>The policy itself also applies to the NIH Institutional Official. </a:t>
            </a:r>
          </a:p>
          <a:p>
            <a:endParaRPr lang="en-US" dirty="0"/>
          </a:p>
          <a:p>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4</a:t>
            </a:fld>
            <a:endParaRPr lang="en-US" dirty="0"/>
          </a:p>
        </p:txBody>
      </p:sp>
    </p:spTree>
    <p:extLst>
      <p:ext uri="{BB962C8B-B14F-4D97-AF65-F5344CB8AC3E}">
        <p14:creationId xmlns:p14="http://schemas.microsoft.com/office/powerpoint/2010/main" val="45756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important point of this policy is that subjects without the ability to consent for themselves for participation in research, cannot participate in research. Which means, either enroll, or continue in the research (except as described later), without IRB approval that grants permission for those subject to participate. </a:t>
            </a:r>
          </a:p>
        </p:txBody>
      </p:sp>
      <p:sp>
        <p:nvSpPr>
          <p:cNvPr id="4" name="Slide Number Placeholder 3"/>
          <p:cNvSpPr>
            <a:spLocks noGrp="1"/>
          </p:cNvSpPr>
          <p:nvPr>
            <p:ph type="sldNum" sz="quarter" idx="5"/>
          </p:nvPr>
        </p:nvSpPr>
        <p:spPr/>
        <p:txBody>
          <a:bodyPr/>
          <a:lstStyle/>
          <a:p>
            <a:fld id="{D9B61411-4DE3-4D5B-B4D5-E006B4577313}" type="slidenum">
              <a:rPr lang="en-US" smtClean="0"/>
              <a:t>5</a:t>
            </a:fld>
            <a:endParaRPr lang="en-US" dirty="0"/>
          </a:p>
        </p:txBody>
      </p:sp>
    </p:spTree>
    <p:extLst>
      <p:ext uri="{BB962C8B-B14F-4D97-AF65-F5344CB8AC3E}">
        <p14:creationId xmlns:p14="http://schemas.microsoft.com/office/powerpoint/2010/main" val="1157880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 the IRB can only approve research that enrolls adults that cannot consent for themselves, if it determines that that the research falls into one of the following categories:</a:t>
            </a:r>
          </a:p>
          <a:p>
            <a:pPr marL="171450" indent="-171450">
              <a:buFont typeface="Arial" panose="020B0604020202020204" pitchFamily="34" charset="0"/>
              <a:buChar char="•"/>
            </a:pPr>
            <a:r>
              <a:rPr lang="en-US" dirty="0"/>
              <a:t>Category A – Which means the research is minimal risk</a:t>
            </a:r>
          </a:p>
          <a:p>
            <a:pPr marL="171450" indent="-171450">
              <a:buFont typeface="Arial" panose="020B0604020202020204" pitchFamily="34" charset="0"/>
              <a:buChar char="•"/>
            </a:pPr>
            <a:r>
              <a:rPr lang="en-US" dirty="0"/>
              <a:t>Category B – In which the research is g</a:t>
            </a:r>
            <a:r>
              <a:rPr lang="en-US" sz="1200" dirty="0"/>
              <a:t>reater than minimal risk but with a prospect of direct benefit </a:t>
            </a:r>
            <a:endParaRPr lang="en-US" dirty="0"/>
          </a:p>
          <a:p>
            <a:pPr marL="171450" indent="-171450">
              <a:buFont typeface="Arial" panose="020B0604020202020204" pitchFamily="34" charset="0"/>
              <a:buChar char="•"/>
            </a:pPr>
            <a:r>
              <a:rPr lang="en-US" dirty="0"/>
              <a:t>Category C – In which the research is g</a:t>
            </a:r>
            <a:r>
              <a:rPr lang="en-US" sz="1200" dirty="0"/>
              <a:t>reater than minimal risk without a prospect of direct benefit, but the risk is judged to be is no more than a minor increase over minimal, and it does not adversely effect the rights, safety or welfare of the subject </a:t>
            </a:r>
          </a:p>
          <a:p>
            <a:pPr marL="0" indent="0">
              <a:buFont typeface="Arial" panose="020B0604020202020204" pitchFamily="34" charset="0"/>
              <a:buNone/>
            </a:pPr>
            <a:r>
              <a:rPr lang="en-US" sz="1200" dirty="0"/>
              <a:t>If the research does not meet any of those three categories, meaning that it is greater than minimal risk and the risk is more than a minor increase over minimal, and there is no prospect of direct benefit, that research may only be approved if it has undergone additional institutional review and approval by the NIH Institutional Official.</a:t>
            </a:r>
            <a:br>
              <a:rPr lang="en-US" dirty="0"/>
            </a:b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6</a:t>
            </a:fld>
            <a:endParaRPr lang="en-US" dirty="0"/>
          </a:p>
        </p:txBody>
      </p:sp>
    </p:spTree>
    <p:extLst>
      <p:ext uri="{BB962C8B-B14F-4D97-AF65-F5344CB8AC3E}">
        <p14:creationId xmlns:p14="http://schemas.microsoft.com/office/powerpoint/2010/main" val="1134759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Policy 403 establishes the hierarchy for the legally authorized representative that can consent for enrolling, or continuing, a person in research, that cannot provide consent for themselves. Importantly, this policy simplifies the hierarchy compared to the prior SOP. In addition,  it harmonizes the hierarchy with that used by the Clinical Center MAS policies. </a:t>
            </a:r>
          </a:p>
          <a:p>
            <a:endParaRPr lang="en-US" dirty="0"/>
          </a:p>
          <a:p>
            <a:pPr marL="0" indent="0">
              <a:buFont typeface="Arial" panose="020B0604020202020204" pitchFamily="34" charset="0"/>
              <a:buNone/>
            </a:pPr>
            <a:r>
              <a:rPr lang="en-US" dirty="0"/>
              <a:t>The hierarchy is as follows: </a:t>
            </a:r>
          </a:p>
          <a:p>
            <a:pPr marL="800100" lvl="1" indent="-342900">
              <a:buFont typeface="Arial" panose="020B0604020202020204" pitchFamily="34" charset="0"/>
              <a:buChar char="•"/>
            </a:pPr>
            <a:r>
              <a:rPr lang="en-US" sz="2200" dirty="0"/>
              <a:t>First is the Court-appointed guardian, if there is no court-appointed guardian, then, an </a:t>
            </a:r>
          </a:p>
          <a:p>
            <a:pPr marL="800100" lvl="1" indent="-342900">
              <a:buFont typeface="Arial" panose="020B0604020202020204" pitchFamily="34" charset="0"/>
              <a:buChar char="•"/>
            </a:pPr>
            <a:r>
              <a:rPr lang="en-US" sz="2200" dirty="0"/>
              <a:t>Appointed Durable Power of Attorney (or DPA) for Healthcare, may be used.</a:t>
            </a:r>
          </a:p>
          <a:p>
            <a:pPr marL="800100" lvl="1" indent="-342900">
              <a:buFont typeface="Arial" panose="020B0604020202020204" pitchFamily="34" charset="0"/>
              <a:buChar char="•"/>
            </a:pPr>
            <a:r>
              <a:rPr lang="en-US" sz="2200" dirty="0"/>
              <a:t>If the subject does not have either a guardian or a DPA, but understands the DPA process, they may, at that time, appoint at DPA; and that person may provide consent for the individual to enroll, or continue in research. </a:t>
            </a:r>
          </a:p>
          <a:p>
            <a:endParaRPr lang="en-US" dirty="0"/>
          </a:p>
          <a:p>
            <a:r>
              <a:rPr lang="en-US" dirty="0"/>
              <a:t>If none of the above apply, then if research has been approved in Categories A, B, or C, you may utilize the next of kin hierarchy; and that is as follows:</a:t>
            </a:r>
          </a:p>
          <a:p>
            <a:endParaRPr lang="en-US" dirty="0"/>
          </a:p>
          <a:p>
            <a:pPr marL="171450" indent="-171450">
              <a:buFont typeface="Arial" panose="020B0604020202020204" pitchFamily="34" charset="0"/>
              <a:buChar char="•"/>
            </a:pPr>
            <a:r>
              <a:rPr lang="en-US" dirty="0"/>
              <a:t>First, a spouse or domestic partner</a:t>
            </a:r>
          </a:p>
          <a:p>
            <a:pPr marL="171450" indent="-171450">
              <a:buFont typeface="Arial" panose="020B0604020202020204" pitchFamily="34" charset="0"/>
              <a:buChar char="•"/>
            </a:pPr>
            <a:r>
              <a:rPr lang="en-US" dirty="0"/>
              <a:t>Second, an adult child, </a:t>
            </a:r>
          </a:p>
          <a:p>
            <a:pPr marL="171450" indent="-171450">
              <a:buFont typeface="Arial" panose="020B0604020202020204" pitchFamily="34" charset="0"/>
              <a:buChar char="•"/>
            </a:pPr>
            <a:r>
              <a:rPr lang="en-US" dirty="0"/>
              <a:t>Third, a parent, </a:t>
            </a:r>
          </a:p>
          <a:p>
            <a:pPr marL="171450" indent="-171450">
              <a:buFont typeface="Arial" panose="020B0604020202020204" pitchFamily="34" charset="0"/>
              <a:buChar char="•"/>
            </a:pPr>
            <a:r>
              <a:rPr lang="en-US" dirty="0"/>
              <a:t>Next an adult sibling, and </a:t>
            </a:r>
          </a:p>
          <a:p>
            <a:pPr marL="171450" indent="-171450">
              <a:buFont typeface="Arial" panose="020B0604020202020204" pitchFamily="34" charset="0"/>
              <a:buChar char="•"/>
            </a:pPr>
            <a:r>
              <a:rPr lang="en-US" dirty="0"/>
              <a:t>Last another relative.</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It is important that you must use the highest level of hierarchy that exists. You cannot skip over to a lower member of the hierarchy, merely because they are there, or because the higher-level person either won’t consent, or is not convenient to reach.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7</a:t>
            </a:fld>
            <a:endParaRPr lang="en-US" dirty="0"/>
          </a:p>
        </p:txBody>
      </p:sp>
    </p:spTree>
    <p:extLst>
      <p:ext uri="{BB962C8B-B14F-4D97-AF65-F5344CB8AC3E}">
        <p14:creationId xmlns:p14="http://schemas.microsoft.com/office/powerpoint/2010/main" val="1486380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research has been approved to enroll subjects that do not have the capacity to consent for themselves, and the research requires informed consent. Then, legally effective informed consent must be obtained from the legally authorized representative, prior to the initiation of any research activities, with one exception as described below: </a:t>
            </a:r>
          </a:p>
          <a:p>
            <a:endParaRPr lang="en-US" dirty="0"/>
          </a:p>
          <a:p>
            <a:r>
              <a:rPr lang="en-US" dirty="0"/>
              <a:t>When a subject with capacity consented to the research, and has a temporary lost capacity, (meaning they are expected to regain capacity) then, reconsent of the subject by the LAR is not required for the subject’s continued participation in the research. </a:t>
            </a:r>
          </a:p>
        </p:txBody>
      </p:sp>
      <p:sp>
        <p:nvSpPr>
          <p:cNvPr id="4" name="Slide Number Placeholder 3"/>
          <p:cNvSpPr>
            <a:spLocks noGrp="1"/>
          </p:cNvSpPr>
          <p:nvPr>
            <p:ph type="sldNum" sz="quarter" idx="5"/>
          </p:nvPr>
        </p:nvSpPr>
        <p:spPr/>
        <p:txBody>
          <a:bodyPr/>
          <a:lstStyle/>
          <a:p>
            <a:fld id="{D9B61411-4DE3-4D5B-B4D5-E006B4577313}" type="slidenum">
              <a:rPr lang="en-US" smtClean="0"/>
              <a:t>8</a:t>
            </a:fld>
            <a:endParaRPr lang="en-US" dirty="0"/>
          </a:p>
        </p:txBody>
      </p:sp>
    </p:spTree>
    <p:extLst>
      <p:ext uri="{BB962C8B-B14F-4D97-AF65-F5344CB8AC3E}">
        <p14:creationId xmlns:p14="http://schemas.microsoft.com/office/powerpoint/2010/main" val="278057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contrast, if the research has not been approved by the IRB for inclusion of subjects that lack capacity to consent for themselves,  and a subject who had capacity previously to consent subsequently permanently loses capacity, and </a:t>
            </a:r>
          </a:p>
          <a:p>
            <a:pPr lvl="0"/>
            <a:r>
              <a:rPr lang="en-US" sz="1200" kern="1200" dirty="0">
                <a:solidFill>
                  <a:schemeClr val="tx1"/>
                </a:solidFill>
                <a:effectLst/>
                <a:latin typeface="+mn-lt"/>
                <a:ea typeface="+mn-ea"/>
                <a:cs typeface="+mn-cs"/>
              </a:rPr>
              <a:t>the research involves continued interactions or interventions with the subject then the NIH PI or Lead Site Investigator must obtain IRB approval, and reconsent from the LAR, for the subject that is now without capacity to remain on the research.</a:t>
            </a:r>
          </a:p>
          <a:p>
            <a:endParaRPr lang="en-US" dirty="0"/>
          </a:p>
        </p:txBody>
      </p:sp>
      <p:sp>
        <p:nvSpPr>
          <p:cNvPr id="4" name="Slide Number Placeholder 3"/>
          <p:cNvSpPr>
            <a:spLocks noGrp="1"/>
          </p:cNvSpPr>
          <p:nvPr>
            <p:ph type="sldNum" sz="quarter" idx="5"/>
          </p:nvPr>
        </p:nvSpPr>
        <p:spPr/>
        <p:txBody>
          <a:bodyPr/>
          <a:lstStyle/>
          <a:p>
            <a:fld id="{D9B61411-4DE3-4D5B-B4D5-E006B4577313}" type="slidenum">
              <a:rPr lang="en-US" smtClean="0"/>
              <a:t>9</a:t>
            </a:fld>
            <a:endParaRPr lang="en-US" dirty="0"/>
          </a:p>
        </p:txBody>
      </p:sp>
    </p:spTree>
    <p:extLst>
      <p:ext uri="{BB962C8B-B14F-4D97-AF65-F5344CB8AC3E}">
        <p14:creationId xmlns:p14="http://schemas.microsoft.com/office/powerpoint/2010/main" val="22940749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8/23/2020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8/23/2020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3.pn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3.pn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3.png"/><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3.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3.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www.nimh.nih.gov/research/research-conducted-at-nimh/scientific-director/office-of-clinical-director/administrative-research-support/human-subjects-protection-unit-hspu.shtml" TargetMode="External"/><Relationship Id="rId3" Type="http://schemas.openxmlformats.org/officeDocument/2006/relationships/tags" Target="../tags/tag15.xml"/><Relationship Id="rId7" Type="http://schemas.openxmlformats.org/officeDocument/2006/relationships/hyperlink" Target="https://www.bioethics.nih.gov/clinical/consultation.shtml" TargetMode="Externa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hyperlink" Target="https://cc-internal2.cc.nih.gov/policies/PDF/M19-1.pdf" TargetMode="External"/><Relationship Id="rId5" Type="http://schemas.openxmlformats.org/officeDocument/2006/relationships/notesSlide" Target="../notesSlides/notesSlide15.xml"/><Relationship Id="rId4" Type="http://schemas.openxmlformats.org/officeDocument/2006/relationships/slideLayout" Target="../slideLayouts/slideLayout2.xm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2.xml"/><Relationship Id="rId7" Type="http://schemas.openxmlformats.org/officeDocument/2006/relationships/diagramLayout" Target="../diagrams/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4.jpeg"/><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3.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3.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5.jp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a:xfrm>
            <a:off x="822960" y="487680"/>
            <a:ext cx="7543800" cy="3837432"/>
          </a:xfrm>
        </p:spPr>
        <p:txBody>
          <a:bodyPr>
            <a:normAutofit fontScale="90000"/>
          </a:bodyPr>
          <a:lstStyle/>
          <a:p>
            <a:r>
              <a:rPr lang="en-US" dirty="0"/>
              <a:t>Policy 403-Research involving adults who lack capacity to consent to research.</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Office of human subjects research protections</a:t>
            </a:r>
          </a:p>
        </p:txBody>
      </p:sp>
      <p:pic>
        <p:nvPicPr>
          <p:cNvPr id="6" name="Audio 5" descr="Speaker icon to adjust volume">
            <a:hlinkClick r:id="" action="ppaction://media"/>
            <a:extLst>
              <a:ext uri="{FF2B5EF4-FFF2-40B4-BE49-F238E27FC236}">
                <a16:creationId xmlns:a16="http://schemas.microsoft.com/office/drawing/2014/main" id="{CB3B3299-D495-4829-B74C-1C08F9A3030B}"/>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2120"/>
    </mc:Choice>
    <mc:Fallback xmlns="">
      <p:transition spd="slow" advTm="321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244EA-24DE-4B8D-B7F0-EE339116960F}"/>
              </a:ext>
            </a:extLst>
          </p:cNvPr>
          <p:cNvSpPr>
            <a:spLocks noGrp="1"/>
          </p:cNvSpPr>
          <p:nvPr>
            <p:ph type="title"/>
          </p:nvPr>
        </p:nvSpPr>
        <p:spPr/>
        <p:txBody>
          <a:bodyPr/>
          <a:lstStyle/>
          <a:p>
            <a:r>
              <a:rPr lang="en-US" dirty="0"/>
              <a:t>Expectations of investigators</a:t>
            </a:r>
          </a:p>
        </p:txBody>
      </p:sp>
      <p:sp>
        <p:nvSpPr>
          <p:cNvPr id="3" name="Content Placeholder 2">
            <a:extLst>
              <a:ext uri="{FF2B5EF4-FFF2-40B4-BE49-F238E27FC236}">
                <a16:creationId xmlns:a16="http://schemas.microsoft.com/office/drawing/2014/main" id="{42045C3B-F481-4ED3-982B-7540B940DD17}"/>
              </a:ext>
            </a:extLst>
          </p:cNvPr>
          <p:cNvSpPr>
            <a:spLocks noGrp="1"/>
          </p:cNvSpPr>
          <p:nvPr>
            <p:ph idx="1"/>
          </p:nvPr>
        </p:nvSpPr>
        <p:spPr/>
        <p:txBody>
          <a:bodyPr/>
          <a:lstStyle/>
          <a:p>
            <a:r>
              <a:rPr lang="en-US" dirty="0"/>
              <a:t>If the research will or may include such subjects, the protocol must describe:</a:t>
            </a:r>
          </a:p>
          <a:p>
            <a:pPr lvl="1"/>
            <a:r>
              <a:rPr lang="en-US" sz="2000" dirty="0"/>
              <a:t>A compelling justification for their inclusion</a:t>
            </a:r>
          </a:p>
          <a:p>
            <a:pPr lvl="1"/>
            <a:r>
              <a:rPr lang="en-US" sz="2000" dirty="0"/>
              <a:t>Any safeguards that will be in place</a:t>
            </a:r>
          </a:p>
          <a:p>
            <a:pPr lvl="1"/>
            <a:r>
              <a:rPr lang="en-US" sz="2000" dirty="0"/>
              <a:t>The process for assessing decisional capacity</a:t>
            </a:r>
          </a:p>
          <a:p>
            <a:pPr lvl="1"/>
            <a:r>
              <a:rPr lang="en-US" sz="2000" dirty="0"/>
              <a:t>The process for identifying the LAR</a:t>
            </a:r>
          </a:p>
          <a:p>
            <a:pPr lvl="1"/>
            <a:r>
              <a:rPr lang="en-US" sz="2000" dirty="0"/>
              <a:t>The process for determining the validity of the LAR</a:t>
            </a:r>
          </a:p>
          <a:p>
            <a:r>
              <a:rPr lang="en-US" dirty="0"/>
              <a:t>Don’t enroll subjects w/o capacity without IRB approval</a:t>
            </a:r>
          </a:p>
          <a:p>
            <a:r>
              <a:rPr lang="en-US" dirty="0"/>
              <a:t>Don’t enroll subjects w/o capacity without consent from the LAR, unless consent has been waived by the IRB</a:t>
            </a:r>
          </a:p>
          <a:p>
            <a:endParaRPr lang="en-US" dirty="0"/>
          </a:p>
        </p:txBody>
      </p:sp>
      <p:pic>
        <p:nvPicPr>
          <p:cNvPr id="4" name="Audio 3" descr="Speaker icon to adjust volume">
            <a:hlinkClick r:id="" action="ppaction://media"/>
            <a:extLst>
              <a:ext uri="{FF2B5EF4-FFF2-40B4-BE49-F238E27FC236}">
                <a16:creationId xmlns:a16="http://schemas.microsoft.com/office/drawing/2014/main" id="{DDB2F2EE-E4A0-4EC2-A053-45145355DD71}"/>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157346074"/>
      </p:ext>
    </p:extLst>
  </p:cSld>
  <p:clrMapOvr>
    <a:masterClrMapping/>
  </p:clrMapOvr>
  <mc:AlternateContent xmlns:mc="http://schemas.openxmlformats.org/markup-compatibility/2006" xmlns:p14="http://schemas.microsoft.com/office/powerpoint/2010/main">
    <mc:Choice Requires="p14">
      <p:transition spd="slow" p14:dur="2000" advTm="47906"/>
    </mc:Choice>
    <mc:Fallback xmlns="">
      <p:transition spd="slow" advTm="479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9CC1E-2673-440E-86D0-8330EFD6F6C7}"/>
              </a:ext>
            </a:extLst>
          </p:cNvPr>
          <p:cNvSpPr>
            <a:spLocks noGrp="1"/>
          </p:cNvSpPr>
          <p:nvPr>
            <p:ph type="title"/>
          </p:nvPr>
        </p:nvSpPr>
        <p:spPr/>
        <p:txBody>
          <a:bodyPr/>
          <a:lstStyle/>
          <a:p>
            <a:r>
              <a:rPr lang="en-US" dirty="0"/>
              <a:t>Scenario 1</a:t>
            </a:r>
          </a:p>
        </p:txBody>
      </p:sp>
      <p:sp>
        <p:nvSpPr>
          <p:cNvPr id="3" name="Content Placeholder 2">
            <a:extLst>
              <a:ext uri="{FF2B5EF4-FFF2-40B4-BE49-F238E27FC236}">
                <a16:creationId xmlns:a16="http://schemas.microsoft.com/office/drawing/2014/main" id="{56924DDE-7612-4F88-BEFE-6F9D1450630C}"/>
              </a:ext>
            </a:extLst>
          </p:cNvPr>
          <p:cNvSpPr>
            <a:spLocks noGrp="1"/>
          </p:cNvSpPr>
          <p:nvPr>
            <p:ph idx="1"/>
          </p:nvPr>
        </p:nvSpPr>
        <p:spPr/>
        <p:txBody>
          <a:bodyPr/>
          <a:lstStyle/>
          <a:p>
            <a:r>
              <a:rPr lang="en-US" dirty="0"/>
              <a:t>A research protocol proposes to study the efficacy of a new investigational agent on the outcome of patients that suffer an acute thrombotic stroke.  Eligible patients are expected to be cognitively impaired at the time of enrollment.</a:t>
            </a:r>
          </a:p>
          <a:p>
            <a:r>
              <a:rPr lang="en-US" dirty="0"/>
              <a:t>The Investigator should request permission from the IRB to enroll cognitively impaired at the time of initial submission to the IRB.</a:t>
            </a:r>
          </a:p>
          <a:p>
            <a:r>
              <a:rPr lang="en-US" dirty="0"/>
              <a:t>The IRB approves as Category B.</a:t>
            </a:r>
          </a:p>
          <a:p>
            <a:r>
              <a:rPr lang="en-US" dirty="0"/>
              <a:t>The full LAR hierarchy may be used</a:t>
            </a:r>
          </a:p>
        </p:txBody>
      </p:sp>
      <p:pic>
        <p:nvPicPr>
          <p:cNvPr id="5" name="Audio 4" descr="Speaker icon to adjust volume">
            <a:hlinkClick r:id="" action="ppaction://media"/>
            <a:extLst>
              <a:ext uri="{FF2B5EF4-FFF2-40B4-BE49-F238E27FC236}">
                <a16:creationId xmlns:a16="http://schemas.microsoft.com/office/drawing/2014/main" id="{3DFE9CD6-7746-47B4-9179-C77B2C27D5D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416289568"/>
      </p:ext>
    </p:extLst>
  </p:cSld>
  <p:clrMapOvr>
    <a:masterClrMapping/>
  </p:clrMapOvr>
  <mc:AlternateContent xmlns:mc="http://schemas.openxmlformats.org/markup-compatibility/2006" xmlns:p14="http://schemas.microsoft.com/office/powerpoint/2010/main">
    <mc:Choice Requires="p14">
      <p:transition spd="slow" p14:dur="2000" advTm="41545"/>
    </mc:Choice>
    <mc:Fallback xmlns="">
      <p:transition spd="slow" advTm="415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89019-870D-4100-A943-035EBA2F0F5A}"/>
              </a:ext>
            </a:extLst>
          </p:cNvPr>
          <p:cNvSpPr>
            <a:spLocks noGrp="1"/>
          </p:cNvSpPr>
          <p:nvPr>
            <p:ph type="title"/>
          </p:nvPr>
        </p:nvSpPr>
        <p:spPr/>
        <p:txBody>
          <a:bodyPr/>
          <a:lstStyle/>
          <a:p>
            <a:r>
              <a:rPr lang="en-US" dirty="0"/>
              <a:t>Scenario 2</a:t>
            </a:r>
          </a:p>
        </p:txBody>
      </p:sp>
      <p:sp>
        <p:nvSpPr>
          <p:cNvPr id="3" name="Content Placeholder 2">
            <a:extLst>
              <a:ext uri="{FF2B5EF4-FFF2-40B4-BE49-F238E27FC236}">
                <a16:creationId xmlns:a16="http://schemas.microsoft.com/office/drawing/2014/main" id="{EB45363B-1EBB-4C08-BCAE-2FA7A75BCD8E}"/>
              </a:ext>
            </a:extLst>
          </p:cNvPr>
          <p:cNvSpPr>
            <a:spLocks noGrp="1"/>
          </p:cNvSpPr>
          <p:nvPr>
            <p:ph idx="1"/>
          </p:nvPr>
        </p:nvSpPr>
        <p:spPr>
          <a:xfrm>
            <a:off x="822959" y="1845734"/>
            <a:ext cx="7543801" cy="4357842"/>
          </a:xfrm>
        </p:spPr>
        <p:txBody>
          <a:bodyPr>
            <a:normAutofit fontScale="92500" lnSpcReduction="20000"/>
          </a:bodyPr>
          <a:lstStyle/>
          <a:p>
            <a:r>
              <a:rPr lang="en-US" sz="2200" dirty="0"/>
              <a:t>A research protocol proposes to study the efficacy of a new investigational agent on the outcome of patients that suffer an acute thrombotic stroke.  Eligible patients are required to be awake and alert at the time of enrollment, but it is possible they may decline in cognitive function after enrollment.</a:t>
            </a:r>
          </a:p>
          <a:p>
            <a:r>
              <a:rPr lang="en-US" sz="2200" dirty="0"/>
              <a:t>It is important follow the outcome of all patients that are initially enrolled, as the drug may promote the resolution of the stroke and improve final outcome.  The only study activity will be collection of data, blood samples and a protocol required head CT with contrast.</a:t>
            </a:r>
          </a:p>
          <a:p>
            <a:r>
              <a:rPr lang="en-US" sz="2200" dirty="0"/>
              <a:t>At the time of initial submission, the investigator should make clear that only those who can consent for themselves will be enrolled, but request permission from the IRB to allow those that lose capacity to remain in the study after enrollment.  Justification for why it is important for the person to remain in study should be provided in the protocol</a:t>
            </a:r>
          </a:p>
          <a:p>
            <a:r>
              <a:rPr lang="en-US" sz="2200" dirty="0"/>
              <a:t>The IRB approves as category C</a:t>
            </a:r>
          </a:p>
          <a:p>
            <a:r>
              <a:rPr lang="en-US" sz="2200" dirty="0"/>
              <a:t>The full LAR hierarchy may be used.</a:t>
            </a:r>
          </a:p>
          <a:p>
            <a:endParaRPr lang="en-US" dirty="0"/>
          </a:p>
          <a:p>
            <a:endParaRPr lang="en-US" dirty="0"/>
          </a:p>
        </p:txBody>
      </p:sp>
      <p:pic>
        <p:nvPicPr>
          <p:cNvPr id="4" name="Audio 3" descr="Speaker icon to adjust volume">
            <a:hlinkClick r:id="" action="ppaction://media"/>
            <a:extLst>
              <a:ext uri="{FF2B5EF4-FFF2-40B4-BE49-F238E27FC236}">
                <a16:creationId xmlns:a16="http://schemas.microsoft.com/office/drawing/2014/main" id="{7B1A3589-5666-4D9D-A8BD-0EB60D9FAF5D}"/>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58711706"/>
      </p:ext>
    </p:extLst>
  </p:cSld>
  <p:clrMapOvr>
    <a:masterClrMapping/>
  </p:clrMapOvr>
  <mc:AlternateContent xmlns:mc="http://schemas.openxmlformats.org/markup-compatibility/2006" xmlns:p14="http://schemas.microsoft.com/office/powerpoint/2010/main">
    <mc:Choice Requires="p14">
      <p:transition spd="slow" p14:dur="2000" advTm="74158"/>
    </mc:Choice>
    <mc:Fallback xmlns="">
      <p:transition spd="slow" advTm="741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E6012-1022-4A85-BEB0-A864C2EFBD65}"/>
              </a:ext>
            </a:extLst>
          </p:cNvPr>
          <p:cNvSpPr>
            <a:spLocks noGrp="1"/>
          </p:cNvSpPr>
          <p:nvPr>
            <p:ph type="title"/>
          </p:nvPr>
        </p:nvSpPr>
        <p:spPr/>
        <p:txBody>
          <a:bodyPr/>
          <a:lstStyle/>
          <a:p>
            <a:r>
              <a:rPr lang="en-US" dirty="0"/>
              <a:t>Scenario 3</a:t>
            </a:r>
          </a:p>
        </p:txBody>
      </p:sp>
      <p:sp>
        <p:nvSpPr>
          <p:cNvPr id="3" name="Content Placeholder 2">
            <a:extLst>
              <a:ext uri="{FF2B5EF4-FFF2-40B4-BE49-F238E27FC236}">
                <a16:creationId xmlns:a16="http://schemas.microsoft.com/office/drawing/2014/main" id="{325D1E72-5102-4D0B-8D8E-5AB1D1E393C7}"/>
              </a:ext>
            </a:extLst>
          </p:cNvPr>
          <p:cNvSpPr>
            <a:spLocks noGrp="1"/>
          </p:cNvSpPr>
          <p:nvPr>
            <p:ph idx="1"/>
          </p:nvPr>
        </p:nvSpPr>
        <p:spPr/>
        <p:txBody>
          <a:bodyPr/>
          <a:lstStyle/>
          <a:p>
            <a:r>
              <a:rPr lang="en-US" dirty="0"/>
              <a:t>A protocol enrolls patients with lymphoma to receive CAR-T cells. The protocol allows only for persons that are able to consent for themselves.  During the study, a participant becomes critically ill with cytokine release syndrome requiring transfer to the ICU, intubation with mechanical ventilation and deep sedation.</a:t>
            </a:r>
          </a:p>
          <a:p>
            <a:pPr marL="0" indent="0">
              <a:buNone/>
            </a:pPr>
            <a:r>
              <a:rPr lang="en-US" dirty="0"/>
              <a:t>What approvals are required?</a:t>
            </a:r>
          </a:p>
          <a:p>
            <a:pPr marL="0" indent="0">
              <a:buNone/>
            </a:pPr>
            <a:r>
              <a:rPr lang="en-US" dirty="0"/>
              <a:t>The loss of capacity is expected to be temporary due to the acute illness.  No new IRB approvals are needed and no reconsent of the LAR is required.  However, good practice would dictate that the subject’s surrogate be engaged during this time.</a:t>
            </a:r>
          </a:p>
        </p:txBody>
      </p:sp>
      <p:pic>
        <p:nvPicPr>
          <p:cNvPr id="6" name="Audio 5" descr="Speaker icon to adjust volume">
            <a:hlinkClick r:id="" action="ppaction://media"/>
            <a:extLst>
              <a:ext uri="{FF2B5EF4-FFF2-40B4-BE49-F238E27FC236}">
                <a16:creationId xmlns:a16="http://schemas.microsoft.com/office/drawing/2014/main" id="{A62662BD-FBE6-4AF8-B624-ED3813BA71F8}"/>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456117756"/>
      </p:ext>
    </p:extLst>
  </p:cSld>
  <p:clrMapOvr>
    <a:masterClrMapping/>
  </p:clrMapOvr>
  <mc:AlternateContent xmlns:mc="http://schemas.openxmlformats.org/markup-compatibility/2006" xmlns:p14="http://schemas.microsoft.com/office/powerpoint/2010/main">
    <mc:Choice Requires="p14">
      <p:transition spd="slow" p14:dur="2000" advTm="55475"/>
    </mc:Choice>
    <mc:Fallback xmlns="">
      <p:transition spd="slow" advTm="554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3AFF3-D28C-4417-895B-CCA089799028}"/>
              </a:ext>
            </a:extLst>
          </p:cNvPr>
          <p:cNvSpPr>
            <a:spLocks noGrp="1"/>
          </p:cNvSpPr>
          <p:nvPr>
            <p:ph type="title"/>
          </p:nvPr>
        </p:nvSpPr>
        <p:spPr/>
        <p:txBody>
          <a:bodyPr/>
          <a:lstStyle/>
          <a:p>
            <a:r>
              <a:rPr lang="en-US" dirty="0"/>
              <a:t>Scenario 4</a:t>
            </a:r>
          </a:p>
        </p:txBody>
      </p:sp>
      <p:sp>
        <p:nvSpPr>
          <p:cNvPr id="3" name="Content Placeholder 2">
            <a:extLst>
              <a:ext uri="{FF2B5EF4-FFF2-40B4-BE49-F238E27FC236}">
                <a16:creationId xmlns:a16="http://schemas.microsoft.com/office/drawing/2014/main" id="{900DB374-60FF-463E-8918-2CC38666E490}"/>
              </a:ext>
            </a:extLst>
          </p:cNvPr>
          <p:cNvSpPr>
            <a:spLocks noGrp="1"/>
          </p:cNvSpPr>
          <p:nvPr>
            <p:ph idx="1"/>
          </p:nvPr>
        </p:nvSpPr>
        <p:spPr/>
        <p:txBody>
          <a:bodyPr/>
          <a:lstStyle/>
          <a:p>
            <a:r>
              <a:rPr lang="en-US" dirty="0"/>
              <a:t>The patient with CRS in the ICU suffers a large stroke and is not expected to regain cognitive function.  What should the investigator do now?</a:t>
            </a:r>
          </a:p>
          <a:p>
            <a:r>
              <a:rPr lang="en-US" dirty="0"/>
              <a:t>The investigator has 2 choices;</a:t>
            </a:r>
          </a:p>
          <a:p>
            <a:pPr lvl="1"/>
            <a:r>
              <a:rPr lang="en-US" sz="2000" dirty="0"/>
              <a:t>Remove the person from the study.</a:t>
            </a:r>
          </a:p>
          <a:p>
            <a:pPr lvl="1"/>
            <a:r>
              <a:rPr lang="en-US" sz="2000" dirty="0"/>
              <a:t>If there is a valid reason for the person to stay on study (continued possible direct benefit, important outcome data needed), then the investigator must submit to the IRB, and request permission to allow for those without capacity to remain on study. If the IRB approves, the LAR must be consented for the subject to stay on study. The subject may stay on study pending the IRB review. If the IRB does not approve, the subject must be taken off study.</a:t>
            </a:r>
          </a:p>
        </p:txBody>
      </p:sp>
      <p:pic>
        <p:nvPicPr>
          <p:cNvPr id="5" name="Audio 4" descr="Speaker icon to adjust volume">
            <a:hlinkClick r:id="" action="ppaction://media"/>
            <a:extLst>
              <a:ext uri="{FF2B5EF4-FFF2-40B4-BE49-F238E27FC236}">
                <a16:creationId xmlns:a16="http://schemas.microsoft.com/office/drawing/2014/main" id="{148BAB91-EADE-41DE-B15D-9FD3B82610DB}"/>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316173202"/>
      </p:ext>
    </p:extLst>
  </p:cSld>
  <p:clrMapOvr>
    <a:masterClrMapping/>
  </p:clrMapOvr>
  <mc:AlternateContent xmlns:mc="http://schemas.openxmlformats.org/markup-compatibility/2006" xmlns:p14="http://schemas.microsoft.com/office/powerpoint/2010/main">
    <mc:Choice Requires="p14">
      <p:transition spd="slow" p14:dur="2000" advTm="58675"/>
    </mc:Choice>
    <mc:Fallback xmlns="">
      <p:transition spd="slow" advTm="586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6797F-EFA5-432D-A8DE-7A90C1DFC587}"/>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3CDF591C-A704-4F68-99E9-737667FA8621}"/>
              </a:ext>
            </a:extLst>
          </p:cNvPr>
          <p:cNvSpPr>
            <a:spLocks noGrp="1"/>
          </p:cNvSpPr>
          <p:nvPr>
            <p:ph idx="1"/>
          </p:nvPr>
        </p:nvSpPr>
        <p:spPr/>
        <p:txBody>
          <a:bodyPr/>
          <a:lstStyle/>
          <a:p>
            <a:r>
              <a:rPr lang="en-US" u="sng" dirty="0"/>
              <a:t>NIH Policies:</a:t>
            </a:r>
            <a:endParaRPr lang="en-US" dirty="0"/>
          </a:p>
          <a:p>
            <a:r>
              <a:rPr lang="en-US" u="sng" dirty="0">
                <a:hlinkClick r:id="rId6"/>
              </a:rPr>
              <a:t>MAS 19-1 Determining Legally Authorized Representatives for Adult Patients Who Are Unable to Provide Informed Consent for Clinical Care or Re-Admission</a:t>
            </a:r>
            <a:r>
              <a:rPr lang="en-US" dirty="0"/>
              <a:t> (26 March 2020)</a:t>
            </a:r>
          </a:p>
          <a:p>
            <a:r>
              <a:rPr lang="en-US" dirty="0"/>
              <a:t>Policy 301 Informed Consent</a:t>
            </a:r>
          </a:p>
          <a:p>
            <a:r>
              <a:rPr lang="en-US" dirty="0"/>
              <a:t>Policy 402 Research Involving Children</a:t>
            </a:r>
          </a:p>
          <a:p>
            <a:r>
              <a:rPr lang="en-US" dirty="0"/>
              <a:t>Guidance and Resources: </a:t>
            </a:r>
          </a:p>
          <a:p>
            <a:r>
              <a:rPr lang="en-US" u="sng" dirty="0">
                <a:hlinkClick r:id="rId7"/>
              </a:rPr>
              <a:t>Clinical Center (CC) Bioethics Consultation Service, including the Ability to Consent Assessment Team (ACAT)</a:t>
            </a:r>
            <a:endParaRPr lang="en-US" dirty="0"/>
          </a:p>
          <a:p>
            <a:r>
              <a:rPr lang="en-US" u="sng" dirty="0">
                <a:hlinkClick r:id="rId8"/>
              </a:rPr>
              <a:t>NIMH Human Subjects Protection Unit</a:t>
            </a:r>
            <a:endParaRPr lang="en-US" dirty="0"/>
          </a:p>
        </p:txBody>
      </p:sp>
      <p:pic>
        <p:nvPicPr>
          <p:cNvPr id="4" name="Audio 3" descr="Speaker icon to adjust volume">
            <a:hlinkClick r:id="" action="ppaction://media"/>
            <a:extLst>
              <a:ext uri="{FF2B5EF4-FFF2-40B4-BE49-F238E27FC236}">
                <a16:creationId xmlns:a16="http://schemas.microsoft.com/office/drawing/2014/main" id="{326D957D-9613-4B3B-A616-269EE873B6D1}"/>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9"/>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23681460"/>
      </p:ext>
    </p:extLst>
  </p:cSld>
  <p:clrMapOvr>
    <a:masterClrMapping/>
  </p:clrMapOvr>
  <mc:AlternateContent xmlns:mc="http://schemas.openxmlformats.org/markup-compatibility/2006" xmlns:p14="http://schemas.microsoft.com/office/powerpoint/2010/main">
    <mc:Choice Requires="p14">
      <p:transition spd="slow" p14:dur="2000" advTm="15587"/>
    </mc:Choice>
    <mc:Fallback xmlns="">
      <p:transition spd="slow" advTm="155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403</a:t>
            </a:r>
          </a:p>
        </p:txBody>
      </p:sp>
      <p:graphicFrame>
        <p:nvGraphicFramePr>
          <p:cNvPr id="11" name="Content Placeholder 2" descr="Pop-up box describing the Release and Effective Dates">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2051886012"/>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 name="Audio 3" descr="Speaker icon to adjust volume">
            <a:hlinkClick r:id="" action="ppaction://media"/>
            <a:extLst>
              <a:ext uri="{FF2B5EF4-FFF2-40B4-BE49-F238E27FC236}">
                <a16:creationId xmlns:a16="http://schemas.microsoft.com/office/drawing/2014/main" id="{D5FF3A95-7CD6-4FED-9F9C-DBC9615D2D3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24288"/>
    </mc:Choice>
    <mc:Fallback xmlns="">
      <p:transition spd="slow" advTm="242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C5F5D-5AB4-4555-8A8C-DC3EAC4908D2}"/>
              </a:ext>
            </a:extLst>
          </p:cNvPr>
          <p:cNvSpPr>
            <a:spLocks noGrp="1"/>
          </p:cNvSpPr>
          <p:nvPr>
            <p:ph type="title"/>
          </p:nvPr>
        </p:nvSpPr>
        <p:spPr>
          <a:xfrm>
            <a:off x="822960" y="286604"/>
            <a:ext cx="7543800" cy="1450757"/>
          </a:xfrm>
        </p:spPr>
        <p:txBody>
          <a:bodyPr anchor="b">
            <a:normAutofit/>
          </a:bodyPr>
          <a:lstStyle/>
          <a:p>
            <a:r>
              <a:rPr lang="en-US" dirty="0"/>
              <a:t>Purpose</a:t>
            </a:r>
          </a:p>
        </p:txBody>
      </p:sp>
      <p:sp>
        <p:nvSpPr>
          <p:cNvPr id="3" name="Content Placeholder 2">
            <a:extLst>
              <a:ext uri="{FF2B5EF4-FFF2-40B4-BE49-F238E27FC236}">
                <a16:creationId xmlns:a16="http://schemas.microsoft.com/office/drawing/2014/main" id="{A980B95B-E0EC-4DAC-8678-B5DF5EE29698}"/>
              </a:ext>
            </a:extLst>
          </p:cNvPr>
          <p:cNvSpPr>
            <a:spLocks noGrp="1"/>
          </p:cNvSpPr>
          <p:nvPr>
            <p:ph sz="half" idx="1"/>
          </p:nvPr>
        </p:nvSpPr>
        <p:spPr>
          <a:xfrm>
            <a:off x="822960" y="1845734"/>
            <a:ext cx="3703320" cy="4023360"/>
          </a:xfrm>
        </p:spPr>
        <p:txBody>
          <a:bodyPr>
            <a:normAutofit/>
          </a:bodyPr>
          <a:lstStyle/>
          <a:p>
            <a:r>
              <a:rPr lang="en-US" dirty="0"/>
              <a:t>Describe additional protections in research involving adult subjects who lack decision making capacity to consent to, or continue participation in, research.</a:t>
            </a:r>
          </a:p>
          <a:p>
            <a:r>
              <a:rPr lang="en-US" dirty="0"/>
              <a:t>Describe when the NIH IRB will permit a legally authorized representative (LAR) to provide consent for a subject without capacity.</a:t>
            </a:r>
          </a:p>
        </p:txBody>
      </p:sp>
      <p:pic>
        <p:nvPicPr>
          <p:cNvPr id="5" name="Picture 4" descr="A person holding a sign">
            <a:extLst>
              <a:ext uri="{FF2B5EF4-FFF2-40B4-BE49-F238E27FC236}">
                <a16:creationId xmlns:a16="http://schemas.microsoft.com/office/drawing/2014/main" id="{D121326B-2585-4603-85FE-633F42A6EC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63440" y="2815857"/>
            <a:ext cx="3703320" cy="2083117"/>
          </a:xfrm>
          <a:prstGeom prst="rect">
            <a:avLst/>
          </a:prstGeom>
          <a:noFill/>
        </p:spPr>
      </p:pic>
      <p:pic>
        <p:nvPicPr>
          <p:cNvPr id="12" name="Audio 11" descr="Speaker icon to adjust volume">
            <a:hlinkClick r:id="" action="ppaction://media"/>
            <a:extLst>
              <a:ext uri="{FF2B5EF4-FFF2-40B4-BE49-F238E27FC236}">
                <a16:creationId xmlns:a16="http://schemas.microsoft.com/office/drawing/2014/main" id="{83452313-63BC-493C-80CF-DA4C69C51B57}"/>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909023199"/>
      </p:ext>
    </p:extLst>
  </p:cSld>
  <p:clrMapOvr>
    <a:masterClrMapping/>
  </p:clrMapOvr>
  <mc:AlternateContent xmlns:mc="http://schemas.openxmlformats.org/markup-compatibility/2006" xmlns:p14="http://schemas.microsoft.com/office/powerpoint/2010/main">
    <mc:Choice Requires="p14">
      <p:transition spd="slow" p14:dur="2000" advTm="35751"/>
    </mc:Choice>
    <mc:Fallback xmlns="">
      <p:transition spd="slow" advTm="357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AD267-ABC6-4129-A108-FF3C31A3CB53}"/>
              </a:ext>
            </a:extLst>
          </p:cNvPr>
          <p:cNvSpPr>
            <a:spLocks noGrp="1"/>
          </p:cNvSpPr>
          <p:nvPr>
            <p:ph type="title"/>
          </p:nvPr>
        </p:nvSpPr>
        <p:spPr/>
        <p:txBody>
          <a:bodyPr/>
          <a:lstStyle/>
          <a:p>
            <a:r>
              <a:rPr lang="en-US" dirty="0"/>
              <a:t>Scope</a:t>
            </a:r>
          </a:p>
        </p:txBody>
      </p:sp>
      <p:sp>
        <p:nvSpPr>
          <p:cNvPr id="3" name="Content Placeholder 2">
            <a:extLst>
              <a:ext uri="{FF2B5EF4-FFF2-40B4-BE49-F238E27FC236}">
                <a16:creationId xmlns:a16="http://schemas.microsoft.com/office/drawing/2014/main" id="{9389926E-8943-4B62-870B-A20AC6100AD9}"/>
              </a:ext>
            </a:extLst>
          </p:cNvPr>
          <p:cNvSpPr>
            <a:spLocks noGrp="1"/>
          </p:cNvSpPr>
          <p:nvPr>
            <p:ph idx="1"/>
          </p:nvPr>
        </p:nvSpPr>
        <p:spPr/>
        <p:txBody>
          <a:bodyPr>
            <a:normAutofit/>
          </a:bodyPr>
          <a:lstStyle/>
          <a:p>
            <a:r>
              <a:rPr lang="en-US" dirty="0"/>
              <a:t>All Research overseen by the NIH IRB</a:t>
            </a:r>
          </a:p>
          <a:p>
            <a:pPr lvl="1"/>
            <a:r>
              <a:rPr lang="en-US" sz="2000" dirty="0"/>
              <a:t>Exception…when research is conducted at a non-NIH site, state law or local policy may supersede the hierarchy used to determine the LAR at that site</a:t>
            </a:r>
          </a:p>
          <a:p>
            <a:r>
              <a:rPr lang="en-US" dirty="0"/>
              <a:t>NIH investigators conducting research at an NIH site, irrespective of whether the NIH or another IRB is the reviewing IRB</a:t>
            </a:r>
          </a:p>
          <a:p>
            <a:r>
              <a:rPr lang="en-US" dirty="0"/>
              <a:t>Non-NIH lead site investigators at a non-NIH site if the NIH is the reviewing IRB</a:t>
            </a:r>
          </a:p>
          <a:p>
            <a:r>
              <a:rPr lang="en-US" dirty="0"/>
              <a:t>NIH Institutional Official (IO)</a:t>
            </a:r>
          </a:p>
        </p:txBody>
      </p:sp>
      <p:pic>
        <p:nvPicPr>
          <p:cNvPr id="4" name="Audio 3" descr="Speaker icon to adjust volume">
            <a:hlinkClick r:id="" action="ppaction://media"/>
            <a:extLst>
              <a:ext uri="{FF2B5EF4-FFF2-40B4-BE49-F238E27FC236}">
                <a16:creationId xmlns:a16="http://schemas.microsoft.com/office/drawing/2014/main" id="{3DE2639B-4989-493D-B93B-B665A660881E}"/>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442119006"/>
      </p:ext>
    </p:extLst>
  </p:cSld>
  <p:clrMapOvr>
    <a:masterClrMapping/>
  </p:clrMapOvr>
  <mc:AlternateContent xmlns:mc="http://schemas.openxmlformats.org/markup-compatibility/2006" xmlns:p14="http://schemas.microsoft.com/office/powerpoint/2010/main">
    <mc:Choice Requires="p14">
      <p:transition spd="slow" p14:dur="2000" advTm="46036"/>
    </mc:Choice>
    <mc:Fallback xmlns="">
      <p:transition spd="slow" advTm="460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18AC6-4060-4196-80A2-883F90175CC7}"/>
              </a:ext>
            </a:extLst>
          </p:cNvPr>
          <p:cNvSpPr>
            <a:spLocks noGrp="1"/>
          </p:cNvSpPr>
          <p:nvPr>
            <p:ph type="title"/>
          </p:nvPr>
        </p:nvSpPr>
        <p:spPr>
          <a:xfrm>
            <a:off x="822960" y="214886"/>
            <a:ext cx="7543800" cy="1450757"/>
          </a:xfrm>
        </p:spPr>
        <p:txBody>
          <a:bodyPr/>
          <a:lstStyle/>
          <a:p>
            <a:r>
              <a:rPr lang="en-US" dirty="0"/>
              <a:t>Policy 403-key points</a:t>
            </a:r>
          </a:p>
        </p:txBody>
      </p:sp>
      <p:sp>
        <p:nvSpPr>
          <p:cNvPr id="3" name="Content Placeholder 2">
            <a:extLst>
              <a:ext uri="{FF2B5EF4-FFF2-40B4-BE49-F238E27FC236}">
                <a16:creationId xmlns:a16="http://schemas.microsoft.com/office/drawing/2014/main" id="{05739C99-4F4B-4EF9-9CAD-2E97736EC299}"/>
              </a:ext>
            </a:extLst>
          </p:cNvPr>
          <p:cNvSpPr>
            <a:spLocks noGrp="1"/>
          </p:cNvSpPr>
          <p:nvPr>
            <p:ph sz="half" idx="1"/>
          </p:nvPr>
        </p:nvSpPr>
        <p:spPr/>
        <p:txBody>
          <a:bodyPr>
            <a:normAutofit/>
          </a:bodyPr>
          <a:lstStyle/>
          <a:p>
            <a:r>
              <a:rPr lang="en-US" sz="2400" dirty="0"/>
              <a:t>Subjects without capacity cannot participate in research, meaning enroll or continue in (except as described later), without IRB approval that grants permission for those subjects to participate.</a:t>
            </a:r>
          </a:p>
        </p:txBody>
      </p:sp>
      <p:grpSp>
        <p:nvGrpSpPr>
          <p:cNvPr id="10" name="Group 9" descr="Red circle with a diagonal line through the middle of Research in center of circle">
            <a:extLst>
              <a:ext uri="{FF2B5EF4-FFF2-40B4-BE49-F238E27FC236}">
                <a16:creationId xmlns:a16="http://schemas.microsoft.com/office/drawing/2014/main" id="{6AEB51EB-6B27-4037-BA7A-5E2B386BBF66}"/>
              </a:ext>
            </a:extLst>
          </p:cNvPr>
          <p:cNvGrpSpPr/>
          <p:nvPr/>
        </p:nvGrpSpPr>
        <p:grpSpPr>
          <a:xfrm>
            <a:off x="4697871" y="2022969"/>
            <a:ext cx="3668889" cy="3668889"/>
            <a:chOff x="2760414" y="2708769"/>
            <a:chExt cx="3668889" cy="3668889"/>
          </a:xfrm>
          <a:noFill/>
        </p:grpSpPr>
        <p:sp>
          <p:nvSpPr>
            <p:cNvPr id="4" name="Oval 3">
              <a:extLst>
                <a:ext uri="{FF2B5EF4-FFF2-40B4-BE49-F238E27FC236}">
                  <a16:creationId xmlns:a16="http://schemas.microsoft.com/office/drawing/2014/main" id="{A49DA222-9000-47BB-9409-7109B62AB39A}"/>
                </a:ext>
              </a:extLst>
            </p:cNvPr>
            <p:cNvSpPr/>
            <p:nvPr/>
          </p:nvSpPr>
          <p:spPr>
            <a:xfrm>
              <a:off x="2760414" y="2708769"/>
              <a:ext cx="3668889" cy="3668889"/>
            </a:xfrm>
            <a:prstGeom prst="ellipse">
              <a:avLst/>
            </a:prstGeom>
            <a:grpFill/>
            <a:ln w="762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A9B55645-4A34-4092-BD25-47BAFDE3061D}"/>
                </a:ext>
              </a:extLst>
            </p:cNvPr>
            <p:cNvCxnSpPr>
              <a:cxnSpLocks/>
              <a:stCxn id="4" idx="3"/>
              <a:endCxn id="4" idx="7"/>
            </p:cNvCxnSpPr>
            <p:nvPr/>
          </p:nvCxnSpPr>
          <p:spPr>
            <a:xfrm flipV="1">
              <a:off x="3297710" y="3246065"/>
              <a:ext cx="2594297" cy="2594297"/>
            </a:xfrm>
            <a:prstGeom prst="line">
              <a:avLst/>
            </a:prstGeom>
            <a:grpFill/>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C14C7C2-C47D-4E34-BAC9-E6BBF5F666B9}"/>
                </a:ext>
              </a:extLst>
            </p:cNvPr>
            <p:cNvSpPr txBox="1"/>
            <p:nvPr/>
          </p:nvSpPr>
          <p:spPr>
            <a:xfrm>
              <a:off x="3183467" y="4035381"/>
              <a:ext cx="3011594" cy="1015663"/>
            </a:xfrm>
            <a:prstGeom prst="rect">
              <a:avLst/>
            </a:prstGeom>
            <a:grpFill/>
          </p:spPr>
          <p:txBody>
            <a:bodyPr wrap="none" rtlCol="0">
              <a:spAutoFit/>
            </a:bodyPr>
            <a:lstStyle/>
            <a:p>
              <a:r>
                <a:rPr lang="en-US" sz="6000" dirty="0"/>
                <a:t>Research</a:t>
              </a:r>
            </a:p>
          </p:txBody>
        </p:sp>
      </p:grpSp>
      <p:pic>
        <p:nvPicPr>
          <p:cNvPr id="11" name="Audio 10" descr="Speaker icon to adjust volume">
            <a:hlinkClick r:id="" action="ppaction://media"/>
            <a:extLst>
              <a:ext uri="{FF2B5EF4-FFF2-40B4-BE49-F238E27FC236}">
                <a16:creationId xmlns:a16="http://schemas.microsoft.com/office/drawing/2014/main" id="{9C97D5AC-7CA7-44CA-A3B4-52353D7D3FDC}"/>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658320410"/>
      </p:ext>
    </p:extLst>
  </p:cSld>
  <p:clrMapOvr>
    <a:masterClrMapping/>
  </p:clrMapOvr>
  <mc:AlternateContent xmlns:mc="http://schemas.openxmlformats.org/markup-compatibility/2006" xmlns:p14="http://schemas.microsoft.com/office/powerpoint/2010/main">
    <mc:Choice Requires="p14">
      <p:transition spd="slow" p14:dur="2000" advTm="22783"/>
    </mc:Choice>
    <mc:Fallback xmlns="">
      <p:transition spd="slow" advTm="227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985B0-B30E-41F5-9A17-A8E00280C86A}"/>
              </a:ext>
            </a:extLst>
          </p:cNvPr>
          <p:cNvSpPr>
            <a:spLocks noGrp="1"/>
          </p:cNvSpPr>
          <p:nvPr>
            <p:ph type="title"/>
          </p:nvPr>
        </p:nvSpPr>
        <p:spPr>
          <a:xfrm>
            <a:off x="492369" y="286604"/>
            <a:ext cx="8182708" cy="1450757"/>
          </a:xfrm>
        </p:spPr>
        <p:txBody>
          <a:bodyPr/>
          <a:lstStyle/>
          <a:p>
            <a:r>
              <a:rPr lang="en-US" dirty="0"/>
              <a:t>Policy 403- risk benefit categories</a:t>
            </a:r>
          </a:p>
        </p:txBody>
      </p:sp>
      <p:sp>
        <p:nvSpPr>
          <p:cNvPr id="5" name="Content Placeholder 4">
            <a:extLst>
              <a:ext uri="{FF2B5EF4-FFF2-40B4-BE49-F238E27FC236}">
                <a16:creationId xmlns:a16="http://schemas.microsoft.com/office/drawing/2014/main" id="{BF851CDE-86C8-48EF-A8FA-B2B083859567}"/>
              </a:ext>
            </a:extLst>
          </p:cNvPr>
          <p:cNvSpPr>
            <a:spLocks noGrp="1"/>
          </p:cNvSpPr>
          <p:nvPr>
            <p:ph idx="1"/>
          </p:nvPr>
        </p:nvSpPr>
        <p:spPr>
          <a:xfrm>
            <a:off x="492369" y="1845734"/>
            <a:ext cx="8182708" cy="4023360"/>
          </a:xfrm>
        </p:spPr>
        <p:txBody>
          <a:bodyPr/>
          <a:lstStyle/>
          <a:p>
            <a:r>
              <a:rPr lang="en-US" dirty="0"/>
              <a:t>The IRB can only approve research that enrolls adults without capacity if it determines it falls in one of the following categories</a:t>
            </a:r>
          </a:p>
          <a:p>
            <a:pPr lvl="1"/>
            <a:r>
              <a:rPr lang="en-US" sz="2000" dirty="0"/>
              <a:t>Minimal Risk (Category A)</a:t>
            </a:r>
          </a:p>
          <a:p>
            <a:pPr lvl="1"/>
            <a:r>
              <a:rPr lang="en-US" sz="2000" dirty="0"/>
              <a:t>Greater than minimal risk but with a prospect of direct benefit (Category B)</a:t>
            </a:r>
          </a:p>
          <a:p>
            <a:pPr lvl="1"/>
            <a:r>
              <a:rPr lang="en-US" sz="2000" dirty="0"/>
              <a:t>Greater than minimal risk without a prospect of direct benefit, if the risk is no more than a minor increase over minimal, and it does not adversely effect the rights, safety or welfare of the subject (Category C)</a:t>
            </a:r>
          </a:p>
          <a:p>
            <a:pPr lvl="1"/>
            <a:r>
              <a:rPr lang="en-US" sz="2000" dirty="0"/>
              <a:t>Greater than minimal risk with no prospect of direct benefit if it has undergone additional institutional review and approval by the NIH IO (Category D)</a:t>
            </a:r>
          </a:p>
        </p:txBody>
      </p:sp>
      <p:pic>
        <p:nvPicPr>
          <p:cNvPr id="9" name="Audio 8" descr="Speaker icon to adjust volume">
            <a:hlinkClick r:id="" action="ppaction://media"/>
            <a:extLst>
              <a:ext uri="{FF2B5EF4-FFF2-40B4-BE49-F238E27FC236}">
                <a16:creationId xmlns:a16="http://schemas.microsoft.com/office/drawing/2014/main" id="{90799594-A2FC-4D5F-A330-2BE71D7A05B0}"/>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6"/>
          <a:stretch>
            <a:fillRect/>
          </a:stretch>
        </p:blipFill>
        <p:spPr>
          <a:xfrm>
            <a:off x="8504238" y="6298448"/>
            <a:ext cx="487362" cy="487362"/>
          </a:xfrm>
          <a:prstGeom prst="rect">
            <a:avLst/>
          </a:prstGeom>
        </p:spPr>
      </p:pic>
    </p:spTree>
    <p:extLst>
      <p:ext uri="{BB962C8B-B14F-4D97-AF65-F5344CB8AC3E}">
        <p14:creationId xmlns:p14="http://schemas.microsoft.com/office/powerpoint/2010/main" val="2196082112"/>
      </p:ext>
    </p:extLst>
  </p:cSld>
  <p:clrMapOvr>
    <a:masterClrMapping/>
  </p:clrMapOvr>
  <mc:AlternateContent xmlns:mc="http://schemas.openxmlformats.org/markup-compatibility/2006" xmlns:p14="http://schemas.microsoft.com/office/powerpoint/2010/main">
    <mc:Choice Requires="p14">
      <p:transition spd="slow" p14:dur="2000" advTm="59651"/>
    </mc:Choice>
    <mc:Fallback xmlns="">
      <p:transition spd="slow" advTm="596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EC36-64F8-459C-946C-98D2D749B2AE}"/>
              </a:ext>
            </a:extLst>
          </p:cNvPr>
          <p:cNvSpPr>
            <a:spLocks noGrp="1"/>
          </p:cNvSpPr>
          <p:nvPr>
            <p:ph type="title"/>
          </p:nvPr>
        </p:nvSpPr>
        <p:spPr/>
        <p:txBody>
          <a:bodyPr/>
          <a:lstStyle/>
          <a:p>
            <a:r>
              <a:rPr lang="en-US" dirty="0"/>
              <a:t>Policy 403-LAR Hierarchy</a:t>
            </a:r>
          </a:p>
        </p:txBody>
      </p:sp>
      <p:sp>
        <p:nvSpPr>
          <p:cNvPr id="3" name="Content Placeholder 2">
            <a:extLst>
              <a:ext uri="{FF2B5EF4-FFF2-40B4-BE49-F238E27FC236}">
                <a16:creationId xmlns:a16="http://schemas.microsoft.com/office/drawing/2014/main" id="{E9C58B0D-2813-4D28-9A2E-4AF811096F56}"/>
              </a:ext>
            </a:extLst>
          </p:cNvPr>
          <p:cNvSpPr>
            <a:spLocks noGrp="1"/>
          </p:cNvSpPr>
          <p:nvPr>
            <p:ph idx="1"/>
          </p:nvPr>
        </p:nvSpPr>
        <p:spPr>
          <a:xfrm>
            <a:off x="822959" y="1845733"/>
            <a:ext cx="7543801" cy="4286125"/>
          </a:xfrm>
        </p:spPr>
        <p:txBody>
          <a:bodyPr>
            <a:normAutofit fontScale="92500" lnSpcReduction="10000"/>
          </a:bodyPr>
          <a:lstStyle/>
          <a:p>
            <a:r>
              <a:rPr lang="en-US" sz="2200" dirty="0"/>
              <a:t>Legally Authorized Representative (LAR) Hierarchy</a:t>
            </a:r>
          </a:p>
          <a:p>
            <a:pPr lvl="1"/>
            <a:r>
              <a:rPr lang="en-US" sz="2200" dirty="0"/>
              <a:t>Court appointed guardian</a:t>
            </a:r>
          </a:p>
          <a:p>
            <a:pPr lvl="1"/>
            <a:r>
              <a:rPr lang="en-US" sz="2200" dirty="0"/>
              <a:t>Appointed Durable Power of Attorney for Healthcare</a:t>
            </a:r>
          </a:p>
          <a:p>
            <a:pPr lvl="1"/>
            <a:r>
              <a:rPr lang="en-US" sz="2200" dirty="0"/>
              <a:t>If subject does not have either of the above, but understands the DPA process, they may appoint at DPA at this time</a:t>
            </a:r>
          </a:p>
          <a:p>
            <a:pPr marL="201168" lvl="1" indent="0">
              <a:buNone/>
            </a:pPr>
            <a:endParaRPr lang="en-US" sz="2200" dirty="0"/>
          </a:p>
          <a:p>
            <a:pPr lvl="1"/>
            <a:r>
              <a:rPr lang="en-US" sz="2200" dirty="0"/>
              <a:t>If above does not apply, next of kin applies (in this order, and for Categories A, B and C only)</a:t>
            </a:r>
          </a:p>
          <a:p>
            <a:pPr lvl="2"/>
            <a:r>
              <a:rPr lang="en-US" sz="2200" dirty="0"/>
              <a:t>Spouse or domestic partner</a:t>
            </a:r>
          </a:p>
          <a:p>
            <a:pPr lvl="2"/>
            <a:r>
              <a:rPr lang="en-US" sz="2200" dirty="0"/>
              <a:t>Adult child</a:t>
            </a:r>
          </a:p>
          <a:p>
            <a:pPr lvl="2"/>
            <a:r>
              <a:rPr lang="en-US" sz="2200" dirty="0"/>
              <a:t>Parent</a:t>
            </a:r>
          </a:p>
          <a:p>
            <a:pPr lvl="2"/>
            <a:r>
              <a:rPr lang="en-US" sz="2200" dirty="0"/>
              <a:t>Adult Sibling</a:t>
            </a:r>
          </a:p>
          <a:p>
            <a:pPr lvl="2"/>
            <a:r>
              <a:rPr lang="en-US" sz="2200" dirty="0"/>
              <a:t>Other Relative</a:t>
            </a:r>
          </a:p>
          <a:p>
            <a:pPr lvl="2"/>
            <a:endParaRPr lang="en-US" dirty="0"/>
          </a:p>
          <a:p>
            <a:pPr lvl="1"/>
            <a:endParaRPr lang="en-US" dirty="0"/>
          </a:p>
        </p:txBody>
      </p:sp>
      <p:pic>
        <p:nvPicPr>
          <p:cNvPr id="5" name="Picture 4" descr="A picture containing 3-tier Hierarchy with one man at each point of the tiers (7)&#10;&#10;">
            <a:extLst>
              <a:ext uri="{FF2B5EF4-FFF2-40B4-BE49-F238E27FC236}">
                <a16:creationId xmlns:a16="http://schemas.microsoft.com/office/drawing/2014/main" id="{EBBCB7B1-2FA3-4642-A754-929C78B25CC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8933" y="4227616"/>
            <a:ext cx="3225954" cy="1806534"/>
          </a:xfrm>
          <a:prstGeom prst="rect">
            <a:avLst/>
          </a:prstGeom>
        </p:spPr>
      </p:pic>
      <p:pic>
        <p:nvPicPr>
          <p:cNvPr id="9" name="Audio 8" descr="Speaker icon to adjust volume">
            <a:hlinkClick r:id="" action="ppaction://media"/>
            <a:extLst>
              <a:ext uri="{FF2B5EF4-FFF2-40B4-BE49-F238E27FC236}">
                <a16:creationId xmlns:a16="http://schemas.microsoft.com/office/drawing/2014/main" id="{6AD8E7B7-6394-470E-8F73-075EBF9C8D6C}"/>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61212308"/>
      </p:ext>
    </p:extLst>
  </p:cSld>
  <p:clrMapOvr>
    <a:masterClrMapping/>
  </p:clrMapOvr>
  <mc:AlternateContent xmlns:mc="http://schemas.openxmlformats.org/markup-compatibility/2006" xmlns:p14="http://schemas.microsoft.com/office/powerpoint/2010/main">
    <mc:Choice Requires="p14">
      <p:transition spd="slow" p14:dur="2000" advTm="104244"/>
    </mc:Choice>
    <mc:Fallback xmlns="">
      <p:transition spd="slow" advTm="1042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82148-1DDA-429E-83D2-363C105307A0}"/>
              </a:ext>
            </a:extLst>
          </p:cNvPr>
          <p:cNvSpPr>
            <a:spLocks noGrp="1"/>
          </p:cNvSpPr>
          <p:nvPr>
            <p:ph type="title"/>
          </p:nvPr>
        </p:nvSpPr>
        <p:spPr/>
        <p:txBody>
          <a:bodyPr/>
          <a:lstStyle/>
          <a:p>
            <a:r>
              <a:rPr lang="en-US" dirty="0"/>
              <a:t>Policy 403- loss of capacity</a:t>
            </a:r>
          </a:p>
        </p:txBody>
      </p:sp>
      <p:sp>
        <p:nvSpPr>
          <p:cNvPr id="3" name="Content Placeholder 2">
            <a:extLst>
              <a:ext uri="{FF2B5EF4-FFF2-40B4-BE49-F238E27FC236}">
                <a16:creationId xmlns:a16="http://schemas.microsoft.com/office/drawing/2014/main" id="{7B991C0A-8E46-40C2-8C82-0D4FD9714817}"/>
              </a:ext>
            </a:extLst>
          </p:cNvPr>
          <p:cNvSpPr>
            <a:spLocks noGrp="1"/>
          </p:cNvSpPr>
          <p:nvPr>
            <p:ph idx="1"/>
          </p:nvPr>
        </p:nvSpPr>
        <p:spPr/>
        <p:txBody>
          <a:bodyPr>
            <a:normAutofit/>
          </a:bodyPr>
          <a:lstStyle/>
          <a:p>
            <a:r>
              <a:rPr lang="en-US" dirty="0"/>
              <a:t>For all research requiring informed consent, and approved in advance by the IRB to involve subjects without capacity, legally effective informed consent must be obtained from the LAR prior to the initiation of any research activities, except as described in  below:</a:t>
            </a:r>
            <a:endParaRPr lang="en-US" sz="1800" dirty="0"/>
          </a:p>
          <a:p>
            <a:pPr lvl="1"/>
            <a:r>
              <a:rPr lang="en-US" sz="2000" dirty="0"/>
              <a:t>When a subject with capacity consented to the research, and has a temporary loss of capacity (e.g., they are expected to regain capacity), reconsent of the subject by the LAR is not required for the subject’s continued participation in the research. </a:t>
            </a:r>
          </a:p>
        </p:txBody>
      </p:sp>
      <p:pic>
        <p:nvPicPr>
          <p:cNvPr id="4" name="Audio 3" descr="Speaker icon to adjust volume">
            <a:hlinkClick r:id="" action="ppaction://media"/>
            <a:extLst>
              <a:ext uri="{FF2B5EF4-FFF2-40B4-BE49-F238E27FC236}">
                <a16:creationId xmlns:a16="http://schemas.microsoft.com/office/drawing/2014/main" id="{30668DDB-16C6-46DF-BD56-6211816F7C7F}"/>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744233288"/>
      </p:ext>
    </p:extLst>
  </p:cSld>
  <p:clrMapOvr>
    <a:masterClrMapping/>
  </p:clrMapOvr>
  <mc:AlternateContent xmlns:mc="http://schemas.openxmlformats.org/markup-compatibility/2006" xmlns:p14="http://schemas.microsoft.com/office/powerpoint/2010/main">
    <mc:Choice Requires="p14">
      <p:transition spd="slow" p14:dur="2000" advTm="45016"/>
    </mc:Choice>
    <mc:Fallback xmlns="">
      <p:transition spd="slow" advTm="450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42529-68D7-4BE8-9CC7-A5E7840BF662}"/>
              </a:ext>
            </a:extLst>
          </p:cNvPr>
          <p:cNvSpPr>
            <a:spLocks noGrp="1"/>
          </p:cNvSpPr>
          <p:nvPr>
            <p:ph type="title"/>
          </p:nvPr>
        </p:nvSpPr>
        <p:spPr/>
        <p:txBody>
          <a:bodyPr/>
          <a:lstStyle/>
          <a:p>
            <a:r>
              <a:rPr lang="en-US" dirty="0"/>
              <a:t>Policy 403-permanent loss of capacity</a:t>
            </a:r>
          </a:p>
        </p:txBody>
      </p:sp>
      <p:sp>
        <p:nvSpPr>
          <p:cNvPr id="3" name="Content Placeholder 2">
            <a:extLst>
              <a:ext uri="{FF2B5EF4-FFF2-40B4-BE49-F238E27FC236}">
                <a16:creationId xmlns:a16="http://schemas.microsoft.com/office/drawing/2014/main" id="{D0AD0EA8-F7BA-402B-ADBC-9501555CBFF3}"/>
              </a:ext>
            </a:extLst>
          </p:cNvPr>
          <p:cNvSpPr>
            <a:spLocks noGrp="1"/>
          </p:cNvSpPr>
          <p:nvPr>
            <p:ph idx="1"/>
          </p:nvPr>
        </p:nvSpPr>
        <p:spPr/>
        <p:txBody>
          <a:bodyPr/>
          <a:lstStyle/>
          <a:p>
            <a:r>
              <a:rPr lang="en-US" dirty="0"/>
              <a:t>If the research has not been approved by the IRB for inclusion of subjects without capacity, and a subject who had capacity previously provided consent for themselves subsequently loses capacity permanently, and </a:t>
            </a:r>
          </a:p>
          <a:p>
            <a:r>
              <a:rPr lang="en-US" dirty="0"/>
              <a:t>the research involves continued interactions or interventions with the subject (excluding only data or specimen analysis), then</a:t>
            </a:r>
          </a:p>
          <a:p>
            <a:r>
              <a:rPr lang="en-US" dirty="0"/>
              <a:t>the NIH PI/Lead Site Investigator must obtain IRB approval, and reconsent from the LAR, for the subject without capacity to remain on the research</a:t>
            </a:r>
            <a:endParaRPr lang="en-US" sz="1800" dirty="0"/>
          </a:p>
        </p:txBody>
      </p:sp>
      <p:pic>
        <p:nvPicPr>
          <p:cNvPr id="5" name="Audio 4" descr="Speaker icon to adjust volume">
            <a:hlinkClick r:id="" action="ppaction://media"/>
            <a:extLst>
              <a:ext uri="{FF2B5EF4-FFF2-40B4-BE49-F238E27FC236}">
                <a16:creationId xmlns:a16="http://schemas.microsoft.com/office/drawing/2014/main" id="{836A6C40-F92C-4728-B633-2E19ED22DF5C}"/>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336721564"/>
      </p:ext>
    </p:extLst>
  </p:cSld>
  <p:clrMapOvr>
    <a:masterClrMapping/>
  </p:clrMapOvr>
  <mc:AlternateContent xmlns:mc="http://schemas.openxmlformats.org/markup-compatibility/2006" xmlns:p14="http://schemas.microsoft.com/office/powerpoint/2010/main">
    <mc:Choice Requires="p14">
      <p:transition spd="slow" p14:dur="2000" advTm="34431"/>
    </mc:Choice>
    <mc:Fallback xmlns="">
      <p:transition spd="slow" advTm="344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APTIONID" val="a50603c9-9736-466b-8dc1-12441a651ae1"/>
  <p:tag name="TEMPPRESENTATIONFILE" val="C:\Users\bridgeh\AppData\Local\Temp\1\tmpF33B.tmp"/>
  <p:tag name="TEMPMEDIAFILENAME" val="C:\Users\bridgeh\AppData\Local\Temp\1\tmpF3E8_Audio 5"/>
  <p:tag name="MEDIAFADEDURATION" val="0.2"/>
  <p:tag name="MEDIATRANSPARENCY" val="0.3"/>
  <p:tag name="MEDIACAPTIONSPROMPTED" val="False"/>
</p:tagLst>
</file>

<file path=ppt/tags/tag10.xml><?xml version="1.0" encoding="utf-8"?>
<p:tagLst xmlns:a="http://schemas.openxmlformats.org/drawingml/2006/main" xmlns:r="http://schemas.openxmlformats.org/officeDocument/2006/relationships" xmlns:p="http://schemas.openxmlformats.org/presentationml/2006/main">
  <p:tag name="CAPTIONID" val="a1b47460-21e0-43b5-ab5a-fc1340bda1b7"/>
  <p:tag name="TEMPPRESENTATIONFILE" val="C:\Users\brownks\AppData\Local\Temp\1\tmp70D6.tmp"/>
  <p:tag name="TEMPMEDIAFILENAME" val="C:\Users\brownks\AppData\Local\Temp\1\tmp7154_Audio 3"/>
  <p:tag name="MEDIAFADEDURATION" val="0.2"/>
  <p:tag name="MEDIATRANSPARENCY" val="0.3"/>
  <p:tag name="MEDIACAPTIONSPROMPTED" val="False"/>
</p:tagLst>
</file>

<file path=ppt/tags/tag11.xml><?xml version="1.0" encoding="utf-8"?>
<p:tagLst xmlns:a="http://schemas.openxmlformats.org/drawingml/2006/main" xmlns:r="http://schemas.openxmlformats.org/officeDocument/2006/relationships" xmlns:p="http://schemas.openxmlformats.org/presentationml/2006/main">
  <p:tag name="CAPTIONID" val="5358b7a8-da05-4a42-95c1-7509e68c7027"/>
  <p:tag name="TEMPPRESENTATIONFILE" val="C:\Users\brownks\AppData\Local\Temp\1\tmpFBB.tmp"/>
  <p:tag name="TEMPMEDIAFILENAME" val="C:\Users\brownks\AppData\Local\Temp\1\tmp1039_Audio 4"/>
  <p:tag name="MEDIAFADEDURATION" val="0.2"/>
  <p:tag name="MEDIATRANSPARENCY" val="0.3"/>
  <p:tag name="MEDIACAPTIONSPROMPTED" val="False"/>
</p:tagLst>
</file>

<file path=ppt/tags/tag12.xml><?xml version="1.0" encoding="utf-8"?>
<p:tagLst xmlns:a="http://schemas.openxmlformats.org/drawingml/2006/main" xmlns:r="http://schemas.openxmlformats.org/officeDocument/2006/relationships" xmlns:p="http://schemas.openxmlformats.org/presentationml/2006/main">
  <p:tag name="CAPTIONID" val="6c5bdada-a550-469d-8546-be0b8af76fb8"/>
  <p:tag name="TEMPPRESENTATIONFILE" val="C:\Users\brownks\AppData\Local\Temp\1\tmp8710.tmp"/>
  <p:tag name="TEMPMEDIAFILENAME" val="C:\Users\brownks\AppData\Local\Temp\1\tmp87AD_Audio 3"/>
  <p:tag name="MEDIAFADEDURATION" val="0.2"/>
  <p:tag name="MEDIATRANSPARENCY" val="0.3"/>
  <p:tag name="MEDIACAPTIONSPROMPTED" val="False"/>
</p:tagLst>
</file>

<file path=ppt/tags/tag13.xml><?xml version="1.0" encoding="utf-8"?>
<p:tagLst xmlns:a="http://schemas.openxmlformats.org/drawingml/2006/main" xmlns:r="http://schemas.openxmlformats.org/officeDocument/2006/relationships" xmlns:p="http://schemas.openxmlformats.org/presentationml/2006/main">
  <p:tag name="CAPTIONID" val="30098ba8-abdc-4eef-b989-af818b4ff73b"/>
  <p:tag name="TEMPPRESENTATIONFILE" val="C:\Users\brownks\AppData\Local\Temp\1\tmp465B.tmp"/>
  <p:tag name="TEMPMEDIAFILENAME" val="C:\Users\brownks\AppData\Local\Temp\1\tmp46D9_Audio 5"/>
  <p:tag name="MEDIAFADEDURATION" val="0.2"/>
  <p:tag name="MEDIATRANSPARENCY" val="0.3"/>
  <p:tag name="MEDIACAPTIONSPROMPTED" val="False"/>
</p:tagLst>
</file>

<file path=ppt/tags/tag14.xml><?xml version="1.0" encoding="utf-8"?>
<p:tagLst xmlns:a="http://schemas.openxmlformats.org/drawingml/2006/main" xmlns:r="http://schemas.openxmlformats.org/officeDocument/2006/relationships" xmlns:p="http://schemas.openxmlformats.org/presentationml/2006/main">
  <p:tag name="CAPTIONID" val="426c9e9b-fe56-42fb-8b41-7054d2bdca73"/>
  <p:tag name="TEMPPRESENTATIONFILE" val="C:\Users\brownks\AppData\Local\Temp\1\tmp5C6.tmp"/>
  <p:tag name="TEMPMEDIAFILENAME" val="C:\Users\brownks\AppData\Local\Temp\1\tmp682_Audio 4"/>
  <p:tag name="MEDIAFADEDURATION" val="0.2"/>
  <p:tag name="MEDIATRANSPARENCY" val="0.3"/>
  <p:tag name="MEDIACAPTIONSPROMPTED" val="False"/>
</p:tagLst>
</file>

<file path=ppt/tags/tag15.xml><?xml version="1.0" encoding="utf-8"?>
<p:tagLst xmlns:a="http://schemas.openxmlformats.org/drawingml/2006/main" xmlns:r="http://schemas.openxmlformats.org/officeDocument/2006/relationships" xmlns:p="http://schemas.openxmlformats.org/presentationml/2006/main">
  <p:tag name="TEMPPRESENTATIONFILE" val="C:\Users\bridgeh\AppData\Local\Temp\1\tmp28C3.tmp"/>
  <p:tag name="TEMPMEDIAFILENAME" val="C:\Users\bridgeh\AppData\Local\Temp\1\tmp2951_Audio 3"/>
  <p:tag name="MEDIACAPTIONSPROMPTED" val="False"/>
  <p:tag name="CAPTIONID" val="baa87d0b-3775-4f18-aa10-7f4cadc8f107"/>
</p:tagLst>
</file>

<file path=ppt/tags/tag2.xml><?xml version="1.0" encoding="utf-8"?>
<p:tagLst xmlns:a="http://schemas.openxmlformats.org/drawingml/2006/main" xmlns:r="http://schemas.openxmlformats.org/officeDocument/2006/relationships" xmlns:p="http://schemas.openxmlformats.org/presentationml/2006/main">
  <p:tag name="CAPTIONID" val="7f031a8e-fab5-4c92-a78d-b8403ac55cac"/>
  <p:tag name="TEMPPRESENTATIONFILE" val="C:\Users\bridgeh\AppData\Local\Temp\1\tmp5FB6.tmp"/>
  <p:tag name="TEMPMEDIAFILENAME" val="C:\Users\bridgeh\AppData\Local\Temp\1\tmp60C1_Audio 3"/>
  <p:tag name="MEDIAFADEDURATION" val="0.2"/>
  <p:tag name="MEDIATRANSPARENCY" val="0.3"/>
  <p:tag name="MEDIACAPTIONSPROMPTED" val="False"/>
</p:tagLst>
</file>

<file path=ppt/tags/tag3.xml><?xml version="1.0" encoding="utf-8"?>
<p:tagLst xmlns:a="http://schemas.openxmlformats.org/drawingml/2006/main" xmlns:r="http://schemas.openxmlformats.org/officeDocument/2006/relationships" xmlns:p="http://schemas.openxmlformats.org/presentationml/2006/main">
  <p:tag name="CAPTIONID" val="1f180c23-9de4-4fd8-931a-5119cd9a48e1"/>
  <p:tag name="TEMPPRESENTATIONFILE" val="C:\Users\bridgeh\AppData\Local\Temp\1\tmp8711.tmp"/>
  <p:tag name="TEMPMEDIAFILENAME" val="C:\Users\bridgeh\AppData\Local\Temp\1\tmp879E_Audio 11"/>
  <p:tag name="MEDIAFADEDURATION" val="0.2"/>
  <p:tag name="MEDIATRANSPARENCY" val="0.3"/>
  <p:tag name="MEDIACAPTIONSPROMPTED" val="False"/>
</p:tagLst>
</file>

<file path=ppt/tags/tag4.xml><?xml version="1.0" encoding="utf-8"?>
<p:tagLst xmlns:a="http://schemas.openxmlformats.org/drawingml/2006/main" xmlns:r="http://schemas.openxmlformats.org/officeDocument/2006/relationships" xmlns:p="http://schemas.openxmlformats.org/presentationml/2006/main">
  <p:tag name="CAPTIONID" val="1c9eba7b-4b82-47f4-882b-ae7e1b13adf9"/>
  <p:tag name="TEMPPRESENTATIONFILE" val="C:\Users\bridgeh\AppData\Local\Temp\1\tmp9FA5.tmp"/>
  <p:tag name="TEMPMEDIAFILENAME" val="C:\Users\bridgeh\AppData\Local\Temp\1\tmpA033_Audio 3"/>
  <p:tag name="MEDIAFADEDURATION" val="0.2"/>
  <p:tag name="MEDIATRANSPARENCY" val="0.3"/>
  <p:tag name="MEDIACAPTIONSPROMPTED" val="False"/>
</p:tagLst>
</file>

<file path=ppt/tags/tag5.xml><?xml version="1.0" encoding="utf-8"?>
<p:tagLst xmlns:a="http://schemas.openxmlformats.org/drawingml/2006/main" xmlns:r="http://schemas.openxmlformats.org/officeDocument/2006/relationships" xmlns:p="http://schemas.openxmlformats.org/presentationml/2006/main">
  <p:tag name="TEMPPRESENTATIONFILE" val="C:\Users\bridgeh\AppData\Local\Temp\1\tmp4835.tmp"/>
  <p:tag name="TEMPMEDIAFILENAME" val="C:\Users\bridgeh\AppData\Local\Temp\1\tmp48C3_Audio 10"/>
  <p:tag name="MEDIACAPTIONSPROMPTED" val="False"/>
  <p:tag name="CAPTIONID" val="a2f8118f-8754-4888-ae1d-25f310be2eed"/>
</p:tagLst>
</file>

<file path=ppt/tags/tag6.xml><?xml version="1.0" encoding="utf-8"?>
<p:tagLst xmlns:a="http://schemas.openxmlformats.org/drawingml/2006/main" xmlns:r="http://schemas.openxmlformats.org/officeDocument/2006/relationships" xmlns:p="http://schemas.openxmlformats.org/presentationml/2006/main">
  <p:tag name="TEMPPRESENTATIONFILE" val="C:\Users\bridgeh\AppData\Local\Temp\1\tmpF05B.tmp"/>
  <p:tag name="TEMPMEDIAFILENAME" val="C:\Users\bridgeh\AppData\Local\Temp\1\tmpF0F9_Audio 8"/>
  <p:tag name="MEDIACAPTIONSPROMPTED" val="False"/>
  <p:tag name="CAPTIONID" val="de0e895f-5574-4fe5-806f-1ed96002a775"/>
</p:tagLst>
</file>

<file path=ppt/tags/tag7.xml><?xml version="1.0" encoding="utf-8"?>
<p:tagLst xmlns:a="http://schemas.openxmlformats.org/drawingml/2006/main" xmlns:r="http://schemas.openxmlformats.org/officeDocument/2006/relationships" xmlns:p="http://schemas.openxmlformats.org/presentationml/2006/main">
  <p:tag name="TEMPPRESENTATIONFILE" val="C:\Users\bridgeh\AppData\Local\Temp\1\tmpABDF.tmp"/>
  <p:tag name="TEMPMEDIAFILENAME" val="C:\Users\bridgeh\AppData\Local\Temp\1\tmpAC7C_Audio 8"/>
  <p:tag name="MEDIACAPTIONSPROMPTED" val="False"/>
  <p:tag name="CAPTIONID" val="02cc28e6-4f83-4c74-81a9-cd8b47e64caf"/>
</p:tagLst>
</file>

<file path=ppt/tags/tag8.xml><?xml version="1.0" encoding="utf-8"?>
<p:tagLst xmlns:a="http://schemas.openxmlformats.org/drawingml/2006/main" xmlns:r="http://schemas.openxmlformats.org/officeDocument/2006/relationships" xmlns:p="http://schemas.openxmlformats.org/presentationml/2006/main">
  <p:tag name="TEMPPRESENTATIONFILE" val="C:\Users\bridgeh\AppData\Local\Temp\1\tmpBAD0.tmp"/>
  <p:tag name="TEMPMEDIAFILENAME" val="C:\Users\bridgeh\AppData\Local\Temp\1\tmpBB5E_Audio 3"/>
  <p:tag name="MEDIACAPTIONSPROMPTED" val="False"/>
  <p:tag name="CAPTIONID" val="2c447e37-719b-4545-be01-ac5bc2aabaff"/>
</p:tagLst>
</file>

<file path=ppt/tags/tag9.xml><?xml version="1.0" encoding="utf-8"?>
<p:tagLst xmlns:a="http://schemas.openxmlformats.org/drawingml/2006/main" xmlns:r="http://schemas.openxmlformats.org/officeDocument/2006/relationships" xmlns:p="http://schemas.openxmlformats.org/presentationml/2006/main">
  <p:tag name="CAPTIONID" val="8a4e54bd-493d-469e-af8b-cbc283c1c298"/>
  <p:tag name="TEMPPRESENTATIONFILE" val="C:\Users\brownks\AppData\Local\Temp\1\tmpA371.tmp"/>
  <p:tag name="TEMPMEDIAFILENAME" val="C:\Users\brownks\AppData\Local\Temp\1\tmpA3EF_Audio 4"/>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552</TotalTime>
  <Words>3036</Words>
  <Application>Microsoft Office PowerPoint</Application>
  <PresentationFormat>On-screen Show (4:3)</PresentationFormat>
  <Paragraphs>167</Paragraphs>
  <Slides>15</Slides>
  <Notes>15</Notes>
  <HiddenSlides>0</HiddenSlides>
  <MMClips>15</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Retrospect</vt:lpstr>
      <vt:lpstr>Policy 403-Research involving adults who lack capacity to consent to research.</vt:lpstr>
      <vt:lpstr>Policy 403</vt:lpstr>
      <vt:lpstr>Purpose</vt:lpstr>
      <vt:lpstr>Scope</vt:lpstr>
      <vt:lpstr>Policy 403-key points</vt:lpstr>
      <vt:lpstr>Policy 403- risk benefit categories</vt:lpstr>
      <vt:lpstr>Policy 403-LAR Hierarchy</vt:lpstr>
      <vt:lpstr>Policy 403- loss of capacity</vt:lpstr>
      <vt:lpstr>Policy 403-permanent loss of capacity</vt:lpstr>
      <vt:lpstr>Expectations of investigators</vt:lpstr>
      <vt:lpstr>Scenario 1</vt:lpstr>
      <vt:lpstr>Scenario 2</vt:lpstr>
      <vt:lpstr>Scenario 3</vt:lpstr>
      <vt:lpstr>Scenario 4</vt:lpstr>
      <vt:lpstr>Resources</vt:lpstr>
    </vt:vector>
  </TitlesOfParts>
  <Manager>jonathan.green3@nih.gov</Manager>
  <Company>NIH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403-Research involving adults who lack capacity to consent to research.</dc:title>
  <dc:subject>Policy 403-Research involving adults who lack capacity to consent to research.</dc:subject>
  <dc:creator>DHHS/NIH/OD/OIR/OHSRP</dc:creator>
  <cp:lastModifiedBy>Brown, Kristan (NIH/OD) [E]</cp:lastModifiedBy>
  <cp:revision>40</cp:revision>
  <dcterms:created xsi:type="dcterms:W3CDTF">2020-07-23T19:49:09Z</dcterms:created>
  <dcterms:modified xsi:type="dcterms:W3CDTF">2020-08-24T04:11:41Z</dcterms:modified>
</cp:coreProperties>
</file>