
<file path=[Content_Types].xml><?xml version="1.0" encoding="utf-8"?>
<Types xmlns="http://schemas.openxmlformats.org/package/2006/content-types">
  <Default Extension="jpg" ContentType="image/jpeg"/>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4.xml" ContentType="application/vnd.openxmlformats-officedocument.presentationml.tags+xml"/>
  <Override PartName="/ppt/notesSlides/notesSlide4.xml" ContentType="application/vnd.openxmlformats-officedocument.presentationml.notesSlide+xml"/>
  <Override PartName="/ppt/tags/tag5.xml" ContentType="application/vnd.openxmlformats-officedocument.presentationml.tags+xml"/>
  <Override PartName="/ppt/notesSlides/notesSlide5.xml" ContentType="application/vnd.openxmlformats-officedocument.presentationml.notesSlide+xml"/>
  <Override PartName="/ppt/tags/tag6.xml" ContentType="application/vnd.openxmlformats-officedocument.presentationml.tags+xml"/>
  <Override PartName="/ppt/notesSlides/notesSlide6.xml" ContentType="application/vnd.openxmlformats-officedocument.presentationml.notesSlide+xml"/>
  <Override PartName="/ppt/tags/tag7.xml" ContentType="application/vnd.openxmlformats-officedocument.presentationml.tags+xml"/>
  <Override PartName="/ppt/notesSlides/notesSlide7.xml" ContentType="application/vnd.openxmlformats-officedocument.presentationml.notesSlide+xml"/>
  <Override PartName="/ppt/tags/tag8.xml" ContentType="application/vnd.openxmlformats-officedocument.presentationml.tags+xml"/>
  <Override PartName="/ppt/notesSlides/notesSlide8.xml" ContentType="application/vnd.openxmlformats-officedocument.presentationml.notesSlide+xml"/>
  <Override PartName="/ppt/tags/tag9.xml" ContentType="application/vnd.openxmlformats-officedocument.presentationml.tags+xml"/>
  <Override PartName="/ppt/notesSlides/notesSlide9.xml" ContentType="application/vnd.openxmlformats-officedocument.presentationml.notesSlide+xml"/>
  <Override PartName="/ppt/tags/tag10.xml" ContentType="application/vnd.openxmlformats-officedocument.presentationml.tags+xml"/>
  <Override PartName="/ppt/notesSlides/notesSlide10.xml" ContentType="application/vnd.openxmlformats-officedocument.presentationml.notesSlide+xml"/>
  <Override PartName="/ppt/tags/tag11.xml" ContentType="application/vnd.openxmlformats-officedocument.presentationml.tags+xml"/>
  <Override PartName="/ppt/notesSlides/notesSlide11.xml" ContentType="application/vnd.openxmlformats-officedocument.presentationml.notesSlide+xml"/>
  <Override PartName="/ppt/tags/tag12.xml" ContentType="application/vnd.openxmlformats-officedocument.presentationml.tags+xml"/>
  <Override PartName="/ppt/notesSlides/notesSlide12.xml" ContentType="application/vnd.openxmlformats-officedocument.presentationml.notesSlide+xml"/>
  <Override PartName="/ppt/tags/tag13.xml" ContentType="application/vnd.openxmlformats-officedocument.presentationml.tags+xml"/>
  <Override PartName="/ppt/notesSlides/notesSlide13.xml" ContentType="application/vnd.openxmlformats-officedocument.presentationml.notesSlide+xml"/>
  <Override PartName="/ppt/tags/tag14.xml" ContentType="application/vnd.openxmlformats-officedocument.presentationml.tags+xml"/>
  <Override PartName="/ppt/notesSlides/notesSlide1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ags/tag15.xml" ContentType="application/vnd.openxmlformats-officedocument.presentationml.tags+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7"/>
  </p:notesMasterIdLst>
  <p:handoutMasterIdLst>
    <p:handoutMasterId r:id="rId18"/>
  </p:handoutMasterIdLst>
  <p:sldIdLst>
    <p:sldId id="266" r:id="rId2"/>
    <p:sldId id="267" r:id="rId3"/>
    <p:sldId id="275" r:id="rId4"/>
    <p:sldId id="278" r:id="rId5"/>
    <p:sldId id="290" r:id="rId6"/>
    <p:sldId id="287" r:id="rId7"/>
    <p:sldId id="283" r:id="rId8"/>
    <p:sldId id="279" r:id="rId9"/>
    <p:sldId id="291" r:id="rId10"/>
    <p:sldId id="285" r:id="rId11"/>
    <p:sldId id="288" r:id="rId12"/>
    <p:sldId id="289" r:id="rId13"/>
    <p:sldId id="292" r:id="rId14"/>
    <p:sldId id="269" r:id="rId15"/>
    <p:sldId id="273" r:id="rId1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reen, Jonathan (NIH/OD) [E]" initials="GJ([" lastIdx="10" clrIdx="0">
    <p:extLst>
      <p:ext uri="{19B8F6BF-5375-455C-9EA6-DF929625EA0E}">
        <p15:presenceInfo xmlns:p15="http://schemas.microsoft.com/office/powerpoint/2012/main" userId="S::greenjom@nih.gov::452f11b1-cca0-43e4-98dd-716f11391cb4" providerId="AD"/>
      </p:ext>
    </p:extLst>
  </p:cmAuthor>
  <p:cmAuthor id="2" name="Bridge, Heather (NIH/OD) [E]" initials="BH([" lastIdx="2" clrIdx="1">
    <p:extLst>
      <p:ext uri="{19B8F6BF-5375-455C-9EA6-DF929625EA0E}">
        <p15:presenceInfo xmlns:p15="http://schemas.microsoft.com/office/powerpoint/2012/main" userId="S::bridgeh@nih.gov::4966ada2-b086-4d25-99c5-ccb0d6bd412d" providerId="AD"/>
      </p:ext>
    </p:extLst>
  </p:cmAuthor>
  <p:cmAuthor id="3" name="Witwer, Chris (NIH/OD) [C]" initials="WC([" lastIdx="4" clrIdx="2">
    <p:extLst>
      <p:ext uri="{19B8F6BF-5375-455C-9EA6-DF929625EA0E}">
        <p15:presenceInfo xmlns:p15="http://schemas.microsoft.com/office/powerpoint/2012/main" userId="S::witwercs@nih.gov::ba7be802-5840-4520-a106-b849475677ca"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4B2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47" autoAdjust="0"/>
    <p:restoredTop sz="56401" autoAdjust="0"/>
  </p:normalViewPr>
  <p:slideViewPr>
    <p:cSldViewPr snapToGrid="0">
      <p:cViewPr varScale="1">
        <p:scale>
          <a:sx n="40" d="100"/>
          <a:sy n="40" d="100"/>
        </p:scale>
        <p:origin x="2250" y="60"/>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p:scale>
          <a:sx n="100" d="100"/>
          <a:sy n="100" d="100"/>
        </p:scale>
        <p:origin x="3552"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_rels/data2.xml.rels><?xml version="1.0" encoding="UTF-8" standalone="yes"?>
<Relationships xmlns="http://schemas.openxmlformats.org/package/2006/relationships"><Relationship Id="rId1" Type="http://schemas.openxmlformats.org/officeDocument/2006/relationships/hyperlink" Target="https://videocast.nih.gov/summary.asp?Live=35014&amp;bhcp=1" TargetMode="External"/></Relationships>
</file>

<file path=ppt/diagrams/_rels/drawing2.xml.rels><?xml version="1.0" encoding="UTF-8" standalone="yes"?>
<Relationships xmlns="http://schemas.openxmlformats.org/package/2006/relationships"><Relationship Id="rId1" Type="http://schemas.openxmlformats.org/officeDocument/2006/relationships/hyperlink" Target="https://videocast.nih.gov/summary.asp?Live=35014&amp;bhcp=1" TargetMode="Externa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628CBBD-E9E7-486A-AB2C-4D5E210AD32C}" type="doc">
      <dgm:prSet loTypeId="urn:microsoft.com/office/officeart/2005/8/layout/hierarchy1" loCatId="hierarchy" qsTypeId="urn:microsoft.com/office/officeart/2005/8/quickstyle/simple2" qsCatId="simple" csTypeId="urn:microsoft.com/office/officeart/2005/8/colors/accent1_2" csCatId="accent1" phldr="1"/>
      <dgm:spPr/>
      <dgm:t>
        <a:bodyPr/>
        <a:lstStyle/>
        <a:p>
          <a:endParaRPr lang="en-US"/>
        </a:p>
      </dgm:t>
    </dgm:pt>
    <dgm:pt modelId="{2E8809B2-DC65-4C3A-BAAB-C0CDF4F3C657}">
      <dgm:prSet/>
      <dgm:spPr/>
      <dgm:t>
        <a:bodyPr/>
        <a:lstStyle/>
        <a:p>
          <a:r>
            <a:rPr lang="en-US" dirty="0"/>
            <a:t>Release date: 8/24/2020</a:t>
          </a:r>
        </a:p>
      </dgm:t>
    </dgm:pt>
    <dgm:pt modelId="{FF5FEC2C-CA73-4098-AC07-D77CFAF4D3F6}" type="parTrans" cxnId="{3E5FDF2F-A81C-4274-AAC0-6070572D15FB}">
      <dgm:prSet/>
      <dgm:spPr/>
      <dgm:t>
        <a:bodyPr/>
        <a:lstStyle/>
        <a:p>
          <a:endParaRPr lang="en-US"/>
        </a:p>
      </dgm:t>
    </dgm:pt>
    <dgm:pt modelId="{73637DD6-8F21-4C20-B697-98FFC5F8696B}" type="sibTrans" cxnId="{3E5FDF2F-A81C-4274-AAC0-6070572D15FB}">
      <dgm:prSet/>
      <dgm:spPr/>
      <dgm:t>
        <a:bodyPr/>
        <a:lstStyle/>
        <a:p>
          <a:endParaRPr lang="en-US"/>
        </a:p>
      </dgm:t>
    </dgm:pt>
    <dgm:pt modelId="{B17B07D3-B956-4B12-817B-F9A57343BBC2}">
      <dgm:prSet/>
      <dgm:spPr/>
      <dgm:t>
        <a:bodyPr/>
        <a:lstStyle/>
        <a:p>
          <a:r>
            <a:rPr lang="en-US" dirty="0"/>
            <a:t>Effective date: 9/14/2020</a:t>
          </a:r>
        </a:p>
      </dgm:t>
    </dgm:pt>
    <dgm:pt modelId="{FBE6D10A-589C-459B-962C-6EB427A69167}" type="parTrans" cxnId="{AA2B9CB3-E594-4DE5-BDF9-347BE8D620F4}">
      <dgm:prSet/>
      <dgm:spPr/>
      <dgm:t>
        <a:bodyPr/>
        <a:lstStyle/>
        <a:p>
          <a:endParaRPr lang="en-US"/>
        </a:p>
      </dgm:t>
    </dgm:pt>
    <dgm:pt modelId="{D4D865CC-0E92-4AAD-895D-4E1CEACD05E8}" type="sibTrans" cxnId="{AA2B9CB3-E594-4DE5-BDF9-347BE8D620F4}">
      <dgm:prSet/>
      <dgm:spPr/>
      <dgm:t>
        <a:bodyPr/>
        <a:lstStyle/>
        <a:p>
          <a:endParaRPr lang="en-US"/>
        </a:p>
      </dgm:t>
    </dgm:pt>
    <dgm:pt modelId="{419026AF-D41F-4A54-AC90-917BDB1CFB66}" type="pres">
      <dgm:prSet presAssocID="{F628CBBD-E9E7-486A-AB2C-4D5E210AD32C}" presName="hierChild1" presStyleCnt="0">
        <dgm:presLayoutVars>
          <dgm:chPref val="1"/>
          <dgm:dir/>
          <dgm:animOne val="branch"/>
          <dgm:animLvl val="lvl"/>
          <dgm:resizeHandles/>
        </dgm:presLayoutVars>
      </dgm:prSet>
      <dgm:spPr/>
    </dgm:pt>
    <dgm:pt modelId="{B2B7BF29-000D-4AC1-BF4B-F856E93820E0}" type="pres">
      <dgm:prSet presAssocID="{2E8809B2-DC65-4C3A-BAAB-C0CDF4F3C657}" presName="hierRoot1" presStyleCnt="0"/>
      <dgm:spPr/>
    </dgm:pt>
    <dgm:pt modelId="{DB43F01A-9327-4879-B797-424D70EB837A}" type="pres">
      <dgm:prSet presAssocID="{2E8809B2-DC65-4C3A-BAAB-C0CDF4F3C657}" presName="composite" presStyleCnt="0"/>
      <dgm:spPr/>
    </dgm:pt>
    <dgm:pt modelId="{943456D6-952D-4C69-AE54-CA81C007C65C}" type="pres">
      <dgm:prSet presAssocID="{2E8809B2-DC65-4C3A-BAAB-C0CDF4F3C657}" presName="background" presStyleLbl="node0" presStyleIdx="0" presStyleCnt="2"/>
      <dgm:spPr/>
    </dgm:pt>
    <dgm:pt modelId="{0E67118D-1E30-4DFA-84FC-FD315391DA55}" type="pres">
      <dgm:prSet presAssocID="{2E8809B2-DC65-4C3A-BAAB-C0CDF4F3C657}" presName="text" presStyleLbl="fgAcc0" presStyleIdx="0" presStyleCnt="2">
        <dgm:presLayoutVars>
          <dgm:chPref val="3"/>
        </dgm:presLayoutVars>
      </dgm:prSet>
      <dgm:spPr/>
    </dgm:pt>
    <dgm:pt modelId="{45421BF8-ED55-44A7-A31D-CD821D5BE95D}" type="pres">
      <dgm:prSet presAssocID="{2E8809B2-DC65-4C3A-BAAB-C0CDF4F3C657}" presName="hierChild2" presStyleCnt="0"/>
      <dgm:spPr/>
    </dgm:pt>
    <dgm:pt modelId="{92671A5D-F353-460F-BF9F-F74A2F9843CE}" type="pres">
      <dgm:prSet presAssocID="{B17B07D3-B956-4B12-817B-F9A57343BBC2}" presName="hierRoot1" presStyleCnt="0"/>
      <dgm:spPr/>
    </dgm:pt>
    <dgm:pt modelId="{C37205D2-9A10-4C2A-9717-1BEA3BC8E346}" type="pres">
      <dgm:prSet presAssocID="{B17B07D3-B956-4B12-817B-F9A57343BBC2}" presName="composite" presStyleCnt="0"/>
      <dgm:spPr/>
    </dgm:pt>
    <dgm:pt modelId="{DD487B8E-3F3B-4AF5-BB05-AB4AAF938369}" type="pres">
      <dgm:prSet presAssocID="{B17B07D3-B956-4B12-817B-F9A57343BBC2}" presName="background" presStyleLbl="node0" presStyleIdx="1" presStyleCnt="2"/>
      <dgm:spPr/>
    </dgm:pt>
    <dgm:pt modelId="{B8E2E1DD-79E5-4A2C-8201-54A2CB1203BC}" type="pres">
      <dgm:prSet presAssocID="{B17B07D3-B956-4B12-817B-F9A57343BBC2}" presName="text" presStyleLbl="fgAcc0" presStyleIdx="1" presStyleCnt="2">
        <dgm:presLayoutVars>
          <dgm:chPref val="3"/>
        </dgm:presLayoutVars>
      </dgm:prSet>
      <dgm:spPr/>
    </dgm:pt>
    <dgm:pt modelId="{BA541775-D7A9-4B06-8674-4888D7A3DA31}" type="pres">
      <dgm:prSet presAssocID="{B17B07D3-B956-4B12-817B-F9A57343BBC2}" presName="hierChild2" presStyleCnt="0"/>
      <dgm:spPr/>
    </dgm:pt>
  </dgm:ptLst>
  <dgm:cxnLst>
    <dgm:cxn modelId="{CF0D9B0B-DCD6-4CB2-AE3E-D658CB9E2DDB}" type="presOf" srcId="{2E8809B2-DC65-4C3A-BAAB-C0CDF4F3C657}" destId="{0E67118D-1E30-4DFA-84FC-FD315391DA55}" srcOrd="0" destOrd="0" presId="urn:microsoft.com/office/officeart/2005/8/layout/hierarchy1"/>
    <dgm:cxn modelId="{3E5FDF2F-A81C-4274-AAC0-6070572D15FB}" srcId="{F628CBBD-E9E7-486A-AB2C-4D5E210AD32C}" destId="{2E8809B2-DC65-4C3A-BAAB-C0CDF4F3C657}" srcOrd="0" destOrd="0" parTransId="{FF5FEC2C-CA73-4098-AC07-D77CFAF4D3F6}" sibTransId="{73637DD6-8F21-4C20-B697-98FFC5F8696B}"/>
    <dgm:cxn modelId="{0060CA43-30B6-40A3-A7C7-C3858E139672}" type="presOf" srcId="{F628CBBD-E9E7-486A-AB2C-4D5E210AD32C}" destId="{419026AF-D41F-4A54-AC90-917BDB1CFB66}" srcOrd="0" destOrd="0" presId="urn:microsoft.com/office/officeart/2005/8/layout/hierarchy1"/>
    <dgm:cxn modelId="{C4585748-FC9C-47FE-BCA1-EB1BB26CB522}" type="presOf" srcId="{B17B07D3-B956-4B12-817B-F9A57343BBC2}" destId="{B8E2E1DD-79E5-4A2C-8201-54A2CB1203BC}" srcOrd="0" destOrd="0" presId="urn:microsoft.com/office/officeart/2005/8/layout/hierarchy1"/>
    <dgm:cxn modelId="{AA2B9CB3-E594-4DE5-BDF9-347BE8D620F4}" srcId="{F628CBBD-E9E7-486A-AB2C-4D5E210AD32C}" destId="{B17B07D3-B956-4B12-817B-F9A57343BBC2}" srcOrd="1" destOrd="0" parTransId="{FBE6D10A-589C-459B-962C-6EB427A69167}" sibTransId="{D4D865CC-0E92-4AAD-895D-4E1CEACD05E8}"/>
    <dgm:cxn modelId="{EC19C7E9-AA2C-46B5-AD61-2EAE24EFD1A0}" type="presParOf" srcId="{419026AF-D41F-4A54-AC90-917BDB1CFB66}" destId="{B2B7BF29-000D-4AC1-BF4B-F856E93820E0}" srcOrd="0" destOrd="0" presId="urn:microsoft.com/office/officeart/2005/8/layout/hierarchy1"/>
    <dgm:cxn modelId="{5004DFA9-6414-49D5-A7D2-0EBC994083C7}" type="presParOf" srcId="{B2B7BF29-000D-4AC1-BF4B-F856E93820E0}" destId="{DB43F01A-9327-4879-B797-424D70EB837A}" srcOrd="0" destOrd="0" presId="urn:microsoft.com/office/officeart/2005/8/layout/hierarchy1"/>
    <dgm:cxn modelId="{1DA6BECA-4C03-4BA9-9999-0855AD5AFC56}" type="presParOf" srcId="{DB43F01A-9327-4879-B797-424D70EB837A}" destId="{943456D6-952D-4C69-AE54-CA81C007C65C}" srcOrd="0" destOrd="0" presId="urn:microsoft.com/office/officeart/2005/8/layout/hierarchy1"/>
    <dgm:cxn modelId="{BBE98C7A-D9F8-47EC-B543-2D3C37B64F28}" type="presParOf" srcId="{DB43F01A-9327-4879-B797-424D70EB837A}" destId="{0E67118D-1E30-4DFA-84FC-FD315391DA55}" srcOrd="1" destOrd="0" presId="urn:microsoft.com/office/officeart/2005/8/layout/hierarchy1"/>
    <dgm:cxn modelId="{3251429B-D726-4718-BAB9-5E2856FE4963}" type="presParOf" srcId="{B2B7BF29-000D-4AC1-BF4B-F856E93820E0}" destId="{45421BF8-ED55-44A7-A31D-CD821D5BE95D}" srcOrd="1" destOrd="0" presId="urn:microsoft.com/office/officeart/2005/8/layout/hierarchy1"/>
    <dgm:cxn modelId="{8FDDD289-20F5-4B47-AA6E-1D924750AA7B}" type="presParOf" srcId="{419026AF-D41F-4A54-AC90-917BDB1CFB66}" destId="{92671A5D-F353-460F-BF9F-F74A2F9843CE}" srcOrd="1" destOrd="0" presId="urn:microsoft.com/office/officeart/2005/8/layout/hierarchy1"/>
    <dgm:cxn modelId="{9DE1B1F3-2F7B-403F-94FF-C83DCD833985}" type="presParOf" srcId="{92671A5D-F353-460F-BF9F-F74A2F9843CE}" destId="{C37205D2-9A10-4C2A-9717-1BEA3BC8E346}" srcOrd="0" destOrd="0" presId="urn:microsoft.com/office/officeart/2005/8/layout/hierarchy1"/>
    <dgm:cxn modelId="{B8609B3B-E7AB-40ED-9916-901473441999}" type="presParOf" srcId="{C37205D2-9A10-4C2A-9717-1BEA3BC8E346}" destId="{DD487B8E-3F3B-4AF5-BB05-AB4AAF938369}" srcOrd="0" destOrd="0" presId="urn:microsoft.com/office/officeart/2005/8/layout/hierarchy1"/>
    <dgm:cxn modelId="{DFD626F6-090D-4527-B026-F102F9B63554}" type="presParOf" srcId="{C37205D2-9A10-4C2A-9717-1BEA3BC8E346}" destId="{B8E2E1DD-79E5-4A2C-8201-54A2CB1203BC}" srcOrd="1" destOrd="0" presId="urn:microsoft.com/office/officeart/2005/8/layout/hierarchy1"/>
    <dgm:cxn modelId="{F729CE2C-D636-470E-B09B-083487C0513A}" type="presParOf" srcId="{92671A5D-F353-460F-BF9F-F74A2F9843CE}" destId="{BA541775-D7A9-4B06-8674-4888D7A3DA31}" srcOrd="1" destOrd="0" presId="urn:microsoft.com/office/officeart/2005/8/layout/hierarchy1"/>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E03204E-9113-49DF-B76C-E411FC38DA52}" type="doc">
      <dgm:prSet loTypeId="urn:microsoft.com/office/officeart/2016/7/layout/VerticalSolidActionList" loCatId="List" qsTypeId="urn:microsoft.com/office/officeart/2005/8/quickstyle/simple1" qsCatId="simple" csTypeId="urn:microsoft.com/office/officeart/2005/8/colors/accent2_2" csCatId="accent2" phldr="1"/>
      <dgm:spPr/>
      <dgm:t>
        <a:bodyPr/>
        <a:lstStyle/>
        <a:p>
          <a:endParaRPr lang="en-US"/>
        </a:p>
      </dgm:t>
    </dgm:pt>
    <dgm:pt modelId="{BDDCA810-9A12-41E4-9770-CCE59BB9C2B8}">
      <dgm:prSet/>
      <dgm:spPr/>
      <dgm:t>
        <a:bodyPr/>
        <a:lstStyle/>
        <a:p>
          <a:r>
            <a:rPr lang="en-US" dirty="0"/>
            <a:t>Do </a:t>
          </a:r>
        </a:p>
      </dgm:t>
    </dgm:pt>
    <dgm:pt modelId="{9DB922AD-D003-4A9A-8377-75266A79BB24}" type="parTrans" cxnId="{0F62EB3A-7B26-405C-AD4D-85894CF12EA9}">
      <dgm:prSet/>
      <dgm:spPr/>
      <dgm:t>
        <a:bodyPr/>
        <a:lstStyle/>
        <a:p>
          <a:endParaRPr lang="en-US"/>
        </a:p>
      </dgm:t>
    </dgm:pt>
    <dgm:pt modelId="{FDA11909-5327-4E60-A26A-A50F587AAD68}" type="sibTrans" cxnId="{0F62EB3A-7B26-405C-AD4D-85894CF12EA9}">
      <dgm:prSet/>
      <dgm:spPr/>
      <dgm:t>
        <a:bodyPr/>
        <a:lstStyle/>
        <a:p>
          <a:endParaRPr lang="en-US"/>
        </a:p>
      </dgm:t>
    </dgm:pt>
    <dgm:pt modelId="{2C6C515A-03BC-4841-B2D8-D71D259A854E}">
      <dgm:prSet custT="1"/>
      <dgm:spPr/>
      <dgm:t>
        <a:bodyPr/>
        <a:lstStyle/>
        <a:p>
          <a:r>
            <a:rPr lang="en-US" sz="1800" dirty="0"/>
            <a:t>Describe the procedures for research involving children in the protocol and in the informed consent.</a:t>
          </a:r>
        </a:p>
        <a:p>
          <a:r>
            <a:rPr lang="en-US" sz="1800" dirty="0"/>
            <a:t>Obtain IRB approval to include children in the research. </a:t>
          </a:r>
        </a:p>
        <a:p>
          <a:r>
            <a:rPr lang="en-US" sz="1800" dirty="0"/>
            <a:t>Obtain child assent and parental permission prior to screening, enrolling, or performing the research. </a:t>
          </a:r>
        </a:p>
        <a:p>
          <a:endParaRPr lang="en-US" sz="1800" dirty="0"/>
        </a:p>
      </dgm:t>
    </dgm:pt>
    <dgm:pt modelId="{1F9F061C-EB37-43C8-9977-F8F11F388AEE}" type="parTrans" cxnId="{6C4156D1-75AF-4C8B-9756-55AF7DAAAEDE}">
      <dgm:prSet/>
      <dgm:spPr/>
      <dgm:t>
        <a:bodyPr/>
        <a:lstStyle/>
        <a:p>
          <a:endParaRPr lang="en-US"/>
        </a:p>
      </dgm:t>
    </dgm:pt>
    <dgm:pt modelId="{336D15F0-28E6-4583-B3E0-9483A87B3901}" type="sibTrans" cxnId="{6C4156D1-75AF-4C8B-9756-55AF7DAAAEDE}">
      <dgm:prSet/>
      <dgm:spPr/>
      <dgm:t>
        <a:bodyPr/>
        <a:lstStyle/>
        <a:p>
          <a:endParaRPr lang="en-US"/>
        </a:p>
      </dgm:t>
    </dgm:pt>
    <dgm:pt modelId="{9B633A13-2012-4601-8496-163D2ED562AD}">
      <dgm:prSet/>
      <dgm:spPr/>
      <dgm:t>
        <a:bodyPr/>
        <a:lstStyle/>
        <a:p>
          <a:r>
            <a:rPr lang="en-US" dirty="0"/>
            <a:t>Don’t</a:t>
          </a:r>
        </a:p>
      </dgm:t>
    </dgm:pt>
    <dgm:pt modelId="{0559020D-F6E7-4F14-8562-1BA50DA9D3B3}" type="parTrans" cxnId="{1427EAD0-F287-4B0A-8E1E-B8F6D5AE7EED}">
      <dgm:prSet/>
      <dgm:spPr/>
      <dgm:t>
        <a:bodyPr/>
        <a:lstStyle/>
        <a:p>
          <a:endParaRPr lang="en-US"/>
        </a:p>
      </dgm:t>
    </dgm:pt>
    <dgm:pt modelId="{D9301052-A6D3-4464-9859-9E461920EA40}" type="sibTrans" cxnId="{1427EAD0-F287-4B0A-8E1E-B8F6D5AE7EED}">
      <dgm:prSet/>
      <dgm:spPr/>
      <dgm:t>
        <a:bodyPr/>
        <a:lstStyle/>
        <a:p>
          <a:endParaRPr lang="en-US"/>
        </a:p>
      </dgm:t>
    </dgm:pt>
    <dgm:pt modelId="{280FDC32-D6CE-4A14-B05F-0D7178DB1FC4}">
      <dgm:prSet custT="1"/>
      <dgm:spPr/>
      <dgm:t>
        <a:bodyPr/>
        <a:lstStyle/>
        <a:p>
          <a:pPr>
            <a:buNone/>
          </a:pPr>
          <a:r>
            <a:rPr lang="en-US" sz="1800" dirty="0"/>
            <a:t>Forget to review Dr. Green’s October 2019 presentation, </a:t>
          </a:r>
          <a:r>
            <a:rPr lang="en-US" sz="1800" dirty="0">
              <a:hlinkClick xmlns:r="http://schemas.openxmlformats.org/officeDocument/2006/relationships" r:id="rId1"/>
            </a:rPr>
            <a:t>Ethical and Regulatory Considerations in Pediatric Research</a:t>
          </a:r>
          <a:endParaRPr lang="en-US" sz="1800" dirty="0"/>
        </a:p>
      </dgm:t>
    </dgm:pt>
    <dgm:pt modelId="{29CC107B-A4BB-40D7-8B32-03AB0C32E2F6}" type="parTrans" cxnId="{5DB1B449-6241-4AE8-977B-B3B4E9E6DF77}">
      <dgm:prSet/>
      <dgm:spPr/>
      <dgm:t>
        <a:bodyPr/>
        <a:lstStyle/>
        <a:p>
          <a:endParaRPr lang="en-US"/>
        </a:p>
      </dgm:t>
    </dgm:pt>
    <dgm:pt modelId="{3568A5D6-8634-4113-B0CC-363AC33D70A7}" type="sibTrans" cxnId="{5DB1B449-6241-4AE8-977B-B3B4E9E6DF77}">
      <dgm:prSet/>
      <dgm:spPr/>
      <dgm:t>
        <a:bodyPr/>
        <a:lstStyle/>
        <a:p>
          <a:endParaRPr lang="en-US"/>
        </a:p>
      </dgm:t>
    </dgm:pt>
    <dgm:pt modelId="{DA3B5D8D-61CE-44B1-BE32-C30B9296EEAA}">
      <dgm:prSet custT="1"/>
      <dgm:spPr/>
      <dgm:t>
        <a:bodyPr/>
        <a:lstStyle/>
        <a:p>
          <a:pPr>
            <a:buNone/>
          </a:pPr>
          <a:endParaRPr lang="en-US" sz="1800" dirty="0"/>
        </a:p>
      </dgm:t>
    </dgm:pt>
    <dgm:pt modelId="{91D73D17-3151-4FBB-8823-4BEED7A597C5}" type="parTrans" cxnId="{88A42263-D74B-4B28-8487-EDF09EFA918F}">
      <dgm:prSet/>
      <dgm:spPr/>
      <dgm:t>
        <a:bodyPr/>
        <a:lstStyle/>
        <a:p>
          <a:endParaRPr lang="en-US"/>
        </a:p>
      </dgm:t>
    </dgm:pt>
    <dgm:pt modelId="{9E35338E-0835-426A-9919-EED32CAB00FE}" type="sibTrans" cxnId="{88A42263-D74B-4B28-8487-EDF09EFA918F}">
      <dgm:prSet/>
      <dgm:spPr/>
      <dgm:t>
        <a:bodyPr/>
        <a:lstStyle/>
        <a:p>
          <a:endParaRPr lang="en-US"/>
        </a:p>
      </dgm:t>
    </dgm:pt>
    <dgm:pt modelId="{CA562395-3800-4D9E-9A02-AF30BFEEE78D}" type="pres">
      <dgm:prSet presAssocID="{8E03204E-9113-49DF-B76C-E411FC38DA52}" presName="Name0" presStyleCnt="0">
        <dgm:presLayoutVars>
          <dgm:dir/>
          <dgm:animLvl val="lvl"/>
          <dgm:resizeHandles val="exact"/>
        </dgm:presLayoutVars>
      </dgm:prSet>
      <dgm:spPr/>
    </dgm:pt>
    <dgm:pt modelId="{42A430B3-C2F5-496C-B6C7-0614D96074B2}" type="pres">
      <dgm:prSet presAssocID="{BDDCA810-9A12-41E4-9770-CCE59BB9C2B8}" presName="linNode" presStyleCnt="0"/>
      <dgm:spPr/>
    </dgm:pt>
    <dgm:pt modelId="{7D818E1A-19CA-4EEC-8083-D9390C94391B}" type="pres">
      <dgm:prSet presAssocID="{BDDCA810-9A12-41E4-9770-CCE59BB9C2B8}" presName="parentText" presStyleLbl="alignNode1" presStyleIdx="0" presStyleCnt="2">
        <dgm:presLayoutVars>
          <dgm:chMax val="1"/>
          <dgm:bulletEnabled/>
        </dgm:presLayoutVars>
      </dgm:prSet>
      <dgm:spPr/>
    </dgm:pt>
    <dgm:pt modelId="{B0AD745C-440B-43C1-9447-88F15B7FF2B6}" type="pres">
      <dgm:prSet presAssocID="{BDDCA810-9A12-41E4-9770-CCE59BB9C2B8}" presName="descendantText" presStyleLbl="alignAccFollowNode1" presStyleIdx="0" presStyleCnt="2" custScaleY="102050">
        <dgm:presLayoutVars>
          <dgm:bulletEnabled/>
        </dgm:presLayoutVars>
      </dgm:prSet>
      <dgm:spPr/>
    </dgm:pt>
    <dgm:pt modelId="{459B5E23-0624-41C2-8D5F-87D58C12EB83}" type="pres">
      <dgm:prSet presAssocID="{FDA11909-5327-4E60-A26A-A50F587AAD68}" presName="sp" presStyleCnt="0"/>
      <dgm:spPr/>
    </dgm:pt>
    <dgm:pt modelId="{D69E4305-A419-4AE2-BFB3-262883868ABB}" type="pres">
      <dgm:prSet presAssocID="{9B633A13-2012-4601-8496-163D2ED562AD}" presName="linNode" presStyleCnt="0"/>
      <dgm:spPr/>
    </dgm:pt>
    <dgm:pt modelId="{9101FF2E-F71B-4A54-B93C-0E2055E1D329}" type="pres">
      <dgm:prSet presAssocID="{9B633A13-2012-4601-8496-163D2ED562AD}" presName="parentText" presStyleLbl="alignNode1" presStyleIdx="1" presStyleCnt="2">
        <dgm:presLayoutVars>
          <dgm:chMax val="1"/>
          <dgm:bulletEnabled/>
        </dgm:presLayoutVars>
      </dgm:prSet>
      <dgm:spPr/>
    </dgm:pt>
    <dgm:pt modelId="{5B1A8FEC-F151-41B8-BA3D-2C998ED53AA8}" type="pres">
      <dgm:prSet presAssocID="{9B633A13-2012-4601-8496-163D2ED562AD}" presName="descendantText" presStyleLbl="alignAccFollowNode1" presStyleIdx="1" presStyleCnt="2" custLinFactNeighborY="5297">
        <dgm:presLayoutVars>
          <dgm:bulletEnabled/>
        </dgm:presLayoutVars>
      </dgm:prSet>
      <dgm:spPr/>
    </dgm:pt>
  </dgm:ptLst>
  <dgm:cxnLst>
    <dgm:cxn modelId="{ED1B6603-3774-4416-BDC5-584D89AD2863}" type="presOf" srcId="{DA3B5D8D-61CE-44B1-BE32-C30B9296EEAA}" destId="{5B1A8FEC-F151-41B8-BA3D-2C998ED53AA8}" srcOrd="0" destOrd="1" presId="urn:microsoft.com/office/officeart/2016/7/layout/VerticalSolidActionList"/>
    <dgm:cxn modelId="{E9C5142E-856D-4A05-907E-515B1A446303}" type="presOf" srcId="{280FDC32-D6CE-4A14-B05F-0D7178DB1FC4}" destId="{5B1A8FEC-F151-41B8-BA3D-2C998ED53AA8}" srcOrd="0" destOrd="0" presId="urn:microsoft.com/office/officeart/2016/7/layout/VerticalSolidActionList"/>
    <dgm:cxn modelId="{22499036-74C6-4603-9E04-C9CC762FF710}" type="presOf" srcId="{BDDCA810-9A12-41E4-9770-CCE59BB9C2B8}" destId="{7D818E1A-19CA-4EEC-8083-D9390C94391B}" srcOrd="0" destOrd="0" presId="urn:microsoft.com/office/officeart/2016/7/layout/VerticalSolidActionList"/>
    <dgm:cxn modelId="{0F62EB3A-7B26-405C-AD4D-85894CF12EA9}" srcId="{8E03204E-9113-49DF-B76C-E411FC38DA52}" destId="{BDDCA810-9A12-41E4-9770-CCE59BB9C2B8}" srcOrd="0" destOrd="0" parTransId="{9DB922AD-D003-4A9A-8377-75266A79BB24}" sibTransId="{FDA11909-5327-4E60-A26A-A50F587AAD68}"/>
    <dgm:cxn modelId="{88A42263-D74B-4B28-8487-EDF09EFA918F}" srcId="{9B633A13-2012-4601-8496-163D2ED562AD}" destId="{DA3B5D8D-61CE-44B1-BE32-C30B9296EEAA}" srcOrd="1" destOrd="0" parTransId="{91D73D17-3151-4FBB-8823-4BEED7A597C5}" sibTransId="{9E35338E-0835-426A-9919-EED32CAB00FE}"/>
    <dgm:cxn modelId="{5DB1B449-6241-4AE8-977B-B3B4E9E6DF77}" srcId="{9B633A13-2012-4601-8496-163D2ED562AD}" destId="{280FDC32-D6CE-4A14-B05F-0D7178DB1FC4}" srcOrd="0" destOrd="0" parTransId="{29CC107B-A4BB-40D7-8B32-03AB0C32E2F6}" sibTransId="{3568A5D6-8634-4113-B0CC-363AC33D70A7}"/>
    <dgm:cxn modelId="{49DF158B-9FEE-4A43-AB3B-D79C82FFF9F4}" type="presOf" srcId="{9B633A13-2012-4601-8496-163D2ED562AD}" destId="{9101FF2E-F71B-4A54-B93C-0E2055E1D329}" srcOrd="0" destOrd="0" presId="urn:microsoft.com/office/officeart/2016/7/layout/VerticalSolidActionList"/>
    <dgm:cxn modelId="{AE143AB2-8D61-4D9C-802C-AEC8E39FE64E}" type="presOf" srcId="{8E03204E-9113-49DF-B76C-E411FC38DA52}" destId="{CA562395-3800-4D9E-9A02-AF30BFEEE78D}" srcOrd="0" destOrd="0" presId="urn:microsoft.com/office/officeart/2016/7/layout/VerticalSolidActionList"/>
    <dgm:cxn modelId="{1427EAD0-F287-4B0A-8E1E-B8F6D5AE7EED}" srcId="{8E03204E-9113-49DF-B76C-E411FC38DA52}" destId="{9B633A13-2012-4601-8496-163D2ED562AD}" srcOrd="1" destOrd="0" parTransId="{0559020D-F6E7-4F14-8562-1BA50DA9D3B3}" sibTransId="{D9301052-A6D3-4464-9859-9E461920EA40}"/>
    <dgm:cxn modelId="{6C4156D1-75AF-4C8B-9756-55AF7DAAAEDE}" srcId="{BDDCA810-9A12-41E4-9770-CCE59BB9C2B8}" destId="{2C6C515A-03BC-4841-B2D8-D71D259A854E}" srcOrd="0" destOrd="0" parTransId="{1F9F061C-EB37-43C8-9977-F8F11F388AEE}" sibTransId="{336D15F0-28E6-4583-B3E0-9483A87B3901}"/>
    <dgm:cxn modelId="{B273C3F7-FDF2-4076-BD63-624D1827FB99}" type="presOf" srcId="{2C6C515A-03BC-4841-B2D8-D71D259A854E}" destId="{B0AD745C-440B-43C1-9447-88F15B7FF2B6}" srcOrd="0" destOrd="0" presId="urn:microsoft.com/office/officeart/2016/7/layout/VerticalSolidActionList"/>
    <dgm:cxn modelId="{8C337C9B-53FD-43E1-A060-F9BED882396E}" type="presParOf" srcId="{CA562395-3800-4D9E-9A02-AF30BFEEE78D}" destId="{42A430B3-C2F5-496C-B6C7-0614D96074B2}" srcOrd="0" destOrd="0" presId="urn:microsoft.com/office/officeart/2016/7/layout/VerticalSolidActionList"/>
    <dgm:cxn modelId="{DFC3D072-35E9-43F6-8A29-098AA3F25E41}" type="presParOf" srcId="{42A430B3-C2F5-496C-B6C7-0614D96074B2}" destId="{7D818E1A-19CA-4EEC-8083-D9390C94391B}" srcOrd="0" destOrd="0" presId="urn:microsoft.com/office/officeart/2016/7/layout/VerticalSolidActionList"/>
    <dgm:cxn modelId="{B2C43981-6EB1-4787-B2A5-EBF4F6428BF4}" type="presParOf" srcId="{42A430B3-C2F5-496C-B6C7-0614D96074B2}" destId="{B0AD745C-440B-43C1-9447-88F15B7FF2B6}" srcOrd="1" destOrd="0" presId="urn:microsoft.com/office/officeart/2016/7/layout/VerticalSolidActionList"/>
    <dgm:cxn modelId="{0DBC2749-C04D-46E2-BE52-FBD5F6E355C8}" type="presParOf" srcId="{CA562395-3800-4D9E-9A02-AF30BFEEE78D}" destId="{459B5E23-0624-41C2-8D5F-87D58C12EB83}" srcOrd="1" destOrd="0" presId="urn:microsoft.com/office/officeart/2016/7/layout/VerticalSolidActionList"/>
    <dgm:cxn modelId="{E18402E6-184B-4AE0-A90E-B062913982E3}" type="presParOf" srcId="{CA562395-3800-4D9E-9A02-AF30BFEEE78D}" destId="{D69E4305-A419-4AE2-BFB3-262883868ABB}" srcOrd="2" destOrd="0" presId="urn:microsoft.com/office/officeart/2016/7/layout/VerticalSolidActionList"/>
    <dgm:cxn modelId="{2173CEAD-82F3-4CAA-AF97-01EF9C8CE8B9}" type="presParOf" srcId="{D69E4305-A419-4AE2-BFB3-262883868ABB}" destId="{9101FF2E-F71B-4A54-B93C-0E2055E1D329}" srcOrd="0" destOrd="0" presId="urn:microsoft.com/office/officeart/2016/7/layout/VerticalSolidActionList"/>
    <dgm:cxn modelId="{62786A10-F929-417E-A829-88B69FEEBC69}" type="presParOf" srcId="{D69E4305-A419-4AE2-BFB3-262883868ABB}" destId="{5B1A8FEC-F151-41B8-BA3D-2C998ED53AA8}" srcOrd="1" destOrd="0" presId="urn:microsoft.com/office/officeart/2016/7/layout/VerticalSolidActionList"/>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3456D6-952D-4C69-AE54-CA81C007C65C}">
      <dsp:nvSpPr>
        <dsp:cNvPr id="0" name=""/>
        <dsp:cNvSpPr/>
      </dsp:nvSpPr>
      <dsp:spPr>
        <a:xfrm>
          <a:off x="920" y="814842"/>
          <a:ext cx="3232268" cy="205249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0E67118D-1E30-4DFA-84FC-FD315391DA55}">
      <dsp:nvSpPr>
        <dsp:cNvPr id="0" name=""/>
        <dsp:cNvSpPr/>
      </dsp:nvSpPr>
      <dsp:spPr>
        <a:xfrm>
          <a:off x="360061" y="1156026"/>
          <a:ext cx="3232268" cy="2052490"/>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8590" tIns="148590" rIns="148590" bIns="148590" numCol="1" spcCol="1270" anchor="ctr" anchorCtr="0">
          <a:noAutofit/>
        </a:bodyPr>
        <a:lstStyle/>
        <a:p>
          <a:pPr marL="0" lvl="0" indent="0" algn="ctr" defTabSz="1733550">
            <a:lnSpc>
              <a:spcPct val="90000"/>
            </a:lnSpc>
            <a:spcBef>
              <a:spcPct val="0"/>
            </a:spcBef>
            <a:spcAft>
              <a:spcPct val="35000"/>
            </a:spcAft>
            <a:buNone/>
          </a:pPr>
          <a:r>
            <a:rPr lang="en-US" sz="3900" kern="1200" dirty="0"/>
            <a:t>Release date: 8/24/2020</a:t>
          </a:r>
        </a:p>
      </dsp:txBody>
      <dsp:txXfrm>
        <a:off x="420176" y="1216141"/>
        <a:ext cx="3112038" cy="1932260"/>
      </dsp:txXfrm>
    </dsp:sp>
    <dsp:sp modelId="{DD487B8E-3F3B-4AF5-BB05-AB4AAF938369}">
      <dsp:nvSpPr>
        <dsp:cNvPr id="0" name=""/>
        <dsp:cNvSpPr/>
      </dsp:nvSpPr>
      <dsp:spPr>
        <a:xfrm>
          <a:off x="3951470" y="814842"/>
          <a:ext cx="3232268" cy="205249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B8E2E1DD-79E5-4A2C-8201-54A2CB1203BC}">
      <dsp:nvSpPr>
        <dsp:cNvPr id="0" name=""/>
        <dsp:cNvSpPr/>
      </dsp:nvSpPr>
      <dsp:spPr>
        <a:xfrm>
          <a:off x="4310611" y="1156026"/>
          <a:ext cx="3232268" cy="2052490"/>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8590" tIns="148590" rIns="148590" bIns="148590" numCol="1" spcCol="1270" anchor="ctr" anchorCtr="0">
          <a:noAutofit/>
        </a:bodyPr>
        <a:lstStyle/>
        <a:p>
          <a:pPr marL="0" lvl="0" indent="0" algn="ctr" defTabSz="1733550">
            <a:lnSpc>
              <a:spcPct val="90000"/>
            </a:lnSpc>
            <a:spcBef>
              <a:spcPct val="0"/>
            </a:spcBef>
            <a:spcAft>
              <a:spcPct val="35000"/>
            </a:spcAft>
            <a:buNone/>
          </a:pPr>
          <a:r>
            <a:rPr lang="en-US" sz="3900" kern="1200" dirty="0"/>
            <a:t>Effective date: 9/14/2020</a:t>
          </a:r>
        </a:p>
      </dsp:txBody>
      <dsp:txXfrm>
        <a:off x="4370726" y="1216141"/>
        <a:ext cx="3112038" cy="193226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AD745C-440B-43C1-9447-88F15B7FF2B6}">
      <dsp:nvSpPr>
        <dsp:cNvPr id="0" name=""/>
        <dsp:cNvSpPr/>
      </dsp:nvSpPr>
      <dsp:spPr>
        <a:xfrm>
          <a:off x="958562" y="1237"/>
          <a:ext cx="3834250" cy="3154524"/>
        </a:xfrm>
        <a:prstGeom prst="rect">
          <a:avLst/>
        </a:prstGeom>
        <a:solidFill>
          <a:schemeClr val="accent2">
            <a:alpha val="90000"/>
            <a:tint val="40000"/>
            <a:hueOff val="0"/>
            <a:satOff val="0"/>
            <a:lumOff val="0"/>
            <a:alphaOff val="0"/>
          </a:schemeClr>
        </a:solidFill>
        <a:ln w="15875"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4395" tIns="785154" rIns="74395" bIns="785154" numCol="1" spcCol="1270" anchor="ctr" anchorCtr="0">
          <a:noAutofit/>
        </a:bodyPr>
        <a:lstStyle/>
        <a:p>
          <a:pPr marL="0" lvl="0" indent="0" algn="l" defTabSz="800100">
            <a:lnSpc>
              <a:spcPct val="90000"/>
            </a:lnSpc>
            <a:spcBef>
              <a:spcPct val="0"/>
            </a:spcBef>
            <a:spcAft>
              <a:spcPct val="35000"/>
            </a:spcAft>
            <a:buNone/>
          </a:pPr>
          <a:r>
            <a:rPr lang="en-US" sz="1800" kern="1200" dirty="0"/>
            <a:t>Describe the procedures for research involving children in the protocol and in the informed consent.</a:t>
          </a:r>
        </a:p>
        <a:p>
          <a:pPr marL="0" lvl="0" indent="0" algn="l" defTabSz="800100">
            <a:lnSpc>
              <a:spcPct val="90000"/>
            </a:lnSpc>
            <a:spcBef>
              <a:spcPct val="0"/>
            </a:spcBef>
            <a:spcAft>
              <a:spcPct val="35000"/>
            </a:spcAft>
            <a:buNone/>
          </a:pPr>
          <a:r>
            <a:rPr lang="en-US" sz="1800" kern="1200" dirty="0"/>
            <a:t>Obtain IRB approval to include children in the research. </a:t>
          </a:r>
        </a:p>
        <a:p>
          <a:pPr marL="0" lvl="0" indent="0" algn="l" defTabSz="800100">
            <a:lnSpc>
              <a:spcPct val="90000"/>
            </a:lnSpc>
            <a:spcBef>
              <a:spcPct val="0"/>
            </a:spcBef>
            <a:spcAft>
              <a:spcPct val="35000"/>
            </a:spcAft>
            <a:buNone/>
          </a:pPr>
          <a:r>
            <a:rPr lang="en-US" sz="1800" kern="1200" dirty="0"/>
            <a:t>Obtain child assent and parental permission prior to screening, enrolling, or performing the research. </a:t>
          </a:r>
        </a:p>
        <a:p>
          <a:pPr marL="0" lvl="0" indent="0" algn="l" defTabSz="800100">
            <a:lnSpc>
              <a:spcPct val="90000"/>
            </a:lnSpc>
            <a:spcBef>
              <a:spcPct val="0"/>
            </a:spcBef>
            <a:spcAft>
              <a:spcPct val="35000"/>
            </a:spcAft>
            <a:buNone/>
          </a:pPr>
          <a:endParaRPr lang="en-US" sz="1800" kern="1200" dirty="0"/>
        </a:p>
      </dsp:txBody>
      <dsp:txXfrm>
        <a:off x="958562" y="1237"/>
        <a:ext cx="3834250" cy="3154524"/>
      </dsp:txXfrm>
    </dsp:sp>
    <dsp:sp modelId="{7D818E1A-19CA-4EEC-8083-D9390C94391B}">
      <dsp:nvSpPr>
        <dsp:cNvPr id="0" name=""/>
        <dsp:cNvSpPr/>
      </dsp:nvSpPr>
      <dsp:spPr>
        <a:xfrm>
          <a:off x="0" y="32922"/>
          <a:ext cx="958562" cy="3091155"/>
        </a:xfrm>
        <a:prstGeom prst="rect">
          <a:avLst/>
        </a:prstGeom>
        <a:solidFill>
          <a:schemeClr val="accent2">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724" tIns="305337" rIns="50724" bIns="305337" numCol="1" spcCol="1270" anchor="ctr" anchorCtr="0">
          <a:noAutofit/>
        </a:bodyPr>
        <a:lstStyle/>
        <a:p>
          <a:pPr marL="0" lvl="0" indent="0" algn="ctr" defTabSz="1244600">
            <a:lnSpc>
              <a:spcPct val="90000"/>
            </a:lnSpc>
            <a:spcBef>
              <a:spcPct val="0"/>
            </a:spcBef>
            <a:spcAft>
              <a:spcPct val="35000"/>
            </a:spcAft>
            <a:buNone/>
          </a:pPr>
          <a:r>
            <a:rPr lang="en-US" sz="2800" kern="1200" dirty="0"/>
            <a:t>Do </a:t>
          </a:r>
        </a:p>
      </dsp:txBody>
      <dsp:txXfrm>
        <a:off x="0" y="32922"/>
        <a:ext cx="958562" cy="3091155"/>
      </dsp:txXfrm>
    </dsp:sp>
    <dsp:sp modelId="{5B1A8FEC-F151-41B8-BA3D-2C998ED53AA8}">
      <dsp:nvSpPr>
        <dsp:cNvPr id="0" name=""/>
        <dsp:cNvSpPr/>
      </dsp:nvSpPr>
      <dsp:spPr>
        <a:xfrm>
          <a:off x="959499" y="3342469"/>
          <a:ext cx="3837998" cy="3091155"/>
        </a:xfrm>
        <a:prstGeom prst="rect">
          <a:avLst/>
        </a:prstGeom>
        <a:solidFill>
          <a:schemeClr val="accent2">
            <a:alpha val="90000"/>
            <a:tint val="40000"/>
            <a:hueOff val="0"/>
            <a:satOff val="0"/>
            <a:lumOff val="0"/>
            <a:alphaOff val="0"/>
          </a:schemeClr>
        </a:solidFill>
        <a:ln w="15875"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4468" tIns="785154" rIns="74468" bIns="785154" numCol="1" spcCol="1270" anchor="ctr" anchorCtr="0">
          <a:noAutofit/>
        </a:bodyPr>
        <a:lstStyle/>
        <a:p>
          <a:pPr marL="0" lvl="0" indent="0" algn="l" defTabSz="800100">
            <a:lnSpc>
              <a:spcPct val="90000"/>
            </a:lnSpc>
            <a:spcBef>
              <a:spcPct val="0"/>
            </a:spcBef>
            <a:spcAft>
              <a:spcPct val="35000"/>
            </a:spcAft>
            <a:buNone/>
          </a:pPr>
          <a:r>
            <a:rPr lang="en-US" sz="1800" kern="1200" dirty="0"/>
            <a:t>Forget to review Dr. Green’s October 2019 presentation, </a:t>
          </a:r>
          <a:r>
            <a:rPr lang="en-US" sz="1800" kern="1200" dirty="0">
              <a:hlinkClick xmlns:r="http://schemas.openxmlformats.org/officeDocument/2006/relationships" r:id="rId1"/>
            </a:rPr>
            <a:t>Ethical and Regulatory Considerations in Pediatric Research</a:t>
          </a:r>
          <a:endParaRPr lang="en-US" sz="1800" kern="1200" dirty="0"/>
        </a:p>
        <a:p>
          <a:pPr marL="0" lvl="0" indent="0" algn="l" defTabSz="800100">
            <a:lnSpc>
              <a:spcPct val="90000"/>
            </a:lnSpc>
            <a:spcBef>
              <a:spcPct val="0"/>
            </a:spcBef>
            <a:spcAft>
              <a:spcPct val="35000"/>
            </a:spcAft>
            <a:buNone/>
          </a:pPr>
          <a:endParaRPr lang="en-US" sz="1800" kern="1200" dirty="0"/>
        </a:p>
      </dsp:txBody>
      <dsp:txXfrm>
        <a:off x="959499" y="3342469"/>
        <a:ext cx="3837998" cy="3091155"/>
      </dsp:txXfrm>
    </dsp:sp>
    <dsp:sp modelId="{9101FF2E-F71B-4A54-B93C-0E2055E1D329}">
      <dsp:nvSpPr>
        <dsp:cNvPr id="0" name=""/>
        <dsp:cNvSpPr/>
      </dsp:nvSpPr>
      <dsp:spPr>
        <a:xfrm>
          <a:off x="0" y="3341231"/>
          <a:ext cx="959499" cy="3091155"/>
        </a:xfrm>
        <a:prstGeom prst="rect">
          <a:avLst/>
        </a:prstGeom>
        <a:solidFill>
          <a:schemeClr val="accent2">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774" tIns="305337" rIns="50774" bIns="305337" numCol="1" spcCol="1270" anchor="ctr" anchorCtr="0">
          <a:noAutofit/>
        </a:bodyPr>
        <a:lstStyle/>
        <a:p>
          <a:pPr marL="0" lvl="0" indent="0" algn="ctr" defTabSz="1244600">
            <a:lnSpc>
              <a:spcPct val="90000"/>
            </a:lnSpc>
            <a:spcBef>
              <a:spcPct val="0"/>
            </a:spcBef>
            <a:spcAft>
              <a:spcPct val="35000"/>
            </a:spcAft>
            <a:buNone/>
          </a:pPr>
          <a:r>
            <a:rPr lang="en-US" sz="2800" kern="1200" dirty="0"/>
            <a:t>Don’t</a:t>
          </a:r>
        </a:p>
      </dsp:txBody>
      <dsp:txXfrm>
        <a:off x="0" y="3341231"/>
        <a:ext cx="959499" cy="3091155"/>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16/7/layout/VerticalSolidActionList">
  <dgm:title val="Vertical Solid Action List"/>
  <dgm:desc val="Use to show non-sequential or grouped lists of information. Works well with large amounts of text. All text has the same level of emphasis, and direction is not implied."/>
  <dgm:catLst>
    <dgm:cat type="list"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 modelId="5">
          <dgm:prSet phldr="1"/>
        </dgm:pt>
        <dgm:pt modelId="51">
          <dgm:prSet phldr="1"/>
        </dgm:pt>
      </dgm:ptLst>
      <dgm:cxnLst>
        <dgm:cxn modelId="4" srcId="0" destId="1" srcOrd="0" destOrd="0"/>
        <dgm:cxn modelId="5" srcId="0" destId="2" srcOrd="1" destOrd="0"/>
        <dgm:cxn modelId="6" srcId="0" destId="3" srcOrd="2" destOrd="0"/>
        <dgm:cxn modelId="7" srcId="0" destId="4" srcOrd="3" destOrd="0"/>
        <dgm:cxn modelId="8" srcId="0" destId="5" srcOrd="4" destOrd="0"/>
        <dgm:cxn modelId="13" srcId="1" destId="11" srcOrd="0" destOrd="0"/>
        <dgm:cxn modelId="23" srcId="2" destId="21" srcOrd="0" destOrd="0"/>
        <dgm:cxn modelId="33" srcId="3" destId="31" srcOrd="0" destOrd="0"/>
        <dgm:cxn modelId="43" srcId="4" destId="41" srcOrd="0" destOrd="0"/>
        <dgm:cxn modelId="53" srcId="5" destId="5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6"/>
      <dgm:constr type="primFontSz" for="des" forName="parentText" op="equ" val="28"/>
      <dgm:constr type="primFontSz" for="des" forName="descendantText" refType="primFontSz" refFor="des" refForName="parentText" op="lte" fact="0.82"/>
      <dgm:constr type="primFontSz" for="des" forName="parentText" refType="primFontSz" refFor="des" refForName="descendantText" op="lte" fact="1.25"/>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2"/>
          <dgm:constr type="w" for="ch" forName="descendantText" refType="w" fact="0.8"/>
          <dgm:constr type="h" for="ch" forName="parentText" refType="h"/>
          <dgm:constr type="h" for="ch" forName="descendantText" refType="h" refFor="ch" refForName="parentText"/>
        </dgm:constrLst>
        <dgm:ruleLst/>
        <dgm:layoutNode name="parentText" styleLbl="alignNode1">
          <dgm:varLst>
            <dgm:chMax val="1"/>
            <dgm:bulletEnabled/>
          </dgm:varLst>
          <dgm:alg type="tx"/>
          <dgm:shape xmlns:r="http://schemas.openxmlformats.org/officeDocument/2006/relationships" type="rect" r:blip="" zOrderOff="3">
            <dgm:adjLst/>
          </dgm:shape>
          <dgm:presOf axis="self" ptType="node"/>
          <dgm:constrLst>
            <dgm:constr type="tMarg" refType="h" fact="0.28"/>
            <dgm:constr type="bMarg" refType="h" fact="0.28"/>
            <dgm:constr type="lMarg" refType="w" fact="0.15"/>
            <dgm:constr type="rMarg" refType="w" fact="0.15"/>
          </dgm:constrLst>
          <dgm:ruleLst>
            <dgm:rule type="primFontSz" val="15" fact="NaN" max="NaN"/>
          </dgm:ruleLst>
        </dgm:layoutNode>
        <dgm:layoutNode name="descendantText" styleLbl="alignAccFollowNode1">
          <dgm:varLst>
            <dgm:bulletEnabled/>
          </dgm:varLst>
          <dgm:alg type="tx">
            <dgm:param type="stBulletLvl" val="0"/>
            <dgm:param type="parTxLTRAlign" val="l"/>
            <dgm:param type="shpTxLTRAlignCh" val="l"/>
            <dgm:param type="parTxRTLAlign" val="r"/>
            <dgm:param type="shpTxRTLAlignCh" val="r"/>
          </dgm:alg>
          <dgm:choose name="Name10">
            <dgm:if name="Name11" func="var" arg="dir" op="equ" val="norm">
              <dgm:shape xmlns:r="http://schemas.openxmlformats.org/officeDocument/2006/relationships" type="rect" r:blip="">
                <dgm:adjLst/>
              </dgm:shape>
            </dgm:if>
            <dgm:else name="Name12">
              <dgm:shape xmlns:r="http://schemas.openxmlformats.org/officeDocument/2006/relationships" type="rect" r:blip="">
                <dgm:adjLst/>
              </dgm:shape>
            </dgm:else>
          </dgm:choose>
          <dgm:presOf axis="des" ptType="node"/>
          <dgm:constrLst>
            <dgm:constr type="primFontSz" val="24"/>
            <dgm:constr type="lMarg" refType="w" fact="0.055"/>
            <dgm:constr type="rMarg" refType="w" fact="0.055"/>
            <dgm:constr type="tMarg" refType="h" fact="0.72"/>
            <dgm:constr type="bMarg" refType="h" fact="0.72"/>
          </dgm:constrLst>
          <dgm:ruleLst>
            <dgm:rule type="primFontSz" val="11" fact="NaN" max="NaN"/>
          </dgm:ruleLst>
        </dgm:layoutNod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2C01F96-2B3B-4AEC-9F0E-BF51B264B4D0}"/>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FF85E3D5-F502-468A-A2AA-77B4CFA78CE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9F4087C-06AA-4065-BB8C-4280A8FADDEB}" type="datetimeFigureOut">
              <a:rPr lang="en-US" smtClean="0"/>
              <a:t>8/23/2020</a:t>
            </a:fld>
            <a:endParaRPr lang="en-US" dirty="0"/>
          </a:p>
        </p:txBody>
      </p:sp>
      <p:sp>
        <p:nvSpPr>
          <p:cNvPr id="4" name="Footer Placeholder 3">
            <a:extLst>
              <a:ext uri="{FF2B5EF4-FFF2-40B4-BE49-F238E27FC236}">
                <a16:creationId xmlns:a16="http://schemas.microsoft.com/office/drawing/2014/main" id="{B445B4A5-2F7A-42CD-AB95-AA675272A41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65985654-F8C7-4620-97D1-23666DDA2B1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5DF3B88-F75D-4E6A-8F53-AAB7CFC3D611}" type="slidenum">
              <a:rPr lang="en-US" smtClean="0"/>
              <a:t>‹#›</a:t>
            </a:fld>
            <a:endParaRPr lang="en-US" dirty="0"/>
          </a:p>
        </p:txBody>
      </p:sp>
    </p:spTree>
    <p:extLst>
      <p:ext uri="{BB962C8B-B14F-4D97-AF65-F5344CB8AC3E}">
        <p14:creationId xmlns:p14="http://schemas.microsoft.com/office/powerpoint/2010/main" val="27610926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4CBCC86-9979-4769-AD30-3F8E42BE267D}" type="datetimeFigureOut">
              <a:rPr lang="en-US" smtClean="0"/>
              <a:t>8/23/2020</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8878A9C-9465-40FD-95A9-5FB5C89B7200}" type="slidenum">
              <a:rPr lang="en-US" smtClean="0"/>
              <a:t>‹#›</a:t>
            </a:fld>
            <a:endParaRPr lang="en-US" dirty="0"/>
          </a:p>
        </p:txBody>
      </p:sp>
    </p:spTree>
    <p:extLst>
      <p:ext uri="{BB962C8B-B14F-4D97-AF65-F5344CB8AC3E}">
        <p14:creationId xmlns:p14="http://schemas.microsoft.com/office/powerpoint/2010/main" val="6878151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www.ecfr.gov/cgi-bin/retrieveECFR?gp=&amp;SID=83cd09e1c0f5c6937cd9d7513160fc3f&amp;pitd=20180719&amp;n=pt45.1.46&amp;r=PART&amp;ty=HTML#se45.1.46_1116" TargetMode="External"/><Relationship Id="rId2" Type="http://schemas.openxmlformats.org/officeDocument/2006/relationships/slide" Target="../slides/slide11.xml"/><Relationship Id="rId1" Type="http://schemas.openxmlformats.org/officeDocument/2006/relationships/notesMaster" Target="../notesMasters/notesMaster1.xml"/><Relationship Id="rId5" Type="http://schemas.openxmlformats.org/officeDocument/2006/relationships/hyperlink" Target="https://www.accessdata.fda.gov/scripts/cdrh/cfdocs/cfcfr/CFRSearch.cfm?fr=50.55" TargetMode="External"/><Relationship Id="rId4" Type="http://schemas.openxmlformats.org/officeDocument/2006/relationships/hyperlink" Target="https://www.ecfr.gov/cgi-bin/retrieveECFR?gp=&amp;SID=83cd09e1c0f5c6937cd9d7513160fc3f&amp;pitd=20180719&amp;n=pt45.1.46&amp;r=PART&amp;ty=HTML#se45.1.46_1408" TargetMode="Externa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www.ecfr.gov/cgi-bin/retrieveECFR?gp=&amp;SID=83cd09e1c0f5c6937cd9d7513160fc3f&amp;pitd=20180719&amp;n=pt45.1.46&amp;r=PART&amp;ty=HTML#se45.1.46_1409"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This brief presentation introduces Policy 402, which is the new Office of Human Subjects Research Protections policy describing the requirements for research involving children.  The policy describes requirements that apply when an NIH IRB is reviewing, or when an NIH investigator seeks to conduct, research involving children.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This presentation is an overview of the key points of the policy. It is not an in-depth discussion and not all points raised in the policy will be addressed. </a:t>
            </a:r>
          </a:p>
          <a:p>
            <a:r>
              <a:rPr lang="en-US" sz="1200" kern="1200" dirty="0">
                <a:solidFill>
                  <a:schemeClr val="tx1"/>
                </a:solidFill>
                <a:effectLst/>
                <a:latin typeface="+mn-lt"/>
                <a:ea typeface="+mn-ea"/>
                <a:cs typeface="+mn-cs"/>
              </a:rPr>
              <a:t>It is important to review the full policy document which is posted on the IRBO website.</a:t>
            </a:r>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1</a:t>
            </a:fld>
            <a:endParaRPr lang="en-US" dirty="0"/>
          </a:p>
        </p:txBody>
      </p:sp>
    </p:spTree>
    <p:extLst>
      <p:ext uri="{BB962C8B-B14F-4D97-AF65-F5344CB8AC3E}">
        <p14:creationId xmlns:p14="http://schemas.microsoft.com/office/powerpoint/2010/main" val="2296669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Under Subpart D, research involving children is only approvable when the IRB finds that adequate provisions have been made for soliciting the assent of the children and the permission of the parents or guardians as required by the regulations.  The regulations emphasize the importance of assent by referencing assent first, before parental permissions, in each of the risk categories for research involving children.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Under policy 402, no child may be </a:t>
            </a:r>
            <a:r>
              <a:rPr lang="en-US" sz="1200" dirty="0"/>
              <a:t>enrolled, screened, or have research procedures initiated, unless </a:t>
            </a:r>
            <a:r>
              <a:rPr lang="en-US" sz="1200" b="0" dirty="0"/>
              <a:t>parental permission </a:t>
            </a:r>
            <a:r>
              <a:rPr lang="en-US" sz="1200" dirty="0"/>
              <a:t>and child assent are obtained consistent with the Common Rule, and when applicable, FDA regulations.   Two of the risk categories – those involving either minimal risk, or greater than minimal risk but with the prospect of direct benefit, allow the IRB to determine whether 1 or 2 parents’ permission is appropriate.  However, under categories 406 and 407, both parents must provide permission unless one parent is deceased, unknown, or not reasonably available.   We recommend that investigators consult with the </a:t>
            </a:r>
            <a:r>
              <a:rPr lang="en-US" sz="1200" b="0" dirty="0"/>
              <a:t>OHSRP </a:t>
            </a:r>
            <a:r>
              <a:rPr lang="en-US" sz="1200" dirty="0"/>
              <a:t>when questions arise about what it means to be “not reasonably available.”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At the NIH, joint custody requires both parents’ permission, regardless of the risk category of the research.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10</a:t>
            </a:fld>
            <a:endParaRPr lang="en-US" dirty="0"/>
          </a:p>
        </p:txBody>
      </p:sp>
    </p:spTree>
    <p:extLst>
      <p:ext uri="{BB962C8B-B14F-4D97-AF65-F5344CB8AC3E}">
        <p14:creationId xmlns:p14="http://schemas.microsoft.com/office/powerpoint/2010/main" val="37531578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What is “assent”?  Assent means the affirmative agreement to participate in research. Mere failure to object should not, absent affirmative agreement, be construed as assent.</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When reviewing research involving children, the IRB will determine whether adequate provisions are made for soliciting the assent of children capable of assenting, as described in the regulations.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When the IRB determines that assent is required, it shall determine whether and how assent  must be documented.  The assent process can be either verbal or written. </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The IRB may only waive assent of the child if it determines that the conditions of  </a:t>
            </a:r>
            <a:r>
              <a:rPr lang="en-US" sz="1200" u="sng" dirty="0">
                <a:hlinkClick r:id="rId3"/>
              </a:rPr>
              <a:t>45 CFR 46.116</a:t>
            </a:r>
            <a:r>
              <a:rPr lang="en-US" sz="1200" dirty="0"/>
              <a:t>, and </a:t>
            </a:r>
            <a:r>
              <a:rPr lang="en-US" sz="1200" u="sng" dirty="0">
                <a:hlinkClick r:id="rId4"/>
              </a:rPr>
              <a:t>45 CFR 46.408</a:t>
            </a:r>
            <a:r>
              <a:rPr lang="en-US" sz="1200" dirty="0"/>
              <a:t> and, as applicable, </a:t>
            </a:r>
            <a:r>
              <a:rPr lang="en-US" sz="1200" u="sng" dirty="0">
                <a:hlinkClick r:id="rId5"/>
              </a:rPr>
              <a:t>21 CFR 50.55</a:t>
            </a:r>
            <a:r>
              <a:rPr lang="en-US" sz="1200" dirty="0"/>
              <a:t> are met. </a:t>
            </a:r>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11</a:t>
            </a:fld>
            <a:endParaRPr lang="en-US" dirty="0"/>
          </a:p>
        </p:txBody>
      </p:sp>
    </p:spTree>
    <p:extLst>
      <p:ext uri="{BB962C8B-B14F-4D97-AF65-F5344CB8AC3E}">
        <p14:creationId xmlns:p14="http://schemas.microsoft.com/office/powerpoint/2010/main" val="73100596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When a child subject reaches the age of majority, investigators must obtain legally effective informed consent from the now-adult subject, or withdraw the subject from the research.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However, when the ongoing research meets the criteria for waiver of consent, for example – when analyzing specimens collected when the subject was a minor – a waiver of consent may be sufficient. Investigators should submit a request for a waiver of consent to the IRB in order to continue to use or analyze such specimens.  A justification for requesting a wavier should be provided to the IRB with the waiver request.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Please note also that when the now-adult subject lacks the capacity to provide legally-effective informed consent, a legally authorized representative, or LAR, may consent for the subject, but only when the IRB has approved a consent process that allows LARs on the study.  See policy 403, Research Involving Adults Who Lack Decision-making Capacity to Consent to Research Participation for additional information and requirements. </a:t>
            </a:r>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12</a:t>
            </a:fld>
            <a:endParaRPr lang="en-US" dirty="0"/>
          </a:p>
        </p:txBody>
      </p:sp>
    </p:spTree>
    <p:extLst>
      <p:ext uri="{BB962C8B-B14F-4D97-AF65-F5344CB8AC3E}">
        <p14:creationId xmlns:p14="http://schemas.microsoft.com/office/powerpoint/2010/main" val="7356178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2400" dirty="0"/>
              <a:t>When research will involve children who </a:t>
            </a:r>
            <a:r>
              <a:rPr lang="en-US" sz="2400" u="none" dirty="0"/>
              <a:t>are wards of the state, the IRB may only approve the research when consistent with the requirements at </a:t>
            </a:r>
            <a:r>
              <a:rPr lang="en-US" sz="2400" u="none" dirty="0">
                <a:hlinkClick r:id="rId3"/>
              </a:rPr>
              <a:t>45 CFR 46.409</a:t>
            </a:r>
            <a:r>
              <a:rPr lang="en-US" sz="2400" u="none" dirty="0"/>
              <a:t>, and, as applicable the equivalent FDA regulation, including that </a:t>
            </a:r>
            <a:r>
              <a:rPr lang="en-US" sz="2400" dirty="0"/>
              <a:t>the IRB shall appoint an advocate for each child who is a ward, and that’s in addition to any other individual acting on behalf of the child as guardian or </a:t>
            </a:r>
            <a:r>
              <a:rPr lang="en-US" sz="2400" i="1" dirty="0"/>
              <a:t>in loco parentis </a:t>
            </a:r>
            <a:r>
              <a:rPr lang="en-US" sz="2400" dirty="0"/>
              <a:t>(in place of a parent). </a:t>
            </a:r>
          </a:p>
          <a:p>
            <a:pPr lvl="0"/>
            <a:endParaRPr lang="en-US" sz="2400" dirty="0"/>
          </a:p>
        </p:txBody>
      </p:sp>
      <p:sp>
        <p:nvSpPr>
          <p:cNvPr id="4" name="Slide Number Placeholder 3"/>
          <p:cNvSpPr>
            <a:spLocks noGrp="1"/>
          </p:cNvSpPr>
          <p:nvPr>
            <p:ph type="sldNum" sz="quarter" idx="5"/>
          </p:nvPr>
        </p:nvSpPr>
        <p:spPr/>
        <p:txBody>
          <a:bodyPr/>
          <a:lstStyle/>
          <a:p>
            <a:fld id="{D8878A9C-9465-40FD-95A9-5FB5C89B7200}" type="slidenum">
              <a:rPr lang="en-US" smtClean="0"/>
              <a:t>13</a:t>
            </a:fld>
            <a:endParaRPr lang="en-US" dirty="0"/>
          </a:p>
        </p:txBody>
      </p:sp>
    </p:spTree>
    <p:extLst>
      <p:ext uri="{BB962C8B-B14F-4D97-AF65-F5344CB8AC3E}">
        <p14:creationId xmlns:p14="http://schemas.microsoft.com/office/powerpoint/2010/main" val="31637343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dirty="0"/>
              <a:t>To Summarize, what’s expected by the IRB? </a:t>
            </a:r>
          </a:p>
          <a:p>
            <a:pPr lvl="0"/>
            <a:endParaRPr lang="en-US" sz="1200" dirty="0"/>
          </a:p>
          <a:p>
            <a:pPr lvl="0"/>
            <a:r>
              <a:rPr lang="en-US" sz="1200" dirty="0"/>
              <a:t>Do be sure to: Describe the procedures for research involving children in the protocol and in the informed consent.</a:t>
            </a:r>
          </a:p>
          <a:p>
            <a:pPr lvl="0"/>
            <a:r>
              <a:rPr lang="en-US" sz="1200" dirty="0"/>
              <a:t>Do prospectively obtain IRB approval to include children in the research. </a:t>
            </a:r>
          </a:p>
          <a:p>
            <a:pPr lvl="0"/>
            <a:r>
              <a:rPr lang="en-US" sz="1200" dirty="0"/>
              <a:t>Do obtain child assent and parental permission prior to screening, enrolling, or performing research procedures or activities.</a:t>
            </a:r>
          </a:p>
          <a:p>
            <a:pPr lvl="0"/>
            <a:endParaRPr lang="en-US" sz="1200" dirty="0"/>
          </a:p>
          <a:p>
            <a:pPr lvl="0"/>
            <a:r>
              <a:rPr lang="en-US" sz="1200" dirty="0"/>
              <a:t>And don’t forget to review Dr. Green’s presentation, “Ethical and Regulatory Considerations in Pediatric Research” for a robust explanation of ethical and regulatory requirements for research involving children. </a:t>
            </a:r>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14</a:t>
            </a:fld>
            <a:endParaRPr lang="en-US" dirty="0"/>
          </a:p>
        </p:txBody>
      </p:sp>
    </p:spTree>
    <p:extLst>
      <p:ext uri="{BB962C8B-B14F-4D97-AF65-F5344CB8AC3E}">
        <p14:creationId xmlns:p14="http://schemas.microsoft.com/office/powerpoint/2010/main" val="26420983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“This concludes this presentation. As a reminder, this presentation is intended to be only a brief overview of the key points of the policy. It is not an in-depth discussion, and there are some elements of the policy that we did not discuss.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Therefore, for full information, I urge you go to the IRBO website, and review the policy and the associated policy overview table posted there.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In addition, we provide additional resources which you may find helpful, including links to regulations and other NIH policy or guidelines.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As always, if you have questions, feel free to email the NIH IRB at IRB@od.nih.gov. Thank you for listening.”</a:t>
            </a:r>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15</a:t>
            </a:fld>
            <a:endParaRPr lang="en-US" dirty="0"/>
          </a:p>
        </p:txBody>
      </p:sp>
    </p:spTree>
    <p:extLst>
      <p:ext uri="{BB962C8B-B14F-4D97-AF65-F5344CB8AC3E}">
        <p14:creationId xmlns:p14="http://schemas.microsoft.com/office/powerpoint/2010/main" val="5944978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The purpose of policy 402 is to describe the NIH policy for research involving children. </a:t>
            </a:r>
          </a:p>
          <a:p>
            <a:r>
              <a:rPr lang="en-US" sz="12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Specifically, the policy applies to all research involving children reviewed by the NIH IRB.  The policy applies to NIH investigators conducting research at an NIH site, regardless of whether the NIH IRB conducts the review or whether an external IRB conducts the review.  And the policy also applies to non-NIH investigators, including Lead Site Investigators, when the NIH IRB is the reviewing IRB. </a:t>
            </a:r>
            <a:r>
              <a:rPr lang="en-US" sz="1200" u="none" strike="noStrike" kern="1200" dirty="0">
                <a:solidFill>
                  <a:schemeClr val="tx1"/>
                </a:solidFill>
                <a:effectLst/>
                <a:latin typeface="+mn-lt"/>
                <a:ea typeface="+mn-ea"/>
                <a:cs typeface="+mn-cs"/>
              </a:rPr>
              <a:t>This policy applies to the Office of Human Subjects Research Protections (OHSRP) and its offices. </a:t>
            </a:r>
          </a:p>
          <a:p>
            <a:endParaRPr lang="en-US" sz="1200" kern="1200" dirty="0">
              <a:solidFill>
                <a:schemeClr val="tx1"/>
              </a:solidFill>
              <a:effectLst/>
              <a:latin typeface="+mn-lt"/>
              <a:ea typeface="+mn-ea"/>
              <a:cs typeface="+mn-cs"/>
            </a:endParaRPr>
          </a:p>
          <a:p>
            <a:endParaRPr lang="en-US" dirty="0"/>
          </a:p>
          <a:p>
            <a:r>
              <a:rPr lang="en-US" sz="1200" kern="1200" dirty="0">
                <a:solidFill>
                  <a:schemeClr val="tx1"/>
                </a:solidFill>
                <a:effectLst/>
                <a:latin typeface="+mn-lt"/>
                <a:ea typeface="+mn-ea"/>
                <a:cs typeface="+mn-cs"/>
              </a:rPr>
              <a:t>Policy 402 reorganizes the requirements addressed in the old SOP 14D. There is no change in regulatory obligations or human research protection policy for research involving children.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This presentation does NOT cover all regulatory requirements regarding research involving children, therefore investigators should also refer to 45 CFR 46, Subpart D.</a:t>
            </a:r>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2</a:t>
            </a:fld>
            <a:endParaRPr lang="en-US" dirty="0"/>
          </a:p>
        </p:txBody>
      </p:sp>
    </p:spTree>
    <p:extLst>
      <p:ext uri="{BB962C8B-B14F-4D97-AF65-F5344CB8AC3E}">
        <p14:creationId xmlns:p14="http://schemas.microsoft.com/office/powerpoint/2010/main" val="31945543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release date for this policy is August 24th, 2020. However, the IRB will not begin to enforce the policy until September 14th, 2020. Upon release, you may use this policy as guidance for developing your IRB submissions.</a:t>
            </a:r>
          </a:p>
        </p:txBody>
      </p:sp>
      <p:sp>
        <p:nvSpPr>
          <p:cNvPr id="4" name="Slide Number Placeholder 3"/>
          <p:cNvSpPr>
            <a:spLocks noGrp="1"/>
          </p:cNvSpPr>
          <p:nvPr>
            <p:ph type="sldNum" sz="quarter" idx="5"/>
          </p:nvPr>
        </p:nvSpPr>
        <p:spPr/>
        <p:txBody>
          <a:bodyPr/>
          <a:lstStyle/>
          <a:p>
            <a:fld id="{D8878A9C-9465-40FD-95A9-5FB5C89B7200}" type="slidenum">
              <a:rPr lang="en-US" smtClean="0"/>
              <a:t>3</a:t>
            </a:fld>
            <a:endParaRPr lang="en-US" dirty="0"/>
          </a:p>
        </p:txBody>
      </p:sp>
    </p:spTree>
    <p:extLst>
      <p:ext uri="{BB962C8B-B14F-4D97-AF65-F5344CB8AC3E}">
        <p14:creationId xmlns:p14="http://schemas.microsoft.com/office/powerpoint/2010/main" val="5645484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Research involving children may not begin prior to IRB review and approval of the research.</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When conducting research involving children, investigators must: </a:t>
            </a:r>
          </a:p>
          <a:p>
            <a:r>
              <a:rPr lang="en-US" sz="1200" kern="1200" dirty="0">
                <a:solidFill>
                  <a:schemeClr val="tx1"/>
                </a:solidFill>
                <a:effectLst/>
                <a:latin typeface="+mn-lt"/>
                <a:ea typeface="+mn-ea"/>
                <a:cs typeface="+mn-cs"/>
              </a:rPr>
              <a:t>Ensure that the protocol and the research comply both with the basic protections for human subjects specified at 45 CFR 46 Subpart A, and the applicable requirements of 45 CFR 46 Subpart D, including parental permission, and child assent requirements.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In addition, if the research also involves pregnant children, or child prisoners, the other applicable subparts of 45 CFR 46 also apply.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When conducting FDA-regulated research, investigators must also apply all applicable FDA requirements. </a:t>
            </a:r>
          </a:p>
          <a:p>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4</a:t>
            </a:fld>
            <a:endParaRPr lang="en-US" dirty="0"/>
          </a:p>
        </p:txBody>
      </p:sp>
    </p:spTree>
    <p:extLst>
      <p:ext uri="{BB962C8B-B14F-4D97-AF65-F5344CB8AC3E}">
        <p14:creationId xmlns:p14="http://schemas.microsoft.com/office/powerpoint/2010/main" val="15101095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What is Subpart D?  Subpart D is a set of additional regulatory requirements that pertain to research involving children.  The subpart is titled, “Additional Protections for Research Involving Children,” and must be applied in addition to all other requirements for the protections of human subjects, because children are not autonomous agents and they cannot provide legally-effective informed consent.</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For these reasons, additional protections are in place to guide both IRB review, and the consent requirements for research involving children. </a:t>
            </a:r>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5</a:t>
            </a:fld>
            <a:endParaRPr lang="en-US" dirty="0"/>
          </a:p>
        </p:txBody>
      </p:sp>
    </p:spTree>
    <p:extLst>
      <p:ext uri="{BB962C8B-B14F-4D97-AF65-F5344CB8AC3E}">
        <p14:creationId xmlns:p14="http://schemas.microsoft.com/office/powerpoint/2010/main" val="27686011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Children are persons who have not attained the legal age for consent to treatments or procedures involved in the research, under the applicable law of the jurisdiction in which the research will be conducted. Also described as a “child” in policy 402.</a:t>
            </a:r>
          </a:p>
          <a:p>
            <a:pPr lvl="0"/>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For the purpose of consent, when research is conducted at an NIH site, an adult is anyone 18 years or older. </a:t>
            </a:r>
          </a:p>
          <a:p>
            <a:pPr lvl="0"/>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For the purposes of the research, children who are legally emancipated are considered adults and the requirements of policy 402 do not apply. However, due to the complexities of determining emancipation status, </a:t>
            </a:r>
            <a:r>
              <a:rPr lang="en-US" sz="1200" i="0" u="none" dirty="0"/>
              <a:t>Investigators MUST consult with </a:t>
            </a:r>
            <a:r>
              <a:rPr lang="en-US" sz="1200" b="0" i="0" u="none" dirty="0"/>
              <a:t>OHSRP who will discuss with OGC </a:t>
            </a:r>
            <a:r>
              <a:rPr lang="en-US" sz="1200" i="0" u="none" dirty="0"/>
              <a:t>for guidance before considering a minor to be emancipated.</a:t>
            </a:r>
          </a:p>
          <a:p>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6</a:t>
            </a:fld>
            <a:endParaRPr lang="en-US" dirty="0"/>
          </a:p>
        </p:txBody>
      </p:sp>
    </p:spTree>
    <p:extLst>
      <p:ext uri="{BB962C8B-B14F-4D97-AF65-F5344CB8AC3E}">
        <p14:creationId xmlns:p14="http://schemas.microsoft.com/office/powerpoint/2010/main" val="10780099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dirty="0"/>
              <a:t>The research exemptions are complex, and not all exemptions can be applied to research involving children.</a:t>
            </a:r>
          </a:p>
          <a:p>
            <a:pPr lvl="0"/>
            <a:endParaRPr lang="en-US" sz="1200" dirty="0"/>
          </a:p>
          <a:p>
            <a:pPr lvl="0"/>
            <a:r>
              <a:rPr lang="en-US" sz="1200" dirty="0"/>
              <a:t>Consult with Office of Human Subjects Research Protections before submitting an exempt research protocol involving children. </a:t>
            </a:r>
          </a:p>
          <a:p>
            <a:pPr lvl="0"/>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Please note that the revised 2018 Common Rule introduces a new exempt category for research involving benign behavioral interventions. However, this category of exempt research cannot involve children.  Under the regulations, such interventions are not exempt when they involve children, and must be reviewed by the IRB accordingly. </a:t>
            </a:r>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7</a:t>
            </a:fld>
            <a:endParaRPr lang="en-US" dirty="0"/>
          </a:p>
        </p:txBody>
      </p:sp>
    </p:spTree>
    <p:extLst>
      <p:ext uri="{BB962C8B-B14F-4D97-AF65-F5344CB8AC3E}">
        <p14:creationId xmlns:p14="http://schemas.microsoft.com/office/powerpoint/2010/main" val="2320275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As previously discussed, research involving children as participants must meet the Subpart D requirements in addition to the Criteria for Approval required for all research under the Common Rule and FDA regulations.  </a:t>
            </a:r>
          </a:p>
          <a:p>
            <a:pPr lvl="0"/>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When the research involves children, the NIH PI, or Lead Site Investigator, must provide a plan in the protocol for obtaining parental permission as well as assent from the child, or they must provide a justification for requesting a waiver of parental permission and/or assent.  </a:t>
            </a:r>
          </a:p>
          <a:p>
            <a:pPr lvl="0"/>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Investigators are encouraged to read Policy 402 for additional details. </a:t>
            </a:r>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8</a:t>
            </a:fld>
            <a:endParaRPr lang="en-US" dirty="0"/>
          </a:p>
        </p:txBody>
      </p:sp>
    </p:spTree>
    <p:extLst>
      <p:ext uri="{BB962C8B-B14F-4D97-AF65-F5344CB8AC3E}">
        <p14:creationId xmlns:p14="http://schemas.microsoft.com/office/powerpoint/2010/main" val="8191888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Common Rule and FDA regulations specify four categories of potentially approvable research involving children.  The four categories can be thought of as “risk/benefit categories.”</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The first category is 45 CFR 46.404 or FDA 21 CFR 50.51, research involving no greater than minimal risk.  </a:t>
            </a:r>
            <a:r>
              <a:rPr lang="en-US" sz="1200" b="0" kern="1200" dirty="0">
                <a:solidFill>
                  <a:schemeClr val="tx1"/>
                </a:solidFill>
                <a:effectLst/>
                <a:latin typeface="+mn-lt"/>
                <a:ea typeface="+mn-ea"/>
                <a:cs typeface="+mn-cs"/>
              </a:rPr>
              <a:t>Both heathy and affected children can be included in the research in this category, but this is the ONLY category of research in which healthy children can be enrolled.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Category 45 CFR 46.405 or FDA 21 CFR 50.52 is research involving greater than minimal risk but </a:t>
            </a:r>
            <a:r>
              <a:rPr lang="en-US" sz="1200" b="0" strike="noStrike" kern="1200" dirty="0">
                <a:solidFill>
                  <a:schemeClr val="tx1"/>
                </a:solidFill>
                <a:effectLst/>
                <a:latin typeface="+mn-lt"/>
                <a:ea typeface="+mn-ea"/>
                <a:cs typeface="+mn-cs"/>
              </a:rPr>
              <a:t>with </a:t>
            </a:r>
            <a:r>
              <a:rPr lang="en-US" sz="1200" kern="1200" dirty="0">
                <a:solidFill>
                  <a:schemeClr val="tx1"/>
                </a:solidFill>
                <a:effectLst/>
                <a:latin typeface="+mn-lt"/>
                <a:ea typeface="+mn-ea"/>
                <a:cs typeface="+mn-cs"/>
              </a:rPr>
              <a:t>the prospect of direct benefit to the individual subjects.  The risk must be justified by the anticipated benefits, and the relation of the anticipated benefit to the risk </a:t>
            </a:r>
            <a:r>
              <a:rPr lang="en-US" sz="1200" b="0" kern="1200" dirty="0">
                <a:solidFill>
                  <a:schemeClr val="tx1"/>
                </a:solidFill>
                <a:effectLst/>
                <a:latin typeface="+mn-lt"/>
                <a:ea typeface="+mn-ea"/>
                <a:cs typeface="+mn-cs"/>
              </a:rPr>
              <a:t>must be </a:t>
            </a:r>
            <a:r>
              <a:rPr lang="en-US" sz="1200" kern="1200" dirty="0">
                <a:solidFill>
                  <a:schemeClr val="tx1"/>
                </a:solidFill>
                <a:effectLst/>
                <a:latin typeface="+mn-lt"/>
                <a:ea typeface="+mn-ea"/>
                <a:cs typeface="+mn-cs"/>
              </a:rPr>
              <a:t>as favorable </a:t>
            </a:r>
            <a:r>
              <a:rPr lang="en-US" sz="1200" strike="sngStrike" kern="1200" dirty="0">
                <a:solidFill>
                  <a:schemeClr val="tx1"/>
                </a:solidFill>
                <a:effectLst/>
                <a:latin typeface="+mn-lt"/>
                <a:ea typeface="+mn-ea"/>
                <a:cs typeface="+mn-cs"/>
              </a:rPr>
              <a:t>as </a:t>
            </a:r>
            <a:r>
              <a:rPr lang="en-US" sz="1200" kern="1200" dirty="0">
                <a:solidFill>
                  <a:schemeClr val="tx1"/>
                </a:solidFill>
                <a:effectLst/>
                <a:latin typeface="+mn-lt"/>
                <a:ea typeface="+mn-ea"/>
                <a:cs typeface="+mn-cs"/>
              </a:rPr>
              <a:t>alternative approaches.  </a:t>
            </a:r>
            <a:r>
              <a:rPr lang="en-US" sz="1200" b="0" kern="1200" dirty="0">
                <a:solidFill>
                  <a:schemeClr val="tx1"/>
                </a:solidFill>
                <a:effectLst/>
                <a:latin typeface="+mn-lt"/>
                <a:ea typeface="+mn-ea"/>
                <a:cs typeface="+mn-cs"/>
              </a:rPr>
              <a:t>Healthy children cannot be enrolled.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Category 45 CFR 46.406 or FDA 21 CFR 50.53 </a:t>
            </a:r>
            <a:r>
              <a:rPr lang="en-US" sz="1200" b="0" strike="noStrike" kern="1200" dirty="0">
                <a:solidFill>
                  <a:schemeClr val="tx1"/>
                </a:solidFill>
                <a:effectLst/>
                <a:latin typeface="+mn-lt"/>
                <a:ea typeface="+mn-ea"/>
                <a:cs typeface="+mn-cs"/>
              </a:rPr>
              <a:t>involves only a minor increase over </a:t>
            </a:r>
            <a:r>
              <a:rPr lang="en-US" sz="1200" kern="1200" dirty="0">
                <a:solidFill>
                  <a:schemeClr val="tx1"/>
                </a:solidFill>
                <a:effectLst/>
                <a:latin typeface="+mn-lt"/>
                <a:ea typeface="+mn-ea"/>
                <a:cs typeface="+mn-cs"/>
              </a:rPr>
              <a:t>minimal risk, and no prospect of direct benefit, but </a:t>
            </a:r>
            <a:r>
              <a:rPr lang="en-US" sz="1200" b="0" kern="1200" dirty="0">
                <a:solidFill>
                  <a:schemeClr val="tx1"/>
                </a:solidFill>
                <a:effectLst/>
                <a:latin typeface="+mn-lt"/>
                <a:ea typeface="+mn-ea"/>
                <a:cs typeface="+mn-cs"/>
              </a:rPr>
              <a:t>is </a:t>
            </a:r>
            <a:r>
              <a:rPr lang="en-US" sz="1200" kern="1200" dirty="0">
                <a:solidFill>
                  <a:schemeClr val="tx1"/>
                </a:solidFill>
                <a:effectLst/>
                <a:latin typeface="+mn-lt"/>
                <a:ea typeface="+mn-ea"/>
                <a:cs typeface="+mn-cs"/>
              </a:rPr>
              <a:t>likely to yield generalizable knowledge of vital importance for the understanding or amelioration of the subjects’ disorder or condition.  </a:t>
            </a:r>
            <a:r>
              <a:rPr lang="en-US" sz="1200" b="0" kern="1200" dirty="0">
                <a:solidFill>
                  <a:schemeClr val="tx1"/>
                </a:solidFill>
                <a:effectLst/>
                <a:latin typeface="+mn-lt"/>
                <a:ea typeface="+mn-ea"/>
                <a:cs typeface="+mn-cs"/>
              </a:rPr>
              <a:t>Healthy children cannot be enrolled.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Research categorized under 45 CFR 46.407 or FDA 21 CFR 50.54 is research that is not otherwise approvable because it doesn’t fit into one of the three categories above, but which presents an opportunity to understand, prevent or alleviate a serious problem affecting the health or welfare of children.  Research falling under this category requires the HHS Secretary’s involvement, in addition to the IRB’s oversight.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A link to 45 CFR 46 Subpart D is provided on these slides, and in the policy.</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For a thorough discussion of research involving children, including a detailed explanation of these categories, how risks are assessed, and additional requirements of Subpart D that are not specifically addressed in this overview of Policy 402, please refer to the October 2019 presentation, Ethical and Regulatory Considerations in Pediatric Research, by NIH OHSRP Director Dr. Jonathan Green and/or review 45 CFR 46, Subpart D. </a:t>
            </a:r>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9</a:t>
            </a:fld>
            <a:endParaRPr lang="en-US" dirty="0"/>
          </a:p>
        </p:txBody>
      </p:sp>
    </p:spTree>
    <p:extLst>
      <p:ext uri="{BB962C8B-B14F-4D97-AF65-F5344CB8AC3E}">
        <p14:creationId xmlns:p14="http://schemas.microsoft.com/office/powerpoint/2010/main" val="234586005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03403DFC-F4C4-4D1A-AD90-9FE7E50E5C0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13598283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AB51363-17D8-4001-B5BA-315FC858BE67}" type="datetimeFigureOut">
              <a:rPr lang="en-US" smtClean="0"/>
              <a:t>8/23/2020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625CD95-95AE-4228-9537-BF358891EF0D}" type="slidenum">
              <a:rPr lang="en-US" smtClean="0"/>
              <a:t>‹#›</a:t>
            </a:fld>
            <a:endParaRPr lang="en-US" dirty="0"/>
          </a:p>
        </p:txBody>
      </p:sp>
    </p:spTree>
    <p:extLst>
      <p:ext uri="{BB962C8B-B14F-4D97-AF65-F5344CB8AC3E}">
        <p14:creationId xmlns:p14="http://schemas.microsoft.com/office/powerpoint/2010/main" val="3316030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4779"/>
            <a:ext cx="1971675"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414779"/>
            <a:ext cx="5800725" cy="5757420"/>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AB51363-17D8-4001-B5BA-315FC858BE67}" type="datetimeFigureOut">
              <a:rPr lang="en-US" smtClean="0"/>
              <a:t>8/23/2020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625CD95-95AE-4228-9537-BF358891EF0D}" type="slidenum">
              <a:rPr lang="en-US" smtClean="0"/>
              <a:t>‹#›</a:t>
            </a:fld>
            <a:endParaRPr lang="en-US" dirty="0"/>
          </a:p>
        </p:txBody>
      </p:sp>
    </p:spTree>
    <p:extLst>
      <p:ext uri="{BB962C8B-B14F-4D97-AF65-F5344CB8AC3E}">
        <p14:creationId xmlns:p14="http://schemas.microsoft.com/office/powerpoint/2010/main" val="3701277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5" name="Picture 4">
            <a:extLst>
              <a:ext uri="{FF2B5EF4-FFF2-40B4-BE49-F238E27FC236}">
                <a16:creationId xmlns:a16="http://schemas.microsoft.com/office/drawing/2014/main" id="{7099347B-9235-4C30-AE9D-038420212B0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1" y="6459909"/>
            <a:ext cx="2466793" cy="347849"/>
          </a:xfrm>
          <a:prstGeom prst="rect">
            <a:avLst/>
          </a:prstGeom>
        </p:spPr>
      </p:pic>
    </p:spTree>
    <p:extLst>
      <p:ext uri="{BB962C8B-B14F-4D97-AF65-F5344CB8AC3E}">
        <p14:creationId xmlns:p14="http://schemas.microsoft.com/office/powerpoint/2010/main" val="23299010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8" name="Rectangle 7"/>
          <p:cNvSpPr/>
          <p:nvPr userDrawn="1"/>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2" name="Picture 11">
            <a:extLst>
              <a:ext uri="{FF2B5EF4-FFF2-40B4-BE49-F238E27FC236}">
                <a16:creationId xmlns:a16="http://schemas.microsoft.com/office/drawing/2014/main" id="{1A169F08-62CB-43E6-9834-F1C8122AC8B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74649" y="6455475"/>
            <a:ext cx="2466793" cy="347849"/>
          </a:xfrm>
          <a:prstGeom prst="rect">
            <a:avLst/>
          </a:prstGeom>
        </p:spPr>
      </p:pic>
    </p:spTree>
    <p:extLst>
      <p:ext uri="{BB962C8B-B14F-4D97-AF65-F5344CB8AC3E}">
        <p14:creationId xmlns:p14="http://schemas.microsoft.com/office/powerpoint/2010/main" val="16646835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822960" y="1845734"/>
            <a:ext cx="370332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63440" y="1845736"/>
            <a:ext cx="3703320" cy="40233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a:extLst>
              <a:ext uri="{FF2B5EF4-FFF2-40B4-BE49-F238E27FC236}">
                <a16:creationId xmlns:a16="http://schemas.microsoft.com/office/drawing/2014/main" id="{3E4171F7-B433-41A5-A983-9FAB1D8BCC0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34839179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22960" y="2582334"/>
            <a:ext cx="370332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63440" y="2582334"/>
            <a:ext cx="370332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8" name="Picture 7">
            <a:extLst>
              <a:ext uri="{FF2B5EF4-FFF2-40B4-BE49-F238E27FC236}">
                <a16:creationId xmlns:a16="http://schemas.microsoft.com/office/drawing/2014/main" id="{7B579F19-9958-45DF-AD9C-7A6D880A259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39442570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pic>
        <p:nvPicPr>
          <p:cNvPr id="4" name="Picture 3">
            <a:extLst>
              <a:ext uri="{FF2B5EF4-FFF2-40B4-BE49-F238E27FC236}">
                <a16:creationId xmlns:a16="http://schemas.microsoft.com/office/drawing/2014/main" id="{AE629820-2816-40CC-8305-49408912792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33739609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5" name="Rectangle 4"/>
          <p:cNvSpPr/>
          <p:nvPr userDrawn="1"/>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a:extLst>
              <a:ext uri="{FF2B5EF4-FFF2-40B4-BE49-F238E27FC236}">
                <a16:creationId xmlns:a16="http://schemas.microsoft.com/office/drawing/2014/main" id="{2962B7C2-6F0A-4861-801E-07526506050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21516547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Content with Caption">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3460237" y="731520"/>
            <a:ext cx="5009393"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pic>
        <p:nvPicPr>
          <p:cNvPr id="10" name="Picture 9">
            <a:extLst>
              <a:ext uri="{FF2B5EF4-FFF2-40B4-BE49-F238E27FC236}">
                <a16:creationId xmlns:a16="http://schemas.microsoft.com/office/drawing/2014/main" id="{939D6D1D-F579-4900-ACFA-5502B23F1F3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17274600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9520" cy="822960"/>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2" y="0"/>
            <a:ext cx="9143989"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822959"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AB51363-17D8-4001-B5BA-315FC858BE67}" type="datetimeFigureOut">
              <a:rPr lang="en-US" smtClean="0"/>
              <a:t>8/23/2020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625CD95-95AE-4228-9537-BF358891EF0D}" type="slidenum">
              <a:rPr lang="en-US" smtClean="0"/>
              <a:t>‹#›</a:t>
            </a:fld>
            <a:endParaRPr lang="en-US" dirty="0"/>
          </a:p>
        </p:txBody>
      </p:sp>
    </p:spTree>
    <p:extLst>
      <p:ext uri="{BB962C8B-B14F-4D97-AF65-F5344CB8AC3E}">
        <p14:creationId xmlns:p14="http://schemas.microsoft.com/office/powerpoint/2010/main" val="64537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5"/>
            <a:ext cx="9144001" cy="65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fld id="{BAB51363-17D8-4001-B5BA-315FC858BE67}" type="datetimeFigureOut">
              <a:rPr lang="en-US" smtClean="0"/>
              <a:t>8/23/2020</a:t>
            </a:fld>
            <a:endParaRPr lang="en-US" dirty="0"/>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fld id="{C625CD95-95AE-4228-9537-BF358891EF0D}" type="slidenum">
              <a:rPr lang="en-US" smtClean="0"/>
              <a:t>‹#›</a:t>
            </a:fld>
            <a:endParaRPr lang="en-US" dirty="0"/>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6661769"/>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1.xml"/><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3.png"/><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tags" Target="../tags/tag10.xml"/><Relationship Id="rId2" Type="http://schemas.openxmlformats.org/officeDocument/2006/relationships/audio" Target="../media/media10.m4a"/><Relationship Id="rId1" Type="http://schemas.microsoft.com/office/2007/relationships/media" Target="../media/media10.m4a"/><Relationship Id="rId6" Type="http://schemas.openxmlformats.org/officeDocument/2006/relationships/image" Target="../media/image3.png"/><Relationship Id="rId5" Type="http://schemas.openxmlformats.org/officeDocument/2006/relationships/notesSlide" Target="../notesSlides/notesSlide10.xml"/><Relationship Id="rId4"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8" Type="http://schemas.openxmlformats.org/officeDocument/2006/relationships/hyperlink" Target="https://www.accessdata.fda.gov/scripts/cdrh/cfdocs/cfcfr/CFRSearch.cfm?fr=50.55" TargetMode="External"/><Relationship Id="rId3" Type="http://schemas.openxmlformats.org/officeDocument/2006/relationships/tags" Target="../tags/tag11.xml"/><Relationship Id="rId7" Type="http://schemas.openxmlformats.org/officeDocument/2006/relationships/hyperlink" Target="https://www.ecfr.gov/cgi-bin/retrieveECFR?gp=&amp;SID=83cd09e1c0f5c6937cd9d7513160fc3f&amp;pitd=20180719&amp;n=pt45.1.46&amp;r=PART&amp;ty=HTML#se45.1.46_1116" TargetMode="External"/><Relationship Id="rId2" Type="http://schemas.openxmlformats.org/officeDocument/2006/relationships/audio" Target="../media/media11.m4a"/><Relationship Id="rId1" Type="http://schemas.microsoft.com/office/2007/relationships/media" Target="../media/media11.m4a"/><Relationship Id="rId6" Type="http://schemas.openxmlformats.org/officeDocument/2006/relationships/hyperlink" Target="https://www.ecfr.gov/cgi-bin/retrieveECFR?gp=&amp;SID=83cd09e1c0f5c6937cd9d7513160fc3f&amp;pitd=20180719&amp;n=pt45.1.46&amp;r=PART&amp;ty=HTML#se45.1.46_1408" TargetMode="External"/><Relationship Id="rId5" Type="http://schemas.openxmlformats.org/officeDocument/2006/relationships/notesSlide" Target="../notesSlides/notesSlide11.xml"/><Relationship Id="rId4" Type="http://schemas.openxmlformats.org/officeDocument/2006/relationships/slideLayout" Target="../slideLayouts/slideLayout7.xml"/><Relationship Id="rId9"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tags" Target="../tags/tag12.xml"/><Relationship Id="rId2" Type="http://schemas.openxmlformats.org/officeDocument/2006/relationships/audio" Target="../media/media12.m4a"/><Relationship Id="rId1" Type="http://schemas.microsoft.com/office/2007/relationships/media" Target="../media/media12.m4a"/><Relationship Id="rId6" Type="http://schemas.openxmlformats.org/officeDocument/2006/relationships/image" Target="../media/image3.png"/><Relationship Id="rId5" Type="http://schemas.openxmlformats.org/officeDocument/2006/relationships/notesSlide" Target="../notesSlides/notesSlide12.xml"/><Relationship Id="rId4"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13.xml"/><Relationship Id="rId7" Type="http://schemas.openxmlformats.org/officeDocument/2006/relationships/hyperlink" Target="https://www.accessdata.fda.gov/scripts/cdrh/cfdocs/cfcfr/CFRSearch.cfm?fr=50.56" TargetMode="External"/><Relationship Id="rId2" Type="http://schemas.openxmlformats.org/officeDocument/2006/relationships/audio" Target="../media/media13.m4a"/><Relationship Id="rId1" Type="http://schemas.microsoft.com/office/2007/relationships/media" Target="../media/media13.m4a"/><Relationship Id="rId6" Type="http://schemas.openxmlformats.org/officeDocument/2006/relationships/hyperlink" Target="https://www.ecfr.gov/cgi-bin/retrieveECFR?gp=&amp;SID=83cd09e1c0f5c6937cd9d7513160fc3f&amp;pitd=20180719&amp;n=pt45.1.46&amp;r=PART&amp;ty=HTML#se45.1.46_1409" TargetMode="External"/><Relationship Id="rId5" Type="http://schemas.openxmlformats.org/officeDocument/2006/relationships/notesSlide" Target="../notesSlides/notesSlide13.xml"/><Relationship Id="rId4"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8" Type="http://schemas.openxmlformats.org/officeDocument/2006/relationships/diagramQuickStyle" Target="../diagrams/quickStyle2.xml"/><Relationship Id="rId3" Type="http://schemas.openxmlformats.org/officeDocument/2006/relationships/tags" Target="../tags/tag14.xml"/><Relationship Id="rId7" Type="http://schemas.openxmlformats.org/officeDocument/2006/relationships/diagramLayout" Target="../diagrams/layout2.xml"/><Relationship Id="rId2" Type="http://schemas.openxmlformats.org/officeDocument/2006/relationships/audio" Target="../media/media14.m4a"/><Relationship Id="rId1" Type="http://schemas.microsoft.com/office/2007/relationships/media" Target="../media/media14.m4a"/><Relationship Id="rId6" Type="http://schemas.openxmlformats.org/officeDocument/2006/relationships/diagramData" Target="../diagrams/data2.xml"/><Relationship Id="rId11" Type="http://schemas.openxmlformats.org/officeDocument/2006/relationships/image" Target="../media/image3.png"/><Relationship Id="rId5" Type="http://schemas.openxmlformats.org/officeDocument/2006/relationships/notesSlide" Target="../notesSlides/notesSlide14.xml"/><Relationship Id="rId10" Type="http://schemas.microsoft.com/office/2007/relationships/diagramDrawing" Target="../diagrams/drawing2.xml"/><Relationship Id="rId4" Type="http://schemas.openxmlformats.org/officeDocument/2006/relationships/slideLayout" Target="../slideLayouts/slideLayout8.xml"/><Relationship Id="rId9" Type="http://schemas.openxmlformats.org/officeDocument/2006/relationships/diagramColors" Target="../diagrams/colors2.xml"/></Relationships>
</file>

<file path=ppt/slides/_rels/slide15.xml.rels><?xml version="1.0" encoding="UTF-8" standalone="yes"?>
<Relationships xmlns="http://schemas.openxmlformats.org/package/2006/relationships"><Relationship Id="rId8" Type="http://schemas.openxmlformats.org/officeDocument/2006/relationships/hyperlink" Target="https://www.ecfr.gov/cgi-bin/retrieveECFR?gp=&amp;SID=83cd09e1c0f5c6937cd9d7513160fc3f&amp;pitd=20180719&amp;n=pt45.1.46&amp;r=PART&amp;ty=HTML#sp45.1.46.a" TargetMode="External"/><Relationship Id="rId13" Type="http://schemas.openxmlformats.org/officeDocument/2006/relationships/hyperlink" Target="mailto:IRB@od.nih.gov" TargetMode="External"/><Relationship Id="rId3" Type="http://schemas.openxmlformats.org/officeDocument/2006/relationships/tags" Target="../tags/tag15.xml"/><Relationship Id="rId7" Type="http://schemas.openxmlformats.org/officeDocument/2006/relationships/hyperlink" Target="https://irbo.nih.gov/confluence/pages/viewpage.action?pageId=36241835" TargetMode="External"/><Relationship Id="rId12" Type="http://schemas.openxmlformats.org/officeDocument/2006/relationships/hyperlink" Target="https://www.accessdata.fda.gov/scripts/cdrh/cfdocs/cfcfr/CFRSearch.cfm?CFRPart=50" TargetMode="External"/><Relationship Id="rId2" Type="http://schemas.openxmlformats.org/officeDocument/2006/relationships/audio" Target="../media/media15.m4a"/><Relationship Id="rId1" Type="http://schemas.microsoft.com/office/2007/relationships/media" Target="../media/media15.m4a"/><Relationship Id="rId6" Type="http://schemas.openxmlformats.org/officeDocument/2006/relationships/hyperlink" Target="https://irbo.nih.gov/confluence/display/ohsrp/2020/04/16/The+OHSRP+Education+Series+Presentation+2019+Research+with+Children-An+Ethical+and+IRB+Perspective" TargetMode="External"/><Relationship Id="rId11" Type="http://schemas.openxmlformats.org/officeDocument/2006/relationships/hyperlink" Target="https://www.ecfr.gov/cgi-bin/retrieveECFR?gp=&amp;SID=83cd09e1c0f5c6937cd9d7513160fc3f&amp;pitd=20180719&amp;n=pt45.1.46&amp;r=PART&amp;ty=HTML#sp45.1.46.c" TargetMode="External"/><Relationship Id="rId5" Type="http://schemas.openxmlformats.org/officeDocument/2006/relationships/notesSlide" Target="../notesSlides/notesSlide15.xml"/><Relationship Id="rId10" Type="http://schemas.openxmlformats.org/officeDocument/2006/relationships/hyperlink" Target="https://www.ecfr.gov/cgi-bin/retrieveECFR?gp=&amp;SID=83cd09e1c0f5c6937cd9d7513160fc3f&amp;pitd=20180719&amp;n=pt45.1.46&amp;r=PART&amp;ty=HTML#sp45.1.46.d" TargetMode="External"/><Relationship Id="rId4" Type="http://schemas.openxmlformats.org/officeDocument/2006/relationships/slideLayout" Target="../slideLayouts/slideLayout2.xml"/><Relationship Id="rId9" Type="http://schemas.openxmlformats.org/officeDocument/2006/relationships/hyperlink" Target="https://www.ecfr.gov/cgi-bin/retrieveECFR?gp=&amp;SID=83cd09e1c0f5c6937cd9d7513160fc3f&amp;pitd=20180719&amp;n=pt45.1.46&amp;r=PART&amp;ty=HTML#sp45.1.46.b" TargetMode="External"/><Relationship Id="rId1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tags" Target="../tags/tag2.xml"/><Relationship Id="rId7" Type="http://schemas.openxmlformats.org/officeDocument/2006/relationships/image" Target="../media/image3.png"/><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hyperlink" Target="https://www.ecfr.gov/cgi-bin/retrieveECFR?gp=&amp;SID=83cd09e1c0f5c6937cd9d7513160fc3f&amp;pitd=20180719&amp;n=pt45.1.46&amp;r=PART&amp;ty=HTML#sp45.1.46.d" TargetMode="External"/><Relationship Id="rId5" Type="http://schemas.openxmlformats.org/officeDocument/2006/relationships/notesSlide" Target="../notesSlides/notesSlide2.xml"/><Relationship Id="rId4"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8" Type="http://schemas.openxmlformats.org/officeDocument/2006/relationships/diagramQuickStyle" Target="../diagrams/quickStyle1.xml"/><Relationship Id="rId3" Type="http://schemas.openxmlformats.org/officeDocument/2006/relationships/tags" Target="../tags/tag3.xml"/><Relationship Id="rId7" Type="http://schemas.openxmlformats.org/officeDocument/2006/relationships/diagramLayout" Target="../diagrams/layout1.xml"/><Relationship Id="rId2" Type="http://schemas.openxmlformats.org/officeDocument/2006/relationships/audio" Target="../media/media3.m4a"/><Relationship Id="rId1" Type="http://schemas.microsoft.com/office/2007/relationships/media" Target="../media/media3.m4a"/><Relationship Id="rId6" Type="http://schemas.openxmlformats.org/officeDocument/2006/relationships/diagramData" Target="../diagrams/data1.xml"/><Relationship Id="rId11" Type="http://schemas.openxmlformats.org/officeDocument/2006/relationships/image" Target="../media/image3.png"/><Relationship Id="rId5" Type="http://schemas.openxmlformats.org/officeDocument/2006/relationships/notesSlide" Target="../notesSlides/notesSlide3.xml"/><Relationship Id="rId10" Type="http://schemas.microsoft.com/office/2007/relationships/diagramDrawing" Target="../diagrams/drawing1.xml"/><Relationship Id="rId4" Type="http://schemas.openxmlformats.org/officeDocument/2006/relationships/slideLayout" Target="../slideLayouts/slideLayout2.xml"/><Relationship Id="rId9" Type="http://schemas.openxmlformats.org/officeDocument/2006/relationships/diagramColors" Target="../diagrams/colors1.xml"/></Relationships>
</file>

<file path=ppt/slides/_rels/slide4.xml.rels><?xml version="1.0" encoding="UTF-8" standalone="yes"?>
<Relationships xmlns="http://schemas.openxmlformats.org/package/2006/relationships"><Relationship Id="rId3" Type="http://schemas.openxmlformats.org/officeDocument/2006/relationships/tags" Target="../tags/tag4.xml"/><Relationship Id="rId2" Type="http://schemas.openxmlformats.org/officeDocument/2006/relationships/audio" Target="../media/media4.m4a"/><Relationship Id="rId1" Type="http://schemas.microsoft.com/office/2007/relationships/media" Target="../media/media4.m4a"/><Relationship Id="rId6" Type="http://schemas.openxmlformats.org/officeDocument/2006/relationships/image" Target="../media/image3.png"/><Relationship Id="rId5" Type="http://schemas.openxmlformats.org/officeDocument/2006/relationships/notesSlide" Target="../notesSlides/notesSlide4.xml"/><Relationship Id="rId4"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tags" Target="../tags/tag5.xml"/><Relationship Id="rId2" Type="http://schemas.openxmlformats.org/officeDocument/2006/relationships/audio" Target="../media/media5.m4a"/><Relationship Id="rId1" Type="http://schemas.microsoft.com/office/2007/relationships/media" Target="../media/media5.m4a"/><Relationship Id="rId6" Type="http://schemas.openxmlformats.org/officeDocument/2006/relationships/image" Target="../media/image3.png"/><Relationship Id="rId5" Type="http://schemas.openxmlformats.org/officeDocument/2006/relationships/notesSlide" Target="../notesSlides/notesSlide5.xml"/><Relationship Id="rId4"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tags" Target="../tags/tag6.xml"/><Relationship Id="rId7" Type="http://schemas.openxmlformats.org/officeDocument/2006/relationships/image" Target="../media/image3.png"/><Relationship Id="rId2" Type="http://schemas.openxmlformats.org/officeDocument/2006/relationships/audio" Target="../media/media6.m4a"/><Relationship Id="rId1" Type="http://schemas.microsoft.com/office/2007/relationships/media" Target="../media/media6.m4a"/><Relationship Id="rId6" Type="http://schemas.openxmlformats.org/officeDocument/2006/relationships/hyperlink" Target="https://www.ecfr.gov/cgi-bin/retrieveECFR?gp=&amp;SID=83cd09e1c0f5c6937cd9d7513160fc3f&amp;pitd=20180719&amp;n=pt45.1.46&amp;r=PART&amp;ty=HTML#se45.1.46_1402" TargetMode="External"/><Relationship Id="rId5" Type="http://schemas.openxmlformats.org/officeDocument/2006/relationships/notesSlide" Target="../notesSlides/notesSlide6.xml"/><Relationship Id="rId4"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tags" Target="../tags/tag7.xml"/><Relationship Id="rId2" Type="http://schemas.openxmlformats.org/officeDocument/2006/relationships/audio" Target="../media/media7.m4a"/><Relationship Id="rId1" Type="http://schemas.microsoft.com/office/2007/relationships/media" Target="../media/media7.m4a"/><Relationship Id="rId6" Type="http://schemas.openxmlformats.org/officeDocument/2006/relationships/image" Target="../media/image3.png"/><Relationship Id="rId5" Type="http://schemas.openxmlformats.org/officeDocument/2006/relationships/notesSlide" Target="../notesSlides/notesSlide7.xml"/><Relationship Id="rId4"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audio" Target="../media/media8.m4a"/><Relationship Id="rId1" Type="http://schemas.microsoft.com/office/2007/relationships/media" Target="../media/media8.m4a"/><Relationship Id="rId6" Type="http://schemas.openxmlformats.org/officeDocument/2006/relationships/image" Target="../media/image3.png"/><Relationship Id="rId5" Type="http://schemas.openxmlformats.org/officeDocument/2006/relationships/notesSlide" Target="../notesSlides/notesSlide8.xml"/><Relationship Id="rId4"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9.xml"/><Relationship Id="rId7" Type="http://schemas.openxmlformats.org/officeDocument/2006/relationships/hyperlink" Target="https://www.ecfr.gov/cgi-bin/retrieveECFR?gp=&amp;SID=83cd09e1c0f5c6937cd9d7513160fc3f&amp;pitd=20180719&amp;n=pt45.1.46&amp;r=PART&amp;ty=HTML#sp45.1.46.d" TargetMode="External"/><Relationship Id="rId2" Type="http://schemas.openxmlformats.org/officeDocument/2006/relationships/audio" Target="../media/media9.m4a"/><Relationship Id="rId1" Type="http://schemas.microsoft.com/office/2007/relationships/media" Target="../media/media9.m4a"/><Relationship Id="rId6" Type="http://schemas.openxmlformats.org/officeDocument/2006/relationships/hyperlink" Target="https://videocast.nih.gov/summary.asp?Live=35014&amp;bhcp=1" TargetMode="External"/><Relationship Id="rId5" Type="http://schemas.openxmlformats.org/officeDocument/2006/relationships/notesSlide" Target="../notesSlides/notesSlide9.xml"/><Relationship Id="rId4"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B97A39-99D1-40D0-A8B3-0E54BC4BA939}"/>
              </a:ext>
            </a:extLst>
          </p:cNvPr>
          <p:cNvSpPr>
            <a:spLocks noGrp="1"/>
          </p:cNvSpPr>
          <p:nvPr>
            <p:ph type="ctrTitle"/>
          </p:nvPr>
        </p:nvSpPr>
        <p:spPr/>
        <p:txBody>
          <a:bodyPr>
            <a:normAutofit/>
          </a:bodyPr>
          <a:lstStyle/>
          <a:p>
            <a:r>
              <a:rPr lang="en-US" sz="6000" dirty="0"/>
              <a:t>Policy 402- Research Involving Children</a:t>
            </a:r>
          </a:p>
        </p:txBody>
      </p:sp>
      <p:sp>
        <p:nvSpPr>
          <p:cNvPr id="3" name="Subtitle 2">
            <a:extLst>
              <a:ext uri="{FF2B5EF4-FFF2-40B4-BE49-F238E27FC236}">
                <a16:creationId xmlns:a16="http://schemas.microsoft.com/office/drawing/2014/main" id="{3AD64459-DCF2-4A9F-94BC-BFB15C844554}"/>
              </a:ext>
            </a:extLst>
          </p:cNvPr>
          <p:cNvSpPr>
            <a:spLocks noGrp="1"/>
          </p:cNvSpPr>
          <p:nvPr>
            <p:ph type="subTitle" idx="1"/>
          </p:nvPr>
        </p:nvSpPr>
        <p:spPr/>
        <p:txBody>
          <a:bodyPr/>
          <a:lstStyle/>
          <a:p>
            <a:r>
              <a:rPr lang="en-US" dirty="0"/>
              <a:t>OHSRP Office of policy and accreditation</a:t>
            </a:r>
          </a:p>
        </p:txBody>
      </p:sp>
      <p:pic>
        <p:nvPicPr>
          <p:cNvPr id="7" name="Audio 6" descr="Speaker icon to adjust volume">
            <a:hlinkClick r:id="" action="ppaction://media"/>
            <a:extLst>
              <a:ext uri="{FF2B5EF4-FFF2-40B4-BE49-F238E27FC236}">
                <a16:creationId xmlns:a16="http://schemas.microsoft.com/office/drawing/2014/main" id="{938B77B1-781A-4759-8919-597457E3A4A7}"/>
              </a:ext>
            </a:extLst>
          </p:cNvPr>
          <p:cNvPicPr>
            <a:picLocks noChangeAspect="1"/>
          </p:cNvPicPr>
          <p:nvPr>
            <a:audioFile r:link="rId2"/>
            <p:custDataLst>
              <p:tags r:id="rId3"/>
            </p:custDataLst>
            <p:extLst>
              <p:ext uri="{DAA4B4D4-6D71-4841-9C94-3DE7FCFB9230}">
                <p14:media xmlns:p14="http://schemas.microsoft.com/office/powerpoint/2010/main" r:embed="rId1"/>
              </p:ext>
            </p:extLst>
          </p:nvPr>
        </p:nvPicPr>
        <p:blipFill>
          <a:blip r:embed="rId6"/>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2398319022"/>
      </p:ext>
    </p:extLst>
  </p:cSld>
  <p:clrMapOvr>
    <a:masterClrMapping/>
  </p:clrMapOvr>
  <mc:AlternateContent xmlns:mc="http://schemas.openxmlformats.org/markup-compatibility/2006" xmlns:p14="http://schemas.microsoft.com/office/powerpoint/2010/main">
    <mc:Choice Requires="p14">
      <p:transition spd="slow" p14:dur="2000" advTm="40276"/>
    </mc:Choice>
    <mc:Fallback xmlns="">
      <p:transition spd="slow" advTm="4027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1DCD36A-F3E9-4E7A-BD46-53531E60969C}"/>
              </a:ext>
            </a:extLst>
          </p:cNvPr>
          <p:cNvSpPr>
            <a:spLocks noGrp="1"/>
          </p:cNvSpPr>
          <p:nvPr>
            <p:ph type="title" idx="4294967295"/>
          </p:nvPr>
        </p:nvSpPr>
        <p:spPr>
          <a:xfrm>
            <a:off x="669151" y="225095"/>
            <a:ext cx="6870901" cy="615553"/>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3400" b="0" i="0" u="none" strike="noStrike" kern="1200" cap="none" spc="0" normalizeH="0" baseline="0" noProof="0" dirty="0">
                <a:ln>
                  <a:noFill/>
                </a:ln>
                <a:solidFill>
                  <a:schemeClr val="tx1"/>
                </a:solidFill>
                <a:effectLst/>
                <a:uLnTx/>
                <a:uFillTx/>
                <a:latin typeface="+mn-lt"/>
                <a:ea typeface="+mn-ea"/>
                <a:cs typeface="+mn-cs"/>
              </a:rPr>
              <a:t>Policy 402 – Parental Permission</a:t>
            </a:r>
          </a:p>
        </p:txBody>
      </p:sp>
      <p:sp>
        <p:nvSpPr>
          <p:cNvPr id="6" name="TextBox 5">
            <a:extLst>
              <a:ext uri="{FF2B5EF4-FFF2-40B4-BE49-F238E27FC236}">
                <a16:creationId xmlns:a16="http://schemas.microsoft.com/office/drawing/2014/main" id="{C000F77B-83B9-449E-9781-31B1C88B37EB}"/>
              </a:ext>
            </a:extLst>
          </p:cNvPr>
          <p:cNvSpPr txBox="1"/>
          <p:nvPr/>
        </p:nvSpPr>
        <p:spPr>
          <a:xfrm>
            <a:off x="632085" y="1240925"/>
            <a:ext cx="7749915" cy="4524315"/>
          </a:xfrm>
          <a:prstGeom prst="rect">
            <a:avLst/>
          </a:prstGeom>
          <a:noFill/>
        </p:spPr>
        <p:txBody>
          <a:bodyPr wrap="square" rtlCol="0">
            <a:spAutoFit/>
          </a:bodyPr>
          <a:lstStyle/>
          <a:p>
            <a:pPr lvl="0"/>
            <a:r>
              <a:rPr lang="en-US" sz="2400" dirty="0"/>
              <a:t>No child may be enrolled, screened, or have research procedures initiated, unless parental permission and child assent are obtained consistent with the Common Rule, and/or FDA regulations.  </a:t>
            </a:r>
          </a:p>
          <a:p>
            <a:pPr marL="342900" indent="-342900">
              <a:buFont typeface="Arial" panose="020B0604020202020204" pitchFamily="34" charset="0"/>
              <a:buChar char="•"/>
            </a:pPr>
            <a:r>
              <a:rPr lang="en-US" sz="2400" dirty="0"/>
              <a:t>Both parents must give their permission for research covered under §46.406 and 46.407 unless one parent is deceased, unknown, or not reasonably available </a:t>
            </a:r>
          </a:p>
          <a:p>
            <a:pPr marL="800100" lvl="1" indent="-342900">
              <a:buFont typeface="Arial" panose="020B0604020202020204" pitchFamily="34" charset="0"/>
              <a:buChar char="•"/>
            </a:pPr>
            <a:r>
              <a:rPr lang="en-US" sz="2400" dirty="0"/>
              <a:t>consult w/ the OHSRP, when questions arise about what constitutes being “not reasonably available</a:t>
            </a:r>
            <a:r>
              <a:rPr lang="en-US" dirty="0"/>
              <a:t>.” </a:t>
            </a:r>
          </a:p>
          <a:p>
            <a:pPr marL="342900" indent="-342900">
              <a:buFont typeface="Arial" panose="020B0604020202020204" pitchFamily="34" charset="0"/>
              <a:buChar char="•"/>
            </a:pPr>
            <a:r>
              <a:rPr lang="en-US" sz="2400" dirty="0"/>
              <a:t>Joint custody requires </a:t>
            </a:r>
            <a:r>
              <a:rPr lang="en-US" sz="2400" u="sng" dirty="0"/>
              <a:t>both parents’ </a:t>
            </a:r>
            <a:r>
              <a:rPr lang="en-US" sz="2400" dirty="0"/>
              <a:t>permission. </a:t>
            </a:r>
          </a:p>
          <a:p>
            <a:pPr marL="342900" lvl="0" indent="-342900">
              <a:buFont typeface="Arial" panose="020B0604020202020204" pitchFamily="34" charset="0"/>
              <a:buChar char="•"/>
            </a:pPr>
            <a:endParaRPr lang="en-US" sz="2400" dirty="0"/>
          </a:p>
          <a:p>
            <a:pPr marL="342900" indent="-342900">
              <a:buFont typeface="Arial" panose="020B0604020202020204" pitchFamily="34" charset="0"/>
              <a:buChar char="•"/>
            </a:pPr>
            <a:endParaRPr lang="en-US" sz="2400" dirty="0">
              <a:highlight>
                <a:srgbClr val="FFFF00"/>
              </a:highlight>
            </a:endParaRPr>
          </a:p>
        </p:txBody>
      </p:sp>
      <p:pic>
        <p:nvPicPr>
          <p:cNvPr id="8" name="Audio 7" descr="Speaker icon to adjust volume">
            <a:hlinkClick r:id="" action="ppaction://media"/>
            <a:extLst>
              <a:ext uri="{FF2B5EF4-FFF2-40B4-BE49-F238E27FC236}">
                <a16:creationId xmlns:a16="http://schemas.microsoft.com/office/drawing/2014/main" id="{5F61DF20-9FB7-4A09-848B-279D4CD74D1D}"/>
              </a:ext>
            </a:extLst>
          </p:cNvPr>
          <p:cNvPicPr>
            <a:picLocks noChangeAspect="1"/>
          </p:cNvPicPr>
          <p:nvPr>
            <a:audioFile r:link="rId2"/>
            <p:custDataLst>
              <p:tags r:id="rId3"/>
            </p:custDataLst>
            <p:extLst>
              <p:ext uri="{DAA4B4D4-6D71-4841-9C94-3DE7FCFB9230}">
                <p14:media xmlns:p14="http://schemas.microsoft.com/office/powerpoint/2010/main" r:embed="rId1"/>
              </p:ext>
            </p:extLst>
          </p:nvPr>
        </p:nvPicPr>
        <p:blipFill>
          <a:blip r:embed="rId6"/>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2895792468"/>
      </p:ext>
    </p:extLst>
  </p:cSld>
  <p:clrMapOvr>
    <a:masterClrMapping/>
  </p:clrMapOvr>
  <mc:AlternateContent xmlns:mc="http://schemas.openxmlformats.org/markup-compatibility/2006" xmlns:p14="http://schemas.microsoft.com/office/powerpoint/2010/main">
    <mc:Choice Requires="p14">
      <p:transition spd="slow" p14:dur="2000" advTm="95712"/>
    </mc:Choice>
    <mc:Fallback xmlns="">
      <p:transition spd="slow" advTm="9571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1DCD36A-F3E9-4E7A-BD46-53531E60969C}"/>
              </a:ext>
            </a:extLst>
          </p:cNvPr>
          <p:cNvSpPr>
            <a:spLocks noGrp="1"/>
          </p:cNvSpPr>
          <p:nvPr>
            <p:ph type="title" idx="4294967295"/>
          </p:nvPr>
        </p:nvSpPr>
        <p:spPr>
          <a:xfrm>
            <a:off x="669151" y="225095"/>
            <a:ext cx="6870901" cy="615553"/>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3400" b="0" i="0" u="none" strike="noStrike" kern="1200" cap="none" spc="0" normalizeH="0" baseline="0" noProof="0" dirty="0">
                <a:ln>
                  <a:noFill/>
                </a:ln>
                <a:solidFill>
                  <a:schemeClr val="tx1"/>
                </a:solidFill>
                <a:effectLst/>
                <a:uLnTx/>
                <a:uFillTx/>
                <a:latin typeface="+mn-lt"/>
                <a:ea typeface="+mn-ea"/>
                <a:cs typeface="+mn-cs"/>
              </a:rPr>
              <a:t>Policy 402 – Child Assent</a:t>
            </a:r>
          </a:p>
        </p:txBody>
      </p:sp>
      <p:sp>
        <p:nvSpPr>
          <p:cNvPr id="6" name="TextBox 5">
            <a:extLst>
              <a:ext uri="{FF2B5EF4-FFF2-40B4-BE49-F238E27FC236}">
                <a16:creationId xmlns:a16="http://schemas.microsoft.com/office/drawing/2014/main" id="{C000F77B-83B9-449E-9781-31B1C88B37EB}"/>
              </a:ext>
            </a:extLst>
          </p:cNvPr>
          <p:cNvSpPr txBox="1"/>
          <p:nvPr/>
        </p:nvSpPr>
        <p:spPr>
          <a:xfrm>
            <a:off x="632085" y="1240925"/>
            <a:ext cx="7749915" cy="3847207"/>
          </a:xfrm>
          <a:prstGeom prst="rect">
            <a:avLst/>
          </a:prstGeom>
          <a:noFill/>
        </p:spPr>
        <p:txBody>
          <a:bodyPr wrap="square" rtlCol="0">
            <a:spAutoFit/>
          </a:bodyPr>
          <a:lstStyle/>
          <a:p>
            <a:pPr lvl="0"/>
            <a:r>
              <a:rPr lang="en-US" sz="2000" dirty="0"/>
              <a:t>Assent -- affirmative agreement to participate in research. Mere failure to object should not, absent affirmative agreement, be construed as assent.</a:t>
            </a:r>
          </a:p>
          <a:p>
            <a:pPr lvl="0"/>
            <a:endParaRPr lang="en-US" sz="2000" dirty="0"/>
          </a:p>
          <a:p>
            <a:r>
              <a:rPr lang="en-US" sz="2000" dirty="0"/>
              <a:t>When the IRB determines that assent is required, it shall determine whether and how assent must be documented.  The assent process may be either verbal or written. (</a:t>
            </a:r>
            <a:r>
              <a:rPr lang="en-US" sz="2000" u="sng" dirty="0">
                <a:hlinkClick r:id="rId6"/>
              </a:rPr>
              <a:t>45 CFR 46.408(e)</a:t>
            </a:r>
            <a:r>
              <a:rPr lang="en-US" sz="2000" dirty="0"/>
              <a:t>). </a:t>
            </a:r>
          </a:p>
          <a:p>
            <a:endParaRPr lang="en-US" sz="2000" dirty="0"/>
          </a:p>
          <a:p>
            <a:r>
              <a:rPr lang="en-US" sz="2000" dirty="0"/>
              <a:t>The IRB may only waive assent of the child if it determines that the conditions of  </a:t>
            </a:r>
            <a:r>
              <a:rPr lang="en-US" sz="2000" u="sng" dirty="0">
                <a:hlinkClick r:id="rId7"/>
              </a:rPr>
              <a:t>45 CFR 46.116</a:t>
            </a:r>
            <a:r>
              <a:rPr lang="en-US" sz="2000" dirty="0"/>
              <a:t>, and </a:t>
            </a:r>
            <a:r>
              <a:rPr lang="en-US" sz="2000" u="sng" dirty="0">
                <a:hlinkClick r:id="rId6"/>
              </a:rPr>
              <a:t>45 CFR 46.408</a:t>
            </a:r>
            <a:r>
              <a:rPr lang="en-US" sz="2000" dirty="0"/>
              <a:t> and, as applicable, </a:t>
            </a:r>
            <a:r>
              <a:rPr lang="en-US" sz="2000" u="sng" dirty="0">
                <a:hlinkClick r:id="rId8"/>
              </a:rPr>
              <a:t>21 CFR 50.55</a:t>
            </a:r>
            <a:r>
              <a:rPr lang="en-US" sz="2000" dirty="0"/>
              <a:t> are met. </a:t>
            </a:r>
          </a:p>
          <a:p>
            <a:pPr marL="342900" indent="-342900">
              <a:buFont typeface="Arial" panose="020B0604020202020204" pitchFamily="34" charset="0"/>
              <a:buChar char="•"/>
            </a:pPr>
            <a:endParaRPr lang="en-US" sz="2400" dirty="0">
              <a:highlight>
                <a:srgbClr val="FFFF00"/>
              </a:highlight>
            </a:endParaRPr>
          </a:p>
        </p:txBody>
      </p:sp>
      <p:pic>
        <p:nvPicPr>
          <p:cNvPr id="7" name="Audio 6" descr="Speaker icon to adjust volume">
            <a:hlinkClick r:id="" action="ppaction://media"/>
            <a:extLst>
              <a:ext uri="{FF2B5EF4-FFF2-40B4-BE49-F238E27FC236}">
                <a16:creationId xmlns:a16="http://schemas.microsoft.com/office/drawing/2014/main" id="{DBA4440E-F760-4441-827B-B7CCBACE7B2F}"/>
              </a:ext>
            </a:extLst>
          </p:cNvPr>
          <p:cNvPicPr>
            <a:picLocks noChangeAspect="1"/>
          </p:cNvPicPr>
          <p:nvPr>
            <a:audioFile r:link="rId2"/>
            <p:custDataLst>
              <p:tags r:id="rId3"/>
            </p:custDataLst>
            <p:extLst>
              <p:ext uri="{DAA4B4D4-6D71-4841-9C94-3DE7FCFB9230}">
                <p14:media xmlns:p14="http://schemas.microsoft.com/office/powerpoint/2010/main" r:embed="rId1"/>
              </p:ext>
            </p:extLst>
          </p:nvPr>
        </p:nvPicPr>
        <p:blipFill>
          <a:blip r:embed="rId9"/>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3380392706"/>
      </p:ext>
    </p:extLst>
  </p:cSld>
  <p:clrMapOvr>
    <a:masterClrMapping/>
  </p:clrMapOvr>
  <mc:AlternateContent xmlns:mc="http://schemas.openxmlformats.org/markup-compatibility/2006" xmlns:p14="http://schemas.microsoft.com/office/powerpoint/2010/main">
    <mc:Choice Requires="p14">
      <p:transition spd="slow" p14:dur="2000" advTm="61908"/>
    </mc:Choice>
    <mc:Fallback xmlns="">
      <p:transition spd="slow" advTm="6190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1DCD36A-F3E9-4E7A-BD46-53531E60969C}"/>
              </a:ext>
            </a:extLst>
          </p:cNvPr>
          <p:cNvSpPr>
            <a:spLocks noGrp="1"/>
          </p:cNvSpPr>
          <p:nvPr>
            <p:ph type="title" idx="4294967295"/>
          </p:nvPr>
        </p:nvSpPr>
        <p:spPr>
          <a:xfrm>
            <a:off x="669151" y="225095"/>
            <a:ext cx="6870901" cy="52322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schemeClr val="tx1"/>
                </a:solidFill>
                <a:effectLst/>
                <a:uLnTx/>
                <a:uFillTx/>
                <a:latin typeface="+mn-lt"/>
                <a:ea typeface="+mn-ea"/>
                <a:cs typeface="+mn-cs"/>
              </a:rPr>
              <a:t>Policy 402 – Reaching Age of Majority</a:t>
            </a:r>
          </a:p>
        </p:txBody>
      </p:sp>
      <p:sp>
        <p:nvSpPr>
          <p:cNvPr id="6" name="TextBox 5">
            <a:extLst>
              <a:ext uri="{FF2B5EF4-FFF2-40B4-BE49-F238E27FC236}">
                <a16:creationId xmlns:a16="http://schemas.microsoft.com/office/drawing/2014/main" id="{C000F77B-83B9-449E-9781-31B1C88B37EB}"/>
              </a:ext>
            </a:extLst>
          </p:cNvPr>
          <p:cNvSpPr txBox="1"/>
          <p:nvPr/>
        </p:nvSpPr>
        <p:spPr>
          <a:xfrm>
            <a:off x="632085" y="1240925"/>
            <a:ext cx="7749915" cy="5416868"/>
          </a:xfrm>
          <a:prstGeom prst="rect">
            <a:avLst/>
          </a:prstGeom>
          <a:noFill/>
        </p:spPr>
        <p:txBody>
          <a:bodyPr wrap="square" rtlCol="0">
            <a:spAutoFit/>
          </a:bodyPr>
          <a:lstStyle/>
          <a:p>
            <a:pPr lvl="0"/>
            <a:r>
              <a:rPr lang="en-US" sz="2400" dirty="0"/>
              <a:t>When child subjects reach the age of majority, investigators must obtain legally effective informed consent from the now-adult subject, or withdraw them from the research, except: </a:t>
            </a:r>
            <a:endParaRPr lang="en-US" sz="2400" dirty="0">
              <a:highlight>
                <a:srgbClr val="FFFF00"/>
              </a:highlight>
            </a:endParaRPr>
          </a:p>
          <a:p>
            <a:pPr marL="342900" lvl="0" indent="-342900">
              <a:buFont typeface="Arial" panose="020B0604020202020204" pitchFamily="34" charset="0"/>
              <a:buChar char="•"/>
            </a:pPr>
            <a:r>
              <a:rPr lang="en-US" sz="2400" dirty="0"/>
              <a:t>When the ongoing research meets the criteria for a waiver of consent (e.g. analyzing specimens collected when the subject was a minor)</a:t>
            </a:r>
          </a:p>
          <a:p>
            <a:pPr marL="342900" lvl="0" indent="-342900">
              <a:buFont typeface="Arial" panose="020B0604020202020204" pitchFamily="34" charset="0"/>
              <a:buChar char="•"/>
            </a:pPr>
            <a:r>
              <a:rPr lang="en-US" sz="2400" dirty="0"/>
              <a:t>When the now-adult subject lacks capacity to provide legally-effective informed consent.  Obtaining consent from a Legally Authorized Representative (LAR) may be acceptable.  </a:t>
            </a:r>
          </a:p>
          <a:p>
            <a:pPr marL="800100" lvl="1" indent="-342900">
              <a:buFont typeface="Arial" panose="020B0604020202020204" pitchFamily="34" charset="0"/>
              <a:buChar char="•"/>
            </a:pPr>
            <a:r>
              <a:rPr lang="en-US" sz="2000" dirty="0"/>
              <a:t> See policy 403, </a:t>
            </a:r>
            <a:r>
              <a:rPr lang="en-US" sz="2000" i="1" dirty="0"/>
              <a:t>Research Involving Adults Who Lack Decision-making Capacity to Consent to Research Participation. </a:t>
            </a:r>
          </a:p>
          <a:p>
            <a:pPr lvl="0"/>
            <a:endParaRPr lang="en-US" sz="2400" dirty="0">
              <a:highlight>
                <a:srgbClr val="FFFF00"/>
              </a:highlight>
            </a:endParaRPr>
          </a:p>
          <a:p>
            <a:pPr lvl="0"/>
            <a:endParaRPr lang="en-US" dirty="0"/>
          </a:p>
        </p:txBody>
      </p:sp>
      <p:pic>
        <p:nvPicPr>
          <p:cNvPr id="2" name="Audio 1" descr="Speaker icon to adjust volume">
            <a:hlinkClick r:id="" action="ppaction://media"/>
            <a:extLst>
              <a:ext uri="{FF2B5EF4-FFF2-40B4-BE49-F238E27FC236}">
                <a16:creationId xmlns:a16="http://schemas.microsoft.com/office/drawing/2014/main" id="{B7F80978-3F6C-449D-A6D5-EC0CE8AB9333}"/>
              </a:ext>
            </a:extLst>
          </p:cNvPr>
          <p:cNvPicPr>
            <a:picLocks noChangeAspect="1"/>
          </p:cNvPicPr>
          <p:nvPr>
            <a:audioFile r:link="rId2"/>
            <p:custDataLst>
              <p:tags r:id="rId3"/>
            </p:custDataLst>
            <p:extLst>
              <p:ext uri="{DAA4B4D4-6D71-4841-9C94-3DE7FCFB9230}">
                <p14:media xmlns:p14="http://schemas.microsoft.com/office/powerpoint/2010/main" r:embed="rId1"/>
              </p:ext>
            </p:extLst>
          </p:nvPr>
        </p:nvPicPr>
        <p:blipFill>
          <a:blip r:embed="rId6"/>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343230481"/>
      </p:ext>
    </p:extLst>
  </p:cSld>
  <p:clrMapOvr>
    <a:masterClrMapping/>
  </p:clrMapOvr>
  <mc:AlternateContent xmlns:mc="http://schemas.openxmlformats.org/markup-compatibility/2006" xmlns:p14="http://schemas.microsoft.com/office/powerpoint/2010/main">
    <mc:Choice Requires="p14">
      <p:transition spd="slow" p14:dur="2000" advTm="80593"/>
    </mc:Choice>
    <mc:Fallback xmlns="">
      <p:transition spd="slow" advTm="8059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1DCD36A-F3E9-4E7A-BD46-53531E60969C}"/>
              </a:ext>
            </a:extLst>
          </p:cNvPr>
          <p:cNvSpPr>
            <a:spLocks noGrp="1"/>
          </p:cNvSpPr>
          <p:nvPr>
            <p:ph type="title" idx="4294967295"/>
          </p:nvPr>
        </p:nvSpPr>
        <p:spPr>
          <a:xfrm>
            <a:off x="669151" y="225095"/>
            <a:ext cx="6870901" cy="615553"/>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3400" b="0" i="0" u="none" strike="noStrike" kern="1200" cap="none" spc="0" normalizeH="0" baseline="0" noProof="0" dirty="0">
                <a:ln>
                  <a:noFill/>
                </a:ln>
                <a:solidFill>
                  <a:schemeClr val="tx1"/>
                </a:solidFill>
                <a:effectLst/>
                <a:uLnTx/>
                <a:uFillTx/>
                <a:latin typeface="+mn-lt"/>
                <a:ea typeface="+mn-ea"/>
                <a:cs typeface="+mn-cs"/>
              </a:rPr>
              <a:t>Policy 402 – wards of the state</a:t>
            </a:r>
          </a:p>
        </p:txBody>
      </p:sp>
      <p:sp>
        <p:nvSpPr>
          <p:cNvPr id="6" name="TextBox 5">
            <a:extLst>
              <a:ext uri="{FF2B5EF4-FFF2-40B4-BE49-F238E27FC236}">
                <a16:creationId xmlns:a16="http://schemas.microsoft.com/office/drawing/2014/main" id="{C000F77B-83B9-449E-9781-31B1C88B37EB}"/>
              </a:ext>
            </a:extLst>
          </p:cNvPr>
          <p:cNvSpPr txBox="1"/>
          <p:nvPr/>
        </p:nvSpPr>
        <p:spPr>
          <a:xfrm>
            <a:off x="632085" y="1213008"/>
            <a:ext cx="7749915" cy="4801314"/>
          </a:xfrm>
          <a:prstGeom prst="rect">
            <a:avLst/>
          </a:prstGeom>
          <a:noFill/>
        </p:spPr>
        <p:txBody>
          <a:bodyPr wrap="square" rtlCol="0">
            <a:spAutoFit/>
          </a:bodyPr>
          <a:lstStyle/>
          <a:p>
            <a:pPr lvl="1"/>
            <a:r>
              <a:rPr lang="en-US" sz="2400" dirty="0"/>
              <a:t>When research will involve children who are wards of the state, the IRB may only approve the research when consistent with the requirements at </a:t>
            </a:r>
            <a:r>
              <a:rPr lang="en-US" sz="2400" u="sng" dirty="0">
                <a:hlinkClick r:id="rId6"/>
              </a:rPr>
              <a:t>45 CFR 46.409</a:t>
            </a:r>
            <a:r>
              <a:rPr lang="en-US" sz="2400" dirty="0"/>
              <a:t>, and, as applicable </a:t>
            </a:r>
            <a:r>
              <a:rPr lang="en-US" sz="2400" u="sng" dirty="0">
                <a:hlinkClick r:id="rId7"/>
              </a:rPr>
              <a:t>21 CFR 50.56</a:t>
            </a:r>
            <a:r>
              <a:rPr lang="en-US" sz="2400" u="sng" dirty="0"/>
              <a:t>: </a:t>
            </a:r>
            <a:endParaRPr lang="en-US" sz="2400" dirty="0"/>
          </a:p>
          <a:p>
            <a:pPr lvl="1"/>
            <a:endParaRPr lang="en-US" sz="2400" dirty="0"/>
          </a:p>
          <a:p>
            <a:pPr marL="800100" lvl="1" indent="-342900">
              <a:buFont typeface="Arial" panose="020B0604020202020204" pitchFamily="34" charset="0"/>
              <a:buChar char="•"/>
            </a:pPr>
            <a:r>
              <a:rPr lang="en-US" sz="2400" dirty="0"/>
              <a:t>the IRB shall require appointment of an advocate for each child who is a ward, in addition to any other individual acting on behalf of the child as guardian or </a:t>
            </a:r>
            <a:r>
              <a:rPr lang="en-US" sz="2400" i="1" dirty="0"/>
              <a:t>in loco parentis</a:t>
            </a:r>
            <a:r>
              <a:rPr lang="en-US" sz="2400" dirty="0"/>
              <a:t>, and consistent with the requirements at </a:t>
            </a:r>
            <a:r>
              <a:rPr lang="en-US" sz="2400" u="sng" dirty="0">
                <a:hlinkClick r:id="rId6"/>
              </a:rPr>
              <a:t>45 CFR 46.409(b)</a:t>
            </a:r>
            <a:r>
              <a:rPr lang="en-US" sz="2400" dirty="0"/>
              <a:t>, and, as applicable </a:t>
            </a:r>
            <a:r>
              <a:rPr lang="en-US" sz="2400" u="sng" dirty="0">
                <a:hlinkClick r:id="rId7"/>
              </a:rPr>
              <a:t>21 CFR 50.56(b)</a:t>
            </a:r>
            <a:r>
              <a:rPr lang="en-US" sz="2400" dirty="0"/>
              <a:t>. </a:t>
            </a:r>
          </a:p>
          <a:p>
            <a:pPr lvl="0"/>
            <a:endParaRPr lang="en-US" sz="2400" dirty="0">
              <a:highlight>
                <a:srgbClr val="FFFF00"/>
              </a:highlight>
            </a:endParaRPr>
          </a:p>
          <a:p>
            <a:pPr lvl="0"/>
            <a:endParaRPr lang="en-US" dirty="0"/>
          </a:p>
        </p:txBody>
      </p:sp>
      <p:pic>
        <p:nvPicPr>
          <p:cNvPr id="3" name="Audio 2" descr="Speaker icon to adjust volume">
            <a:hlinkClick r:id="" action="ppaction://media"/>
            <a:extLst>
              <a:ext uri="{FF2B5EF4-FFF2-40B4-BE49-F238E27FC236}">
                <a16:creationId xmlns:a16="http://schemas.microsoft.com/office/drawing/2014/main" id="{D9C55FD9-5970-4119-9F2C-CB6283A55E00}"/>
              </a:ext>
            </a:extLst>
          </p:cNvPr>
          <p:cNvPicPr>
            <a:picLocks noChangeAspect="1"/>
          </p:cNvPicPr>
          <p:nvPr>
            <a:audioFile r:link="rId2"/>
            <p:custDataLst>
              <p:tags r:id="rId3"/>
            </p:custDataLst>
            <p:extLst>
              <p:ext uri="{DAA4B4D4-6D71-4841-9C94-3DE7FCFB9230}">
                <p14:media xmlns:p14="http://schemas.microsoft.com/office/powerpoint/2010/main" r:embed="rId1"/>
              </p:ext>
            </p:extLst>
          </p:nvPr>
        </p:nvPicPr>
        <p:blipFill>
          <a:blip r:embed="rId8"/>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363320932"/>
      </p:ext>
    </p:extLst>
  </p:cSld>
  <p:clrMapOvr>
    <a:masterClrMapping/>
  </p:clrMapOvr>
  <mc:AlternateContent xmlns:mc="http://schemas.openxmlformats.org/markup-compatibility/2006" xmlns:p14="http://schemas.microsoft.com/office/powerpoint/2010/main">
    <mc:Choice Requires="p14">
      <p:transition spd="slow" p14:dur="2000" advTm="36309"/>
    </mc:Choice>
    <mc:Fallback xmlns="">
      <p:transition spd="slow" advTm="3630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4A0569-E476-4DA9-BA9E-AE151647C82C}"/>
              </a:ext>
            </a:extLst>
          </p:cNvPr>
          <p:cNvSpPr>
            <a:spLocks noGrp="1"/>
          </p:cNvSpPr>
          <p:nvPr>
            <p:ph type="title"/>
          </p:nvPr>
        </p:nvSpPr>
        <p:spPr>
          <a:xfrm>
            <a:off x="427306" y="2217420"/>
            <a:ext cx="2400300" cy="2286000"/>
          </a:xfrm>
        </p:spPr>
        <p:txBody>
          <a:bodyPr anchor="b">
            <a:normAutofit/>
          </a:bodyPr>
          <a:lstStyle/>
          <a:p>
            <a:r>
              <a:rPr lang="en-US" dirty="0"/>
              <a:t>What is expected by the IRB?</a:t>
            </a:r>
          </a:p>
        </p:txBody>
      </p:sp>
      <p:graphicFrame>
        <p:nvGraphicFramePr>
          <p:cNvPr id="7" name="Content Placeholder 2" descr="Pop-up box describing the expectations of the IRB &quot;Do and Don't&quot;&#10;&#10;">
            <a:extLst>
              <a:ext uri="{FF2B5EF4-FFF2-40B4-BE49-F238E27FC236}">
                <a16:creationId xmlns:a16="http://schemas.microsoft.com/office/drawing/2014/main" id="{01712A1E-FB8D-4479-A6E9-52405EFC9983}"/>
              </a:ext>
            </a:extLst>
          </p:cNvPr>
          <p:cNvGraphicFramePr>
            <a:graphicFrameLocks noGrp="1"/>
          </p:cNvGraphicFramePr>
          <p:nvPr>
            <p:ph idx="1"/>
            <p:extLst>
              <p:ext uri="{D42A27DB-BD31-4B8C-83A1-F6EECF244321}">
                <p14:modId xmlns:p14="http://schemas.microsoft.com/office/powerpoint/2010/main" val="614104619"/>
              </p:ext>
            </p:extLst>
          </p:nvPr>
        </p:nvGraphicFramePr>
        <p:xfrm>
          <a:off x="3375832" y="271975"/>
          <a:ext cx="4797498" cy="6433625"/>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pic>
        <p:nvPicPr>
          <p:cNvPr id="4" name="Audio 3" descr="Speaker icon to adjust volume">
            <a:hlinkClick r:id="" action="ppaction://media"/>
            <a:extLst>
              <a:ext uri="{FF2B5EF4-FFF2-40B4-BE49-F238E27FC236}">
                <a16:creationId xmlns:a16="http://schemas.microsoft.com/office/drawing/2014/main" id="{3E6E07E1-5504-4D57-9B73-C103374C43A5}"/>
              </a:ext>
            </a:extLst>
          </p:cNvPr>
          <p:cNvPicPr>
            <a:picLocks noChangeAspect="1"/>
          </p:cNvPicPr>
          <p:nvPr>
            <a:audioFile r:link="rId2"/>
            <p:custDataLst>
              <p:tags r:id="rId3"/>
            </p:custDataLst>
            <p:extLst>
              <p:ext uri="{DAA4B4D4-6D71-4841-9C94-3DE7FCFB9230}">
                <p14:media xmlns:p14="http://schemas.microsoft.com/office/powerpoint/2010/main" r:embed="rId1"/>
              </p:ext>
            </p:extLst>
          </p:nvPr>
        </p:nvPicPr>
        <p:blipFill>
          <a:blip r:embed="rId11"/>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3881272687"/>
      </p:ext>
    </p:extLst>
  </p:cSld>
  <p:clrMapOvr>
    <a:masterClrMapping/>
  </p:clrMapOvr>
  <mc:AlternateContent xmlns:mc="http://schemas.openxmlformats.org/markup-compatibility/2006" xmlns:p14="http://schemas.microsoft.com/office/powerpoint/2010/main">
    <mc:Choice Requires="p14">
      <p:transition spd="slow" p14:dur="2000" advTm="46499"/>
    </mc:Choice>
    <mc:Fallback xmlns="">
      <p:transition spd="slow" advTm="4649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B077CC-4F28-4289-AD79-394930EA1799}"/>
              </a:ext>
            </a:extLst>
          </p:cNvPr>
          <p:cNvSpPr>
            <a:spLocks noGrp="1"/>
          </p:cNvSpPr>
          <p:nvPr>
            <p:ph type="title"/>
          </p:nvPr>
        </p:nvSpPr>
        <p:spPr/>
        <p:txBody>
          <a:bodyPr/>
          <a:lstStyle/>
          <a:p>
            <a:r>
              <a:rPr lang="en-US" dirty="0"/>
              <a:t>Resources</a:t>
            </a:r>
          </a:p>
        </p:txBody>
      </p:sp>
      <p:sp>
        <p:nvSpPr>
          <p:cNvPr id="4" name="Content Placeholder 3">
            <a:extLst>
              <a:ext uri="{FF2B5EF4-FFF2-40B4-BE49-F238E27FC236}">
                <a16:creationId xmlns:a16="http://schemas.microsoft.com/office/drawing/2014/main" id="{14A9F094-575A-4600-9C9A-BB68F7501C56}"/>
              </a:ext>
            </a:extLst>
          </p:cNvPr>
          <p:cNvSpPr>
            <a:spLocks noGrp="1"/>
          </p:cNvSpPr>
          <p:nvPr>
            <p:ph idx="1"/>
          </p:nvPr>
        </p:nvSpPr>
        <p:spPr>
          <a:xfrm>
            <a:off x="822959" y="1845734"/>
            <a:ext cx="7543801" cy="4555066"/>
          </a:xfrm>
        </p:spPr>
        <p:txBody>
          <a:bodyPr>
            <a:normAutofit/>
          </a:bodyPr>
          <a:lstStyle/>
          <a:p>
            <a:r>
              <a:rPr lang="en-US" sz="2400" dirty="0">
                <a:hlinkClick r:id="rId6"/>
              </a:rPr>
              <a:t>The OHSRP Education Series Presentation 2019: Research with Children – An Ethical and IRB Perspective </a:t>
            </a:r>
            <a:endParaRPr lang="en-US" sz="2400" dirty="0"/>
          </a:p>
          <a:p>
            <a:r>
              <a:rPr lang="en-US" sz="2400" dirty="0"/>
              <a:t>Policy 402 and associated policy overview table and guidance are posted on the </a:t>
            </a:r>
            <a:r>
              <a:rPr lang="en-US" sz="2400" dirty="0">
                <a:hlinkClick r:id="rId7"/>
              </a:rPr>
              <a:t>IRBO website</a:t>
            </a:r>
            <a:endParaRPr lang="en-US" sz="2400" dirty="0"/>
          </a:p>
          <a:p>
            <a:r>
              <a:rPr lang="en-US" sz="2400" dirty="0"/>
              <a:t>Regulations: </a:t>
            </a:r>
            <a:r>
              <a:rPr lang="en-US" sz="2400" u="sng" dirty="0">
                <a:solidFill>
                  <a:srgbClr val="74B230"/>
                </a:solidFill>
                <a:hlinkClick r:id="rId8">
                  <a:extLst>
                    <a:ext uri="{A12FA001-AC4F-418D-AE19-62706E023703}">
                      <ahyp:hlinkClr xmlns:ahyp="http://schemas.microsoft.com/office/drawing/2018/hyperlinkcolor" val="tx"/>
                    </a:ext>
                  </a:extLst>
                </a:hlinkClick>
              </a:rPr>
              <a:t>Subpart A</a:t>
            </a:r>
            <a:r>
              <a:rPr lang="en-US" sz="2400" dirty="0">
                <a:solidFill>
                  <a:srgbClr val="74B230"/>
                </a:solidFill>
              </a:rPr>
              <a:t>, </a:t>
            </a:r>
            <a:r>
              <a:rPr lang="en-US" sz="2400" u="sng" dirty="0">
                <a:hlinkClick r:id="rId9"/>
              </a:rPr>
              <a:t>Subpart B</a:t>
            </a:r>
            <a:r>
              <a:rPr lang="en-US" sz="2400" dirty="0"/>
              <a:t>, </a:t>
            </a:r>
            <a:r>
              <a:rPr lang="en-US" sz="2400" u="sng" dirty="0">
                <a:hlinkClick r:id="rId10"/>
              </a:rPr>
              <a:t>Subpart D</a:t>
            </a:r>
            <a:r>
              <a:rPr lang="en-US" sz="2400" dirty="0"/>
              <a:t>; </a:t>
            </a:r>
            <a:r>
              <a:rPr lang="en-US" sz="2400" u="sng" dirty="0">
                <a:hlinkClick r:id="rId11"/>
              </a:rPr>
              <a:t>Subpart C</a:t>
            </a:r>
            <a:r>
              <a:rPr lang="en-US" sz="2400" dirty="0"/>
              <a:t> and </a:t>
            </a:r>
            <a:r>
              <a:rPr lang="en-US" sz="2400" u="sng" dirty="0">
                <a:hlinkClick r:id="rId12"/>
              </a:rPr>
              <a:t>21 CFR part 50</a:t>
            </a:r>
            <a:endParaRPr lang="en-US" sz="2400" u="sng" dirty="0"/>
          </a:p>
          <a:p>
            <a:pPr algn="ctr"/>
            <a:r>
              <a:rPr lang="en-US" sz="2400" b="1" dirty="0"/>
              <a:t>Questions? </a:t>
            </a:r>
            <a:r>
              <a:rPr lang="en-US" sz="2400" dirty="0"/>
              <a:t>Contact </a:t>
            </a:r>
            <a:r>
              <a:rPr lang="en-US" sz="2400" dirty="0">
                <a:hlinkClick r:id="rId13"/>
              </a:rPr>
              <a:t>IRB@od.nih.gov</a:t>
            </a:r>
            <a:r>
              <a:rPr lang="en-US" sz="2400" dirty="0"/>
              <a:t> </a:t>
            </a:r>
          </a:p>
          <a:p>
            <a:endParaRPr lang="en-US" dirty="0"/>
          </a:p>
        </p:txBody>
      </p:sp>
      <p:pic>
        <p:nvPicPr>
          <p:cNvPr id="3" name="Audio 2" descr="Speaker icon to adjust volume">
            <a:hlinkClick r:id="" action="ppaction://media"/>
            <a:extLst>
              <a:ext uri="{FF2B5EF4-FFF2-40B4-BE49-F238E27FC236}">
                <a16:creationId xmlns:a16="http://schemas.microsoft.com/office/drawing/2014/main" id="{E18FCDEC-14E0-41DC-B742-21E24F141CD0}"/>
              </a:ext>
            </a:extLst>
          </p:cNvPr>
          <p:cNvPicPr>
            <a:picLocks noChangeAspect="1"/>
          </p:cNvPicPr>
          <p:nvPr>
            <a:audioFile r:link="rId2"/>
            <p:custDataLst>
              <p:tags r:id="rId3"/>
            </p:custDataLst>
            <p:extLst>
              <p:ext uri="{DAA4B4D4-6D71-4841-9C94-3DE7FCFB9230}">
                <p14:media xmlns:p14="http://schemas.microsoft.com/office/powerpoint/2010/main" r:embed="rId1"/>
              </p:ext>
            </p:extLst>
          </p:nvPr>
        </p:nvPicPr>
        <p:blipFill>
          <a:blip r:embed="rId14"/>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3528949978"/>
      </p:ext>
    </p:extLst>
  </p:cSld>
  <p:clrMapOvr>
    <a:masterClrMapping/>
  </p:clrMapOvr>
  <mc:AlternateContent xmlns:mc="http://schemas.openxmlformats.org/markup-compatibility/2006" xmlns:p14="http://schemas.microsoft.com/office/powerpoint/2010/main">
    <mc:Choice Requires="p14">
      <p:transition spd="slow" p14:dur="2000" advTm="51007"/>
    </mc:Choice>
    <mc:Fallback xmlns="">
      <p:transition spd="slow" advTm="5100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F3BD0E-D245-4CD2-BAAC-DA3D97C2605A}"/>
              </a:ext>
            </a:extLst>
          </p:cNvPr>
          <p:cNvSpPr>
            <a:spLocks noGrp="1"/>
          </p:cNvSpPr>
          <p:nvPr>
            <p:ph type="title"/>
          </p:nvPr>
        </p:nvSpPr>
        <p:spPr>
          <a:xfrm>
            <a:off x="272562" y="861644"/>
            <a:ext cx="2400300" cy="3260189"/>
          </a:xfrm>
        </p:spPr>
        <p:txBody>
          <a:bodyPr anchor="b">
            <a:normAutofit/>
          </a:bodyPr>
          <a:lstStyle/>
          <a:p>
            <a:r>
              <a:rPr lang="en-US" sz="3100" dirty="0"/>
              <a:t>Policy 402 -Research Involving Children</a:t>
            </a:r>
          </a:p>
        </p:txBody>
      </p:sp>
      <p:sp>
        <p:nvSpPr>
          <p:cNvPr id="3" name="Content Placeholder 2">
            <a:extLst>
              <a:ext uri="{FF2B5EF4-FFF2-40B4-BE49-F238E27FC236}">
                <a16:creationId xmlns:a16="http://schemas.microsoft.com/office/drawing/2014/main" id="{A4DE03B9-8B3C-490D-9780-0A66DF18059C}"/>
              </a:ext>
            </a:extLst>
          </p:cNvPr>
          <p:cNvSpPr>
            <a:spLocks noGrp="1"/>
          </p:cNvSpPr>
          <p:nvPr>
            <p:ph idx="1"/>
          </p:nvPr>
        </p:nvSpPr>
        <p:spPr>
          <a:xfrm>
            <a:off x="3460237" y="731520"/>
            <a:ext cx="5009393" cy="5655212"/>
          </a:xfrm>
        </p:spPr>
        <p:txBody>
          <a:bodyPr>
            <a:normAutofit lnSpcReduction="10000"/>
          </a:bodyPr>
          <a:lstStyle/>
          <a:p>
            <a:r>
              <a:rPr lang="en-US" dirty="0"/>
              <a:t>Purpose:</a:t>
            </a:r>
          </a:p>
          <a:p>
            <a:pPr lvl="1"/>
            <a:r>
              <a:rPr lang="en-US" sz="2000" dirty="0"/>
              <a:t>Describes the NIH policies for research involving children</a:t>
            </a:r>
          </a:p>
          <a:p>
            <a:r>
              <a:rPr lang="en-US" dirty="0"/>
              <a:t>Scope:</a:t>
            </a:r>
          </a:p>
          <a:p>
            <a:pPr lvl="1"/>
            <a:r>
              <a:rPr lang="en-US" sz="2000" dirty="0"/>
              <a:t>All research involving children reviewed by the NIH IRB</a:t>
            </a:r>
          </a:p>
          <a:p>
            <a:pPr lvl="1"/>
            <a:r>
              <a:rPr lang="en-US" sz="2000" dirty="0"/>
              <a:t>NIH investigators when conducting research involving children at an NIH site, whether the reviewing IRB is the NIH IRB or an external IRB</a:t>
            </a:r>
          </a:p>
          <a:p>
            <a:pPr lvl="1"/>
            <a:r>
              <a:rPr lang="en-US" sz="2000" dirty="0"/>
              <a:t>Non-NIH investigators, including Lead Site Investigators, when the NIH IRB is the reviewing IRB. </a:t>
            </a:r>
          </a:p>
          <a:p>
            <a:pPr lvl="1"/>
            <a:r>
              <a:rPr lang="en-US" sz="2000" dirty="0"/>
              <a:t>OHSRP</a:t>
            </a:r>
          </a:p>
          <a:p>
            <a:pPr lvl="1"/>
            <a:endParaRPr lang="en-US" sz="2000" dirty="0"/>
          </a:p>
          <a:p>
            <a:r>
              <a:rPr lang="en-US" dirty="0"/>
              <a:t>This presentation does NOT cover all regulatory requirements for research involving children.  Investigators should also refer to </a:t>
            </a:r>
            <a:r>
              <a:rPr lang="en-US" dirty="0">
                <a:latin typeface="Calibri" panose="020F0502020204030204" pitchFamily="34" charset="0"/>
                <a:ea typeface="Calibri" panose="020F0502020204030204" pitchFamily="34" charset="0"/>
                <a:cs typeface="Times New Roman" panose="02020603050405020304" pitchFamily="18" charset="0"/>
                <a:hlinkClick r:id="rId6"/>
              </a:rPr>
              <a:t>45 CFR 46 Subpart D</a:t>
            </a:r>
            <a:r>
              <a:rPr lang="en-US" dirty="0">
                <a:latin typeface="Calibri" panose="020F0502020204030204" pitchFamily="34" charset="0"/>
                <a:ea typeface="Calibri" panose="020F0502020204030204" pitchFamily="34" charset="0"/>
                <a:cs typeface="Times New Roman" panose="02020603050405020304" pitchFamily="18" charset="0"/>
              </a:rPr>
              <a:t>. </a:t>
            </a:r>
            <a:endParaRPr lang="en-US" dirty="0"/>
          </a:p>
          <a:p>
            <a:pPr lvl="1"/>
            <a:endParaRPr lang="en-US" sz="2000" dirty="0"/>
          </a:p>
          <a:p>
            <a:endParaRPr lang="en-US" dirty="0"/>
          </a:p>
        </p:txBody>
      </p:sp>
      <p:pic>
        <p:nvPicPr>
          <p:cNvPr id="8" name="Audio 7" descr="Speaker icon to adjust volume">
            <a:hlinkClick r:id="" action="ppaction://media"/>
            <a:extLst>
              <a:ext uri="{FF2B5EF4-FFF2-40B4-BE49-F238E27FC236}">
                <a16:creationId xmlns:a16="http://schemas.microsoft.com/office/drawing/2014/main" id="{AE8C651B-597E-49D1-90B9-EC12988196C6}"/>
              </a:ext>
            </a:extLst>
          </p:cNvPr>
          <p:cNvPicPr>
            <a:picLocks noChangeAspect="1"/>
          </p:cNvPicPr>
          <p:nvPr>
            <a:audioFile r:link="rId2"/>
            <p:custDataLst>
              <p:tags r:id="rId3"/>
            </p:custDataLst>
            <p:extLst>
              <p:ext uri="{DAA4B4D4-6D71-4841-9C94-3DE7FCFB9230}">
                <p14:media xmlns:p14="http://schemas.microsoft.com/office/powerpoint/2010/main" r:embed="rId1"/>
              </p:ext>
            </p:extLst>
          </p:nvPr>
        </p:nvPicPr>
        <p:blipFill>
          <a:blip r:embed="rId7"/>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2648302920"/>
      </p:ext>
    </p:extLst>
  </p:cSld>
  <p:clrMapOvr>
    <a:masterClrMapping/>
  </p:clrMapOvr>
  <mc:AlternateContent xmlns:mc="http://schemas.openxmlformats.org/markup-compatibility/2006" xmlns:p14="http://schemas.microsoft.com/office/powerpoint/2010/main">
    <mc:Choice Requires="p14">
      <p:transition spd="slow" p14:dur="2000" advTm="75624"/>
    </mc:Choice>
    <mc:Fallback xmlns="">
      <p:transition spd="slow" advTm="7562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658656-2CCA-4B15-9007-D09AEB9B425F}"/>
              </a:ext>
            </a:extLst>
          </p:cNvPr>
          <p:cNvSpPr>
            <a:spLocks noGrp="1"/>
          </p:cNvSpPr>
          <p:nvPr>
            <p:ph type="title"/>
          </p:nvPr>
        </p:nvSpPr>
        <p:spPr>
          <a:xfrm>
            <a:off x="822960" y="286604"/>
            <a:ext cx="7543800" cy="1450757"/>
          </a:xfrm>
        </p:spPr>
        <p:txBody>
          <a:bodyPr anchor="b">
            <a:normAutofit/>
          </a:bodyPr>
          <a:lstStyle/>
          <a:p>
            <a:r>
              <a:rPr lang="en-US" dirty="0"/>
              <a:t>Policy 402</a:t>
            </a:r>
          </a:p>
        </p:txBody>
      </p:sp>
      <p:graphicFrame>
        <p:nvGraphicFramePr>
          <p:cNvPr id="11" name="Content Placeholder 2" descr="Pop-up box with description of Release and Effective Dates">
            <a:extLst>
              <a:ext uri="{FF2B5EF4-FFF2-40B4-BE49-F238E27FC236}">
                <a16:creationId xmlns:a16="http://schemas.microsoft.com/office/drawing/2014/main" id="{C06EFAB8-F5B1-4D61-87A6-CB3988D81F81}"/>
              </a:ext>
            </a:extLst>
          </p:cNvPr>
          <p:cNvGraphicFramePr>
            <a:graphicFrameLocks noGrp="1"/>
          </p:cNvGraphicFramePr>
          <p:nvPr>
            <p:ph idx="1"/>
            <p:extLst>
              <p:ext uri="{D42A27DB-BD31-4B8C-83A1-F6EECF244321}">
                <p14:modId xmlns:p14="http://schemas.microsoft.com/office/powerpoint/2010/main" val="2590653038"/>
              </p:ext>
            </p:extLst>
          </p:nvPr>
        </p:nvGraphicFramePr>
        <p:xfrm>
          <a:off x="822959" y="1845734"/>
          <a:ext cx="7543801" cy="402336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pic>
        <p:nvPicPr>
          <p:cNvPr id="3" name="Audio 2" descr="Speaker icon to adjust volume">
            <a:hlinkClick r:id="" action="ppaction://media"/>
            <a:extLst>
              <a:ext uri="{FF2B5EF4-FFF2-40B4-BE49-F238E27FC236}">
                <a16:creationId xmlns:a16="http://schemas.microsoft.com/office/drawing/2014/main" id="{50C2A96B-D8B6-4406-AB51-BC0947D6A910}"/>
              </a:ext>
            </a:extLst>
          </p:cNvPr>
          <p:cNvPicPr>
            <a:picLocks noChangeAspect="1"/>
          </p:cNvPicPr>
          <p:nvPr>
            <a:audioFile r:link="rId2"/>
            <p:custDataLst>
              <p:tags r:id="rId3"/>
            </p:custDataLst>
            <p:extLst>
              <p:ext uri="{DAA4B4D4-6D71-4841-9C94-3DE7FCFB9230}">
                <p14:media xmlns:p14="http://schemas.microsoft.com/office/powerpoint/2010/main" r:embed="rId1"/>
              </p:ext>
            </p:extLst>
          </p:nvPr>
        </p:nvPicPr>
        <p:blipFill>
          <a:blip r:embed="rId11"/>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1883288856"/>
      </p:ext>
    </p:extLst>
  </p:cSld>
  <p:clrMapOvr>
    <a:masterClrMapping/>
  </p:clrMapOvr>
  <mc:AlternateContent xmlns:mc="http://schemas.openxmlformats.org/markup-compatibility/2006" xmlns:p14="http://schemas.microsoft.com/office/powerpoint/2010/main">
    <mc:Choice Requires="p14">
      <p:transition spd="slow" p14:dur="2000" advTm="18689"/>
    </mc:Choice>
    <mc:Fallback xmlns="">
      <p:transition spd="slow" advTm="1868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1DCD36A-F3E9-4E7A-BD46-53531E60969C}"/>
              </a:ext>
            </a:extLst>
          </p:cNvPr>
          <p:cNvSpPr>
            <a:spLocks noGrp="1"/>
          </p:cNvSpPr>
          <p:nvPr>
            <p:ph type="title" idx="4294967295"/>
          </p:nvPr>
        </p:nvSpPr>
        <p:spPr>
          <a:xfrm>
            <a:off x="669151" y="225095"/>
            <a:ext cx="6870901" cy="76944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4400" b="0" i="0" u="none" strike="noStrike" kern="1200" cap="none" spc="0" normalizeH="0" baseline="0" noProof="0" dirty="0">
                <a:ln>
                  <a:noFill/>
                </a:ln>
                <a:solidFill>
                  <a:schemeClr val="tx1"/>
                </a:solidFill>
                <a:effectLst/>
                <a:uLnTx/>
                <a:uFillTx/>
                <a:latin typeface="+mn-lt"/>
                <a:ea typeface="+mn-ea"/>
                <a:cs typeface="+mn-cs"/>
              </a:rPr>
              <a:t>Policy 402 - Key Points</a:t>
            </a:r>
          </a:p>
        </p:txBody>
      </p:sp>
      <p:sp>
        <p:nvSpPr>
          <p:cNvPr id="6" name="TextBox 5">
            <a:extLst>
              <a:ext uri="{FF2B5EF4-FFF2-40B4-BE49-F238E27FC236}">
                <a16:creationId xmlns:a16="http://schemas.microsoft.com/office/drawing/2014/main" id="{C000F77B-83B9-449E-9781-31B1C88B37EB}"/>
              </a:ext>
            </a:extLst>
          </p:cNvPr>
          <p:cNvSpPr txBox="1"/>
          <p:nvPr/>
        </p:nvSpPr>
        <p:spPr>
          <a:xfrm>
            <a:off x="669151" y="994536"/>
            <a:ext cx="7749915" cy="5632311"/>
          </a:xfrm>
          <a:prstGeom prst="rect">
            <a:avLst/>
          </a:prstGeom>
          <a:noFill/>
        </p:spPr>
        <p:txBody>
          <a:bodyPr wrap="square" rtlCol="0">
            <a:spAutoFit/>
          </a:bodyPr>
          <a:lstStyle/>
          <a:p>
            <a:pPr lvl="0"/>
            <a:r>
              <a:rPr lang="en-US" sz="2400" dirty="0"/>
              <a:t>Research involving children may not begin prior to IRB approval of the research.  </a:t>
            </a:r>
          </a:p>
          <a:p>
            <a:pPr lvl="0"/>
            <a:endParaRPr lang="en-US" sz="2400" dirty="0">
              <a:highlight>
                <a:srgbClr val="FFFF00"/>
              </a:highlight>
            </a:endParaRPr>
          </a:p>
          <a:p>
            <a:pPr lvl="0"/>
            <a:r>
              <a:rPr lang="en-US" sz="2400" dirty="0"/>
              <a:t>Investigators must: </a:t>
            </a:r>
          </a:p>
          <a:p>
            <a:pPr marL="285750" lvl="0" indent="-285750">
              <a:buFont typeface="Arial" panose="020B0604020202020204" pitchFamily="34" charset="0"/>
              <a:buChar char="•"/>
            </a:pPr>
            <a:r>
              <a:rPr lang="en-US" sz="2400" dirty="0"/>
              <a:t>Ensure that the protocol and research comply with the basic protections for human subjects specified at 45 CFR 46 Subpart A, and the additional requirements of 45 CFR 46 Subpart D; </a:t>
            </a:r>
          </a:p>
          <a:p>
            <a:pPr marL="742950" lvl="1" indent="-285750">
              <a:buFont typeface="Arial" panose="020B0604020202020204" pitchFamily="34" charset="0"/>
              <a:buChar char="•"/>
            </a:pPr>
            <a:r>
              <a:rPr lang="en-US" sz="2400" dirty="0"/>
              <a:t>When research involves pregnant children (Subpart B), or child prisoners (Subpart C), the other subparts also apply </a:t>
            </a:r>
          </a:p>
          <a:p>
            <a:pPr marL="285750" indent="-285750">
              <a:buFont typeface="Arial" panose="020B0604020202020204" pitchFamily="34" charset="0"/>
              <a:buChar char="•"/>
            </a:pPr>
            <a:r>
              <a:rPr lang="en-US" sz="2400" dirty="0"/>
              <a:t>For FDA-regulated research, investigators must also apply all applicable FDA requirements (e.g., FDA Subpart D, at 21 CFR 50.51 - 50.56).  </a:t>
            </a:r>
          </a:p>
          <a:p>
            <a:endParaRPr lang="en-US" sz="2400" dirty="0"/>
          </a:p>
        </p:txBody>
      </p:sp>
      <p:pic>
        <p:nvPicPr>
          <p:cNvPr id="2" name="Audio 1" descr="Speaker icon to adjust volume">
            <a:hlinkClick r:id="" action="ppaction://media"/>
            <a:extLst>
              <a:ext uri="{FF2B5EF4-FFF2-40B4-BE49-F238E27FC236}">
                <a16:creationId xmlns:a16="http://schemas.microsoft.com/office/drawing/2014/main" id="{5D56CFAE-BD29-4753-BAD7-BC758E1405C4}"/>
              </a:ext>
            </a:extLst>
          </p:cNvPr>
          <p:cNvPicPr>
            <a:picLocks noChangeAspect="1"/>
          </p:cNvPicPr>
          <p:nvPr>
            <a:audioFile r:link="rId2"/>
            <p:custDataLst>
              <p:tags r:id="rId3"/>
            </p:custDataLst>
            <p:extLst>
              <p:ext uri="{DAA4B4D4-6D71-4841-9C94-3DE7FCFB9230}">
                <p14:media xmlns:p14="http://schemas.microsoft.com/office/powerpoint/2010/main" r:embed="rId1"/>
              </p:ext>
            </p:extLst>
          </p:nvPr>
        </p:nvPicPr>
        <p:blipFill>
          <a:blip r:embed="rId6"/>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3291931761"/>
      </p:ext>
    </p:extLst>
  </p:cSld>
  <p:clrMapOvr>
    <a:masterClrMapping/>
  </p:clrMapOvr>
  <mc:AlternateContent xmlns:mc="http://schemas.openxmlformats.org/markup-compatibility/2006" xmlns:p14="http://schemas.microsoft.com/office/powerpoint/2010/main">
    <mc:Choice Requires="p14">
      <p:transition spd="slow" p14:dur="2000" advTm="53809"/>
    </mc:Choice>
    <mc:Fallback xmlns="">
      <p:transition spd="slow" advTm="5380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1DCD36A-F3E9-4E7A-BD46-53531E60969C}"/>
              </a:ext>
            </a:extLst>
          </p:cNvPr>
          <p:cNvSpPr>
            <a:spLocks noGrp="1"/>
          </p:cNvSpPr>
          <p:nvPr>
            <p:ph type="title" idx="4294967295"/>
          </p:nvPr>
        </p:nvSpPr>
        <p:spPr>
          <a:xfrm>
            <a:off x="669151" y="225095"/>
            <a:ext cx="6870901" cy="76944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4400" b="0" i="0" u="none" strike="noStrike" kern="1200" cap="none" spc="0" normalizeH="0" baseline="0" noProof="0" dirty="0">
                <a:ln>
                  <a:noFill/>
                </a:ln>
                <a:solidFill>
                  <a:schemeClr val="tx1"/>
                </a:solidFill>
                <a:effectLst/>
                <a:uLnTx/>
                <a:uFillTx/>
                <a:latin typeface="+mn-lt"/>
                <a:ea typeface="+mn-ea"/>
                <a:cs typeface="+mn-cs"/>
              </a:rPr>
              <a:t>Policy 402 – Subpart D</a:t>
            </a:r>
          </a:p>
        </p:txBody>
      </p:sp>
      <p:sp>
        <p:nvSpPr>
          <p:cNvPr id="6" name="TextBox 5">
            <a:extLst>
              <a:ext uri="{FF2B5EF4-FFF2-40B4-BE49-F238E27FC236}">
                <a16:creationId xmlns:a16="http://schemas.microsoft.com/office/drawing/2014/main" id="{C000F77B-83B9-449E-9781-31B1C88B37EB}"/>
              </a:ext>
            </a:extLst>
          </p:cNvPr>
          <p:cNvSpPr txBox="1"/>
          <p:nvPr/>
        </p:nvSpPr>
        <p:spPr>
          <a:xfrm>
            <a:off x="669151" y="994536"/>
            <a:ext cx="7749915" cy="3046988"/>
          </a:xfrm>
          <a:prstGeom prst="rect">
            <a:avLst/>
          </a:prstGeom>
          <a:noFill/>
        </p:spPr>
        <p:txBody>
          <a:bodyPr wrap="square" rtlCol="0">
            <a:spAutoFit/>
          </a:bodyPr>
          <a:lstStyle/>
          <a:p>
            <a:pPr lvl="0"/>
            <a:r>
              <a:rPr lang="en-US" sz="2400" dirty="0"/>
              <a:t>Additional Protections for Research Involving Children</a:t>
            </a:r>
          </a:p>
          <a:p>
            <a:pPr marL="285750" lvl="0" indent="-285750">
              <a:buFont typeface="Arial" panose="020B0604020202020204" pitchFamily="34" charset="0"/>
              <a:buChar char="•"/>
            </a:pPr>
            <a:endParaRPr lang="en-US" sz="2400" dirty="0"/>
          </a:p>
          <a:p>
            <a:pPr marL="285750" lvl="0" indent="-285750">
              <a:buFont typeface="Arial" panose="020B0604020202020204" pitchFamily="34" charset="0"/>
              <a:buChar char="•"/>
            </a:pPr>
            <a:r>
              <a:rPr lang="en-US" sz="2400" dirty="0"/>
              <a:t>Children are not autonomous agents</a:t>
            </a:r>
          </a:p>
          <a:p>
            <a:pPr marL="285750" lvl="0" indent="-285750">
              <a:buFont typeface="Arial" panose="020B0604020202020204" pitchFamily="34" charset="0"/>
              <a:buChar char="•"/>
            </a:pPr>
            <a:r>
              <a:rPr lang="en-US" sz="2400" dirty="0"/>
              <a:t>Children cannot provide legally-effective consent </a:t>
            </a:r>
          </a:p>
          <a:p>
            <a:pPr marL="285750" lvl="0" indent="-285750">
              <a:buFont typeface="Arial" panose="020B0604020202020204" pitchFamily="34" charset="0"/>
              <a:buChar char="•"/>
            </a:pPr>
            <a:endParaRPr lang="en-US" sz="2400" dirty="0"/>
          </a:p>
          <a:p>
            <a:pPr lvl="0"/>
            <a:r>
              <a:rPr lang="en-US" sz="2400" dirty="0"/>
              <a:t>The additional protections afforded by Subpart D guide IRB review as well as the consent and assent requirements for the proposed research.</a:t>
            </a:r>
          </a:p>
        </p:txBody>
      </p:sp>
      <p:pic>
        <p:nvPicPr>
          <p:cNvPr id="7" name="Audio 6" descr="Speaker icon to adjust volume">
            <a:hlinkClick r:id="" action="ppaction://media"/>
            <a:extLst>
              <a:ext uri="{FF2B5EF4-FFF2-40B4-BE49-F238E27FC236}">
                <a16:creationId xmlns:a16="http://schemas.microsoft.com/office/drawing/2014/main" id="{41179528-C82B-438E-931D-3A5AAD8900D4}"/>
              </a:ext>
            </a:extLst>
          </p:cNvPr>
          <p:cNvPicPr>
            <a:picLocks noChangeAspect="1"/>
          </p:cNvPicPr>
          <p:nvPr>
            <a:audioFile r:link="rId2"/>
            <p:custDataLst>
              <p:tags r:id="rId3"/>
            </p:custDataLst>
            <p:extLst>
              <p:ext uri="{DAA4B4D4-6D71-4841-9C94-3DE7FCFB9230}">
                <p14:media xmlns:p14="http://schemas.microsoft.com/office/powerpoint/2010/main" r:embed="rId1"/>
              </p:ext>
            </p:extLst>
          </p:nvPr>
        </p:nvPicPr>
        <p:blipFill>
          <a:blip r:embed="rId6"/>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2912095122"/>
      </p:ext>
    </p:extLst>
  </p:cSld>
  <p:clrMapOvr>
    <a:masterClrMapping/>
  </p:clrMapOvr>
  <mc:AlternateContent xmlns:mc="http://schemas.openxmlformats.org/markup-compatibility/2006" xmlns:p14="http://schemas.microsoft.com/office/powerpoint/2010/main">
    <mc:Choice Requires="p14">
      <p:transition spd="slow" p14:dur="2000" advTm="40506"/>
    </mc:Choice>
    <mc:Fallback xmlns="">
      <p:transition spd="slow" advTm="4050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1DCD36A-F3E9-4E7A-BD46-53531E60969C}"/>
              </a:ext>
            </a:extLst>
          </p:cNvPr>
          <p:cNvSpPr>
            <a:spLocks noGrp="1"/>
          </p:cNvSpPr>
          <p:nvPr>
            <p:ph type="title" idx="4294967295"/>
          </p:nvPr>
        </p:nvSpPr>
        <p:spPr>
          <a:xfrm>
            <a:off x="669151" y="225095"/>
            <a:ext cx="6870901" cy="615553"/>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3400" b="0" i="0" u="none" strike="noStrike" kern="1200" cap="none" spc="0" normalizeH="0" baseline="0" noProof="0" dirty="0">
                <a:ln>
                  <a:noFill/>
                </a:ln>
                <a:solidFill>
                  <a:schemeClr val="tx1"/>
                </a:solidFill>
                <a:effectLst/>
                <a:uLnTx/>
                <a:uFillTx/>
                <a:latin typeface="+mn-lt"/>
                <a:ea typeface="+mn-ea"/>
                <a:cs typeface="+mn-cs"/>
              </a:rPr>
              <a:t>Policy 402 – Children</a:t>
            </a:r>
          </a:p>
        </p:txBody>
      </p:sp>
      <p:sp>
        <p:nvSpPr>
          <p:cNvPr id="6" name="TextBox 5">
            <a:extLst>
              <a:ext uri="{FF2B5EF4-FFF2-40B4-BE49-F238E27FC236}">
                <a16:creationId xmlns:a16="http://schemas.microsoft.com/office/drawing/2014/main" id="{C000F77B-83B9-449E-9781-31B1C88B37EB}"/>
              </a:ext>
            </a:extLst>
          </p:cNvPr>
          <p:cNvSpPr txBox="1"/>
          <p:nvPr/>
        </p:nvSpPr>
        <p:spPr>
          <a:xfrm>
            <a:off x="632085" y="1240925"/>
            <a:ext cx="7749915" cy="5262979"/>
          </a:xfrm>
          <a:prstGeom prst="rect">
            <a:avLst/>
          </a:prstGeom>
          <a:noFill/>
        </p:spPr>
        <p:txBody>
          <a:bodyPr wrap="square" rtlCol="0">
            <a:spAutoFit/>
          </a:bodyPr>
          <a:lstStyle/>
          <a:p>
            <a:r>
              <a:rPr lang="en-US" sz="2400" dirty="0"/>
              <a:t>Children – Are persons who have not attained the legal age for consent to treatments or procedures involved in the research, under the applicable law of the jurisdiction in which the research will be conducted. (</a:t>
            </a:r>
            <a:r>
              <a:rPr lang="en-US" sz="2400" dirty="0">
                <a:hlinkClick r:id="rId6"/>
              </a:rPr>
              <a:t>45 CFR 46.402(a)</a:t>
            </a:r>
            <a:r>
              <a:rPr lang="en-US" sz="2400" dirty="0"/>
              <a:t>) Also described as a “child” in policy 402.</a:t>
            </a:r>
          </a:p>
          <a:p>
            <a:pPr lvl="0"/>
            <a:endParaRPr lang="en-US" sz="2400" dirty="0"/>
          </a:p>
          <a:p>
            <a:pPr lvl="0"/>
            <a:r>
              <a:rPr lang="en-US" sz="2400" dirty="0"/>
              <a:t>For the purpose of consent when research is conducted at an NIH site, an adult is anyone 18 years or older. </a:t>
            </a:r>
          </a:p>
          <a:p>
            <a:pPr lvl="0"/>
            <a:endParaRPr lang="en-US" sz="2400" dirty="0"/>
          </a:p>
          <a:p>
            <a:pPr lvl="0"/>
            <a:r>
              <a:rPr lang="en-US" sz="2400" dirty="0"/>
              <a:t>Children who are legally emancipated are considered adults and the requirements of Policy 402 do not apply. </a:t>
            </a:r>
            <a:r>
              <a:rPr lang="en-US" sz="2400" u="sng" dirty="0"/>
              <a:t>Investigators MUST consult OHSRP who will discuss with OGC for guidance before considering a minor to be emancipated.</a:t>
            </a:r>
          </a:p>
          <a:p>
            <a:pPr marL="342900" indent="-342900">
              <a:buFont typeface="Arial" panose="020B0604020202020204" pitchFamily="34" charset="0"/>
              <a:buChar char="•"/>
            </a:pPr>
            <a:endParaRPr lang="en-US" sz="2400" dirty="0">
              <a:highlight>
                <a:srgbClr val="FFFF00"/>
              </a:highlight>
            </a:endParaRPr>
          </a:p>
        </p:txBody>
      </p:sp>
      <p:pic>
        <p:nvPicPr>
          <p:cNvPr id="3" name="Audio 2" descr="Speaker icon to adjust volume">
            <a:hlinkClick r:id="" action="ppaction://media"/>
            <a:extLst>
              <a:ext uri="{FF2B5EF4-FFF2-40B4-BE49-F238E27FC236}">
                <a16:creationId xmlns:a16="http://schemas.microsoft.com/office/drawing/2014/main" id="{A3AEFE6E-93EA-43D7-B44B-CE316064C5B4}"/>
              </a:ext>
            </a:extLst>
          </p:cNvPr>
          <p:cNvPicPr>
            <a:picLocks noChangeAspect="1"/>
          </p:cNvPicPr>
          <p:nvPr>
            <a:audioFile r:link="rId2"/>
            <p:custDataLst>
              <p:tags r:id="rId3"/>
            </p:custDataLst>
            <p:extLst>
              <p:ext uri="{DAA4B4D4-6D71-4841-9C94-3DE7FCFB9230}">
                <p14:media xmlns:p14="http://schemas.microsoft.com/office/powerpoint/2010/main" r:embed="rId1"/>
              </p:ext>
            </p:extLst>
          </p:nvPr>
        </p:nvPicPr>
        <p:blipFill>
          <a:blip r:embed="rId7"/>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2192575362"/>
      </p:ext>
    </p:extLst>
  </p:cSld>
  <p:clrMapOvr>
    <a:masterClrMapping/>
  </p:clrMapOvr>
  <mc:AlternateContent xmlns:mc="http://schemas.openxmlformats.org/markup-compatibility/2006" xmlns:p14="http://schemas.microsoft.com/office/powerpoint/2010/main">
    <mc:Choice Requires="p14">
      <p:transition spd="slow" p14:dur="2000" advTm="54124"/>
    </mc:Choice>
    <mc:Fallback xmlns="">
      <p:transition spd="slow" advTm="5412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1DCD36A-F3E9-4E7A-BD46-53531E60969C}"/>
              </a:ext>
            </a:extLst>
          </p:cNvPr>
          <p:cNvSpPr>
            <a:spLocks noGrp="1"/>
          </p:cNvSpPr>
          <p:nvPr>
            <p:ph type="title" idx="4294967295"/>
          </p:nvPr>
        </p:nvSpPr>
        <p:spPr>
          <a:xfrm>
            <a:off x="724934" y="348205"/>
            <a:ext cx="6870901" cy="64633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schemeClr val="tx1"/>
                </a:solidFill>
                <a:effectLst/>
                <a:uLnTx/>
                <a:uFillTx/>
                <a:latin typeface="+mn-lt"/>
                <a:ea typeface="+mn-ea"/>
                <a:cs typeface="+mn-cs"/>
              </a:rPr>
              <a:t>Policy 402 – Exempt Research</a:t>
            </a:r>
          </a:p>
        </p:txBody>
      </p:sp>
      <p:sp>
        <p:nvSpPr>
          <p:cNvPr id="6" name="TextBox 5">
            <a:extLst>
              <a:ext uri="{FF2B5EF4-FFF2-40B4-BE49-F238E27FC236}">
                <a16:creationId xmlns:a16="http://schemas.microsoft.com/office/drawing/2014/main" id="{C000F77B-83B9-449E-9781-31B1C88B37EB}"/>
              </a:ext>
            </a:extLst>
          </p:cNvPr>
          <p:cNvSpPr txBox="1"/>
          <p:nvPr/>
        </p:nvSpPr>
        <p:spPr>
          <a:xfrm>
            <a:off x="669151" y="994536"/>
            <a:ext cx="7749915" cy="4524315"/>
          </a:xfrm>
          <a:prstGeom prst="rect">
            <a:avLst/>
          </a:prstGeom>
          <a:noFill/>
        </p:spPr>
        <p:txBody>
          <a:bodyPr wrap="square" rtlCol="0">
            <a:spAutoFit/>
          </a:bodyPr>
          <a:lstStyle/>
          <a:p>
            <a:pPr lvl="0"/>
            <a:endParaRPr lang="en-US" sz="2400" dirty="0"/>
          </a:p>
          <a:p>
            <a:pPr lvl="0"/>
            <a:r>
              <a:rPr lang="en-US" sz="2400" dirty="0"/>
              <a:t>The research exemptions are complex, and not all exemptions can be applied to research involving children.</a:t>
            </a:r>
          </a:p>
          <a:p>
            <a:pPr lvl="0"/>
            <a:endParaRPr lang="en-US" sz="2400" dirty="0"/>
          </a:p>
          <a:p>
            <a:pPr lvl="0"/>
            <a:r>
              <a:rPr lang="en-US" sz="2400" dirty="0"/>
              <a:t>Consult with OHSRP before submitting an exempt research protocol involving children. </a:t>
            </a:r>
          </a:p>
          <a:p>
            <a:pPr lvl="0"/>
            <a:endParaRPr lang="en-US" sz="2400" dirty="0"/>
          </a:p>
          <a:p>
            <a:r>
              <a:rPr lang="en-US" sz="2400" dirty="0"/>
              <a:t>* New exempt category 3 for benign behavioral interventions cannot involve children.  Such interventions constitute non-exempt research and must be reviewed by the IRB accordingly. </a:t>
            </a:r>
          </a:p>
          <a:p>
            <a:endParaRPr lang="en-US" sz="2400" dirty="0"/>
          </a:p>
        </p:txBody>
      </p:sp>
      <p:pic>
        <p:nvPicPr>
          <p:cNvPr id="2" name="Audio 1" descr="Speaker icon to adjust volume">
            <a:hlinkClick r:id="" action="ppaction://media"/>
            <a:extLst>
              <a:ext uri="{FF2B5EF4-FFF2-40B4-BE49-F238E27FC236}">
                <a16:creationId xmlns:a16="http://schemas.microsoft.com/office/drawing/2014/main" id="{5A0665CD-287A-440C-8359-5BB30E783097}"/>
              </a:ext>
            </a:extLst>
          </p:cNvPr>
          <p:cNvPicPr>
            <a:picLocks noChangeAspect="1"/>
          </p:cNvPicPr>
          <p:nvPr>
            <a:audioFile r:link="rId2"/>
            <p:custDataLst>
              <p:tags r:id="rId3"/>
            </p:custDataLst>
            <p:extLst>
              <p:ext uri="{DAA4B4D4-6D71-4841-9C94-3DE7FCFB9230}">
                <p14:media xmlns:p14="http://schemas.microsoft.com/office/powerpoint/2010/main" r:embed="rId1"/>
              </p:ext>
            </p:extLst>
          </p:nvPr>
        </p:nvPicPr>
        <p:blipFill>
          <a:blip r:embed="rId6"/>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3351422119"/>
      </p:ext>
    </p:extLst>
  </p:cSld>
  <p:clrMapOvr>
    <a:masterClrMapping/>
  </p:clrMapOvr>
  <mc:AlternateContent xmlns:mc="http://schemas.openxmlformats.org/markup-compatibility/2006" xmlns:p14="http://schemas.microsoft.com/office/powerpoint/2010/main">
    <mc:Choice Requires="p14">
      <p:transition spd="slow" p14:dur="2000" advTm="40339"/>
    </mc:Choice>
    <mc:Fallback xmlns="">
      <p:transition spd="slow" advTm="4033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1DCD36A-F3E9-4E7A-BD46-53531E60969C}"/>
              </a:ext>
            </a:extLst>
          </p:cNvPr>
          <p:cNvSpPr>
            <a:spLocks noGrp="1"/>
          </p:cNvSpPr>
          <p:nvPr>
            <p:ph type="title" idx="4294967295"/>
          </p:nvPr>
        </p:nvSpPr>
        <p:spPr>
          <a:xfrm>
            <a:off x="669151" y="225095"/>
            <a:ext cx="6870901" cy="615553"/>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3400" b="0" i="0" u="none" strike="noStrike" kern="1200" cap="none" spc="0" normalizeH="0" baseline="0" noProof="0" dirty="0">
                <a:ln>
                  <a:noFill/>
                </a:ln>
                <a:solidFill>
                  <a:schemeClr val="tx1"/>
                </a:solidFill>
                <a:effectLst/>
                <a:uLnTx/>
                <a:uFillTx/>
                <a:latin typeface="+mn-lt"/>
                <a:ea typeface="+mn-ea"/>
                <a:cs typeface="+mn-cs"/>
              </a:rPr>
              <a:t>Policy 402 – Subpart D Approvability</a:t>
            </a:r>
          </a:p>
        </p:txBody>
      </p:sp>
      <p:sp>
        <p:nvSpPr>
          <p:cNvPr id="6" name="TextBox 5">
            <a:extLst>
              <a:ext uri="{FF2B5EF4-FFF2-40B4-BE49-F238E27FC236}">
                <a16:creationId xmlns:a16="http://schemas.microsoft.com/office/drawing/2014/main" id="{C000F77B-83B9-449E-9781-31B1C88B37EB}"/>
              </a:ext>
            </a:extLst>
          </p:cNvPr>
          <p:cNvSpPr txBox="1"/>
          <p:nvPr/>
        </p:nvSpPr>
        <p:spPr>
          <a:xfrm>
            <a:off x="632085" y="1240925"/>
            <a:ext cx="7749915" cy="3785652"/>
          </a:xfrm>
          <a:prstGeom prst="rect">
            <a:avLst/>
          </a:prstGeom>
          <a:noFill/>
        </p:spPr>
        <p:txBody>
          <a:bodyPr wrap="square" rtlCol="0">
            <a:spAutoFit/>
          </a:bodyPr>
          <a:lstStyle/>
          <a:p>
            <a:pPr lvl="0"/>
            <a:r>
              <a:rPr lang="en-US" sz="2400" dirty="0"/>
              <a:t>Research involving children as participants must meet the Subpart D requirements, in addition to the Criteria for Approval required for all research under the Common Rule and FDA regulations.</a:t>
            </a:r>
          </a:p>
          <a:p>
            <a:pPr lvl="0"/>
            <a:endParaRPr lang="en-US" sz="2400" dirty="0"/>
          </a:p>
          <a:p>
            <a:pPr lvl="0"/>
            <a:r>
              <a:rPr lang="en-US" sz="2400" dirty="0"/>
              <a:t>In the protocol, investigators must: </a:t>
            </a:r>
          </a:p>
          <a:p>
            <a:pPr marL="342900" lvl="0" indent="-342900">
              <a:buFont typeface="Arial" panose="020B0604020202020204" pitchFamily="34" charset="0"/>
              <a:buChar char="•"/>
            </a:pPr>
            <a:r>
              <a:rPr lang="en-US" sz="2400" dirty="0"/>
              <a:t>provide a plan for soliciting assent of children, and permission of the parents or guardian, or</a:t>
            </a:r>
          </a:p>
          <a:p>
            <a:pPr marL="342900" lvl="0" indent="-342900">
              <a:buFont typeface="Arial" panose="020B0604020202020204" pitchFamily="34" charset="0"/>
              <a:buChar char="•"/>
            </a:pPr>
            <a:r>
              <a:rPr lang="en-US" sz="2400" dirty="0"/>
              <a:t>provide a justification for requesting a waiver of parental permission and/or assent. </a:t>
            </a:r>
          </a:p>
        </p:txBody>
      </p:sp>
      <p:pic>
        <p:nvPicPr>
          <p:cNvPr id="2" name="Audio 1" descr="Speaker icon to adjust volume">
            <a:hlinkClick r:id="" action="ppaction://media"/>
            <a:extLst>
              <a:ext uri="{FF2B5EF4-FFF2-40B4-BE49-F238E27FC236}">
                <a16:creationId xmlns:a16="http://schemas.microsoft.com/office/drawing/2014/main" id="{A2317EB5-E0F4-4CEA-8CDE-45801BD139BB}"/>
              </a:ext>
            </a:extLst>
          </p:cNvPr>
          <p:cNvPicPr>
            <a:picLocks noChangeAspect="1"/>
          </p:cNvPicPr>
          <p:nvPr>
            <a:audioFile r:link="rId2"/>
            <p:custDataLst>
              <p:tags r:id="rId3"/>
            </p:custDataLst>
            <p:extLst>
              <p:ext uri="{DAA4B4D4-6D71-4841-9C94-3DE7FCFB9230}">
                <p14:media xmlns:p14="http://schemas.microsoft.com/office/powerpoint/2010/main" r:embed="rId1"/>
              </p:ext>
            </p:extLst>
          </p:nvPr>
        </p:nvPicPr>
        <p:blipFill>
          <a:blip r:embed="rId6"/>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4098775755"/>
      </p:ext>
    </p:extLst>
  </p:cSld>
  <p:clrMapOvr>
    <a:masterClrMapping/>
  </p:clrMapOvr>
  <mc:AlternateContent xmlns:mc="http://schemas.openxmlformats.org/markup-compatibility/2006" xmlns:p14="http://schemas.microsoft.com/office/powerpoint/2010/main">
    <mc:Choice Requires="p14">
      <p:transition spd="slow" p14:dur="2000" advTm="43901"/>
    </mc:Choice>
    <mc:Fallback xmlns="">
      <p:transition spd="slow" advTm="4390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1DCD36A-F3E9-4E7A-BD46-53531E60969C}"/>
              </a:ext>
            </a:extLst>
          </p:cNvPr>
          <p:cNvSpPr>
            <a:spLocks noGrp="1"/>
          </p:cNvSpPr>
          <p:nvPr>
            <p:ph type="title" idx="4294967295"/>
          </p:nvPr>
        </p:nvSpPr>
        <p:spPr>
          <a:xfrm>
            <a:off x="669151" y="225095"/>
            <a:ext cx="6870901" cy="58477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schemeClr val="tx1"/>
                </a:solidFill>
                <a:effectLst/>
                <a:uLnTx/>
                <a:uFillTx/>
                <a:latin typeface="+mn-lt"/>
                <a:ea typeface="+mn-ea"/>
                <a:cs typeface="+mn-cs"/>
              </a:rPr>
              <a:t>Policy 402 – Risk: Benefit Categories</a:t>
            </a:r>
          </a:p>
        </p:txBody>
      </p:sp>
      <p:sp>
        <p:nvSpPr>
          <p:cNvPr id="6" name="TextBox 5">
            <a:extLst>
              <a:ext uri="{FF2B5EF4-FFF2-40B4-BE49-F238E27FC236}">
                <a16:creationId xmlns:a16="http://schemas.microsoft.com/office/drawing/2014/main" id="{C000F77B-83B9-449E-9781-31B1C88B37EB}"/>
              </a:ext>
            </a:extLst>
          </p:cNvPr>
          <p:cNvSpPr txBox="1"/>
          <p:nvPr/>
        </p:nvSpPr>
        <p:spPr>
          <a:xfrm>
            <a:off x="632085" y="1240925"/>
            <a:ext cx="7749915" cy="4893647"/>
          </a:xfrm>
          <a:prstGeom prst="rect">
            <a:avLst/>
          </a:prstGeom>
          <a:noFill/>
        </p:spPr>
        <p:txBody>
          <a:bodyPr wrap="square" rtlCol="0">
            <a:spAutoFit/>
          </a:bodyPr>
          <a:lstStyle/>
          <a:p>
            <a:pPr marL="342900" lvl="0" indent="-342900">
              <a:buFont typeface="Arial" panose="020B0604020202020204" pitchFamily="34" charset="0"/>
              <a:buChar char="•"/>
            </a:pPr>
            <a:r>
              <a:rPr lang="en-US" sz="2400" dirty="0"/>
              <a:t>Subpart D Risk: Benefit Categories</a:t>
            </a:r>
          </a:p>
          <a:p>
            <a:pPr marL="342900" lvl="0" indent="-342900">
              <a:buFont typeface="Arial" panose="020B0604020202020204" pitchFamily="34" charset="0"/>
              <a:buChar char="•"/>
            </a:pPr>
            <a:endParaRPr lang="en-US" sz="2400" dirty="0"/>
          </a:p>
          <a:p>
            <a:pPr marL="342900" lvl="0" indent="-342900">
              <a:buFont typeface="Arial" panose="020B0604020202020204" pitchFamily="34" charset="0"/>
              <a:buChar char="•"/>
            </a:pPr>
            <a:r>
              <a:rPr lang="en-US" sz="2400" dirty="0"/>
              <a:t>46.404/50.51 – minimal risk</a:t>
            </a:r>
          </a:p>
          <a:p>
            <a:pPr marL="342900" indent="-342900">
              <a:buFont typeface="Arial" panose="020B0604020202020204" pitchFamily="34" charset="0"/>
              <a:buChar char="•"/>
            </a:pPr>
            <a:r>
              <a:rPr lang="en-US" sz="2400" dirty="0"/>
              <a:t>46.405/50.52 – &gt; minimal risk, but PDB</a:t>
            </a:r>
          </a:p>
          <a:p>
            <a:pPr marL="342900" indent="-342900">
              <a:buFont typeface="Arial" panose="020B0604020202020204" pitchFamily="34" charset="0"/>
              <a:buChar char="•"/>
            </a:pPr>
            <a:r>
              <a:rPr lang="en-US" sz="2400" dirty="0"/>
              <a:t>46.406/50.53 – no more than a minor increase over minimal risk, and no PDB </a:t>
            </a:r>
          </a:p>
          <a:p>
            <a:pPr marL="342900" indent="-342900">
              <a:buFont typeface="Arial" panose="020B0604020202020204" pitchFamily="34" charset="0"/>
              <a:buChar char="•"/>
            </a:pPr>
            <a:r>
              <a:rPr lang="en-US" sz="2400" dirty="0"/>
              <a:t>46.407/50.54 – not otherwise approvable </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en-US" sz="2400" dirty="0">
                <a:hlinkClick r:id="rId6"/>
              </a:rPr>
              <a:t>“Ethical and Regulatory Considerations in Pediatric Research” </a:t>
            </a:r>
            <a:r>
              <a:rPr lang="en-US" sz="2400" dirty="0"/>
              <a:t>videocast</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en-US" sz="2400" dirty="0">
                <a:hlinkClick r:id="rId7"/>
              </a:rPr>
              <a:t>45 CFR 46, Subpart D</a:t>
            </a:r>
            <a:endParaRPr lang="en-US" sz="2400" dirty="0"/>
          </a:p>
          <a:p>
            <a:pPr marL="342900" indent="-342900">
              <a:buFont typeface="Arial" panose="020B0604020202020204" pitchFamily="34" charset="0"/>
              <a:buChar char="•"/>
            </a:pPr>
            <a:endParaRPr lang="en-US" sz="2400" dirty="0">
              <a:highlight>
                <a:srgbClr val="FFFF00"/>
              </a:highlight>
            </a:endParaRPr>
          </a:p>
        </p:txBody>
      </p:sp>
      <p:pic>
        <p:nvPicPr>
          <p:cNvPr id="9" name="Audio 8" descr="Speaker icon to adjust volume">
            <a:hlinkClick r:id="" action="ppaction://media"/>
            <a:extLst>
              <a:ext uri="{FF2B5EF4-FFF2-40B4-BE49-F238E27FC236}">
                <a16:creationId xmlns:a16="http://schemas.microsoft.com/office/drawing/2014/main" id="{4EFE6886-9A3C-41B6-85A2-2D9C2828BB7C}"/>
              </a:ext>
            </a:extLst>
          </p:cNvPr>
          <p:cNvPicPr>
            <a:picLocks noChangeAspect="1"/>
          </p:cNvPicPr>
          <p:nvPr>
            <a:audioFile r:link="rId2"/>
            <p:custDataLst>
              <p:tags r:id="rId3"/>
            </p:custDataLst>
            <p:extLst>
              <p:ext uri="{DAA4B4D4-6D71-4841-9C94-3DE7FCFB9230}">
                <p14:media xmlns:p14="http://schemas.microsoft.com/office/powerpoint/2010/main" r:embed="rId1"/>
              </p:ext>
            </p:extLst>
          </p:nvPr>
        </p:nvPicPr>
        <p:blipFill>
          <a:blip r:embed="rId8"/>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3551279734"/>
      </p:ext>
    </p:extLst>
  </p:cSld>
  <p:clrMapOvr>
    <a:masterClrMapping/>
  </p:clrMapOvr>
  <mc:AlternateContent xmlns:mc="http://schemas.openxmlformats.org/markup-compatibility/2006" xmlns:p14="http://schemas.microsoft.com/office/powerpoint/2010/main">
    <mc:Choice Requires="p14">
      <p:transition spd="slow" p14:dur="2000" advTm="180125"/>
    </mc:Choice>
    <mc:Fallback xmlns="">
      <p:transition spd="slow" advTm="18012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CAPTIONID" val="b766ea25-2793-415e-9056-651ad0eb57a3"/>
  <p:tag name="MEDIAFADEDURATION" val="0.2"/>
  <p:tag name="MEDIATRANSPARENCY" val="0.3"/>
  <p:tag name="MEDIACAPTIONSPROMPTED" val="False"/>
  <p:tag name="TEMPPRESENTATIONFILE" val="C:\Users\brownks\AppData\Local\Temp\1\tmp4E3D.tmp"/>
  <p:tag name="TEMPMEDIAFILENAME" val="C:\Users\brownks\AppData\Local\Temp\1\tmp4EAC_Audio 6"/>
</p:tagLst>
</file>

<file path=ppt/tags/tag10.xml><?xml version="1.0" encoding="utf-8"?>
<p:tagLst xmlns:a="http://schemas.openxmlformats.org/drawingml/2006/main" xmlns:r="http://schemas.openxmlformats.org/officeDocument/2006/relationships" xmlns:p="http://schemas.openxmlformats.org/presentationml/2006/main">
  <p:tag name="CAPTIONID" val="6a70a6aa-5fce-447d-a9fd-11353c240444"/>
  <p:tag name="TEMPPRESENTATIONFILE" val="C:\Users\brownks\AppData\Local\Temp\1\tmpE570.tmp"/>
  <p:tag name="TEMPMEDIAFILENAME" val="C:\Users\brownks\AppData\Local\Temp\1\tmpE60D_Audio 7"/>
  <p:tag name="MEDIAFADEDURATION" val="0.2"/>
  <p:tag name="MEDIATRANSPARENCY" val="0.3"/>
  <p:tag name="MEDIACAPTIONSPROMPTED" val="False"/>
</p:tagLst>
</file>

<file path=ppt/tags/tag11.xml><?xml version="1.0" encoding="utf-8"?>
<p:tagLst xmlns:a="http://schemas.openxmlformats.org/drawingml/2006/main" xmlns:r="http://schemas.openxmlformats.org/officeDocument/2006/relationships" xmlns:p="http://schemas.openxmlformats.org/presentationml/2006/main">
  <p:tag name="CAPTIONID" val="7e07cdfb-6779-463a-a9d5-3f27446140e5"/>
  <p:tag name="TEMPPRESENTATIONFILE" val="C:\Users\brownks\AppData\Local\Temp\1\tmp2653.tmp"/>
  <p:tag name="TEMPMEDIAFILENAME" val="C:\Users\brownks\AppData\Local\Temp\1\tmp2700_Audio 6"/>
  <p:tag name="MEDIAFADEDURATION" val="0.2"/>
  <p:tag name="MEDIATRANSPARENCY" val="0.3"/>
  <p:tag name="MEDIACAPTIONSPROMPTED" val="False"/>
</p:tagLst>
</file>

<file path=ppt/tags/tag12.xml><?xml version="1.0" encoding="utf-8"?>
<p:tagLst xmlns:a="http://schemas.openxmlformats.org/drawingml/2006/main" xmlns:r="http://schemas.openxmlformats.org/officeDocument/2006/relationships" xmlns:p="http://schemas.openxmlformats.org/presentationml/2006/main">
  <p:tag name="CAPTIONID" val="3759a985-4710-42c7-bfc7-ddceaf66a56f"/>
  <p:tag name="TEMPPRESENTATIONFILE" val="C:\Users\brownks\AppData\Local\Temp\1\tmp83B7.tmp"/>
  <p:tag name="TEMPMEDIAFILENAME" val="C:\Users\brownks\AppData\Local\Temp\1\tmp8445_Audio 1"/>
  <p:tag name="MEDIAFADEDURATION" val="0.2"/>
  <p:tag name="MEDIATRANSPARENCY" val="0.3"/>
  <p:tag name="MEDIACAPTIONSPROMPTED" val="False"/>
</p:tagLst>
</file>

<file path=ppt/tags/tag13.xml><?xml version="1.0" encoding="utf-8"?>
<p:tagLst xmlns:a="http://schemas.openxmlformats.org/drawingml/2006/main" xmlns:r="http://schemas.openxmlformats.org/officeDocument/2006/relationships" xmlns:p="http://schemas.openxmlformats.org/presentationml/2006/main">
  <p:tag name="CAPTIONID" val="e1529c11-77aa-4aa3-bac8-437e1d0eaa90"/>
  <p:tag name="TEMPPRESENTATIONFILE" val="C:\Users\brownks\AppData\Local\Temp\1\tmp6657.tmp"/>
  <p:tag name="TEMPMEDIAFILENAME" val="C:\Users\brownks\AppData\Local\Temp\1\tmp6723_Audio 2"/>
  <p:tag name="MEDIAFADEDURATION" val="0.2"/>
  <p:tag name="MEDIATRANSPARENCY" val="0.3"/>
  <p:tag name="MEDIACAPTIONSPROMPTED" val="False"/>
</p:tagLst>
</file>

<file path=ppt/tags/tag14.xml><?xml version="1.0" encoding="utf-8"?>
<p:tagLst xmlns:a="http://schemas.openxmlformats.org/drawingml/2006/main" xmlns:r="http://schemas.openxmlformats.org/officeDocument/2006/relationships" xmlns:p="http://schemas.openxmlformats.org/presentationml/2006/main">
  <p:tag name="CAPTIONID" val="6c6a73fb-9a7c-46a7-ba21-a66a592a72a4"/>
  <p:tag name="TEMPPRESENTATIONFILE" val="C:\Users\brownks\AppData\Local\Temp\1\tmp79EB.tmp"/>
  <p:tag name="TEMPMEDIAFILENAME" val="C:\Users\brownks\AppData\Local\Temp\1\tmp7A98_Audio 3"/>
  <p:tag name="MEDIAFADEDURATION" val="0.2"/>
  <p:tag name="MEDIATRANSPARENCY" val="0.3"/>
  <p:tag name="MEDIACAPTIONSPROMPTED" val="False"/>
</p:tagLst>
</file>

<file path=ppt/tags/tag15.xml><?xml version="1.0" encoding="utf-8"?>
<p:tagLst xmlns:a="http://schemas.openxmlformats.org/drawingml/2006/main" xmlns:r="http://schemas.openxmlformats.org/officeDocument/2006/relationships" xmlns:p="http://schemas.openxmlformats.org/presentationml/2006/main">
  <p:tag name="CAPTIONID" val="499654a2-99aa-4ba3-8448-17c49c8aeea9"/>
  <p:tag name="TEMPPRESENTATIONFILE" val="C:\Users\brownks\AppData\Local\Temp\1\tmpEA49.tmp"/>
  <p:tag name="TEMPMEDIAFILENAME" val="C:\Users\brownks\AppData\Local\Temp\1\tmpEAF6_Audio 2"/>
  <p:tag name="MEDIAFADEDURATION" val="0.2"/>
  <p:tag name="MEDIATRANSPARENCY" val="0.3"/>
  <p:tag name="MEDIACAPTIONSPROMPTED" val="False"/>
</p:tagLst>
</file>

<file path=ppt/tags/tag2.xml><?xml version="1.0" encoding="utf-8"?>
<p:tagLst xmlns:a="http://schemas.openxmlformats.org/drawingml/2006/main" xmlns:r="http://schemas.openxmlformats.org/officeDocument/2006/relationships" xmlns:p="http://schemas.openxmlformats.org/presentationml/2006/main">
  <p:tag name="CAPTIONID" val="55682cd4-3e5a-46ea-90d0-a7ed1f7733cf"/>
  <p:tag name="TEMPPRESENTATIONFILE" val="C:\Users\brownks\AppData\Local\Temp\1\tmpAAFC.tmp"/>
  <p:tag name="TEMPMEDIAFILENAME" val="C:\Users\brownks\AppData\Local\Temp\1\tmpAE68_Audio 7"/>
  <p:tag name="MEDIAFADEDURATION" val="0.2"/>
  <p:tag name="MEDIATRANSPARENCY" val="0.3"/>
  <p:tag name="MEDIACAPTIONSPROMPTED" val="False"/>
</p:tagLst>
</file>

<file path=ppt/tags/tag3.xml><?xml version="1.0" encoding="utf-8"?>
<p:tagLst xmlns:a="http://schemas.openxmlformats.org/drawingml/2006/main" xmlns:r="http://schemas.openxmlformats.org/officeDocument/2006/relationships" xmlns:p="http://schemas.openxmlformats.org/presentationml/2006/main">
  <p:tag name="CAPTIONID" val="d05a556a-e3a4-43e9-b4e0-ce8923b82720"/>
  <p:tag name="TEMPPRESENTATIONFILE" val="C:\Users\brownks\AppData\Local\Temp\1\tmp136C.tmp"/>
  <p:tag name="TEMPMEDIAFILENAME" val="C:\Users\brownks\AppData\Local\Temp\1\tmp1503_Audio 2"/>
  <p:tag name="MEDIAFADEDURATION" val="0.2"/>
  <p:tag name="MEDIATRANSPARENCY" val="0.3"/>
  <p:tag name="MEDIACAPTIONSPROMPTED" val="False"/>
</p:tagLst>
</file>

<file path=ppt/tags/tag4.xml><?xml version="1.0" encoding="utf-8"?>
<p:tagLst xmlns:a="http://schemas.openxmlformats.org/drawingml/2006/main" xmlns:r="http://schemas.openxmlformats.org/officeDocument/2006/relationships" xmlns:p="http://schemas.openxmlformats.org/presentationml/2006/main">
  <p:tag name="CAPTIONID" val="4be2e7da-4115-495a-8ca4-2d75292b286b"/>
  <p:tag name="TEMPPRESENTATIONFILE" val="C:\Users\brownks\AppData\Local\Temp\1\tmp8A29.tmp"/>
  <p:tag name="TEMPMEDIAFILENAME" val="C:\Users\brownks\AppData\Local\Temp\1\tmp8AB7_Audio 1"/>
  <p:tag name="MEDIAFADEDURATION" val="0.2"/>
  <p:tag name="MEDIATRANSPARENCY" val="0.3"/>
  <p:tag name="MEDIACAPTIONSPROMPTED" val="False"/>
</p:tagLst>
</file>

<file path=ppt/tags/tag5.xml><?xml version="1.0" encoding="utf-8"?>
<p:tagLst xmlns:a="http://schemas.openxmlformats.org/drawingml/2006/main" xmlns:r="http://schemas.openxmlformats.org/officeDocument/2006/relationships" xmlns:p="http://schemas.openxmlformats.org/presentationml/2006/main">
  <p:tag name="CAPTIONID" val="4796a9d8-8391-43e1-8ce0-7e09edd52e74"/>
  <p:tag name="TEMPPRESENTATIONFILE" val="C:\Users\brownks\AppData\Local\Temp\1\tmpD9C2.tmp"/>
  <p:tag name="TEMPMEDIAFILENAME" val="C:\Users\brownks\AppData\Local\Temp\1\tmpDA5F_Audio 6"/>
  <p:tag name="MEDIAFADEDURATION" val="0.2"/>
  <p:tag name="MEDIATRANSPARENCY" val="0.3"/>
  <p:tag name="MEDIACAPTIONSPROMPTED" val="False"/>
</p:tagLst>
</file>

<file path=ppt/tags/tag6.xml><?xml version="1.0" encoding="utf-8"?>
<p:tagLst xmlns:a="http://schemas.openxmlformats.org/drawingml/2006/main" xmlns:r="http://schemas.openxmlformats.org/officeDocument/2006/relationships" xmlns:p="http://schemas.openxmlformats.org/presentationml/2006/main">
  <p:tag name="CAPTIONID" val="58dbef9b-3ed3-4a99-80cc-a39e8fd8a2e2"/>
  <p:tag name="TEMPPRESENTATIONFILE" val="C:\Users\brownks\AppData\Local\Temp\1\tmp18D1.tmp"/>
  <p:tag name="TEMPMEDIAFILENAME" val="C:\Users\brownks\AppData\Local\Temp\1\tmp196E_Audio 2"/>
  <p:tag name="MEDIAFADEDURATION" val="0.2"/>
  <p:tag name="MEDIATRANSPARENCY" val="0.3"/>
  <p:tag name="MEDIACAPTIONSPROMPTED" val="False"/>
</p:tagLst>
</file>

<file path=ppt/tags/tag7.xml><?xml version="1.0" encoding="utf-8"?>
<p:tagLst xmlns:a="http://schemas.openxmlformats.org/drawingml/2006/main" xmlns:r="http://schemas.openxmlformats.org/officeDocument/2006/relationships" xmlns:p="http://schemas.openxmlformats.org/presentationml/2006/main">
  <p:tag name="CAPTIONID" val="ac1e79a9-6fad-488b-85c1-86307a5a384a"/>
  <p:tag name="TEMPPRESENTATIONFILE" val="C:\Users\brownks\AppData\Local\Temp\1\tmp36A6.tmp"/>
  <p:tag name="TEMPMEDIAFILENAME" val="C:\Users\brownks\AppData\Local\Temp\1\tmp3734_Audio 1"/>
  <p:tag name="MEDIAFADEDURATION" val="0.2"/>
  <p:tag name="MEDIATRANSPARENCY" val="0.3"/>
  <p:tag name="MEDIACAPTIONSPROMPTED" val="False"/>
</p:tagLst>
</file>

<file path=ppt/tags/tag8.xml><?xml version="1.0" encoding="utf-8"?>
<p:tagLst xmlns:a="http://schemas.openxmlformats.org/drawingml/2006/main" xmlns:r="http://schemas.openxmlformats.org/officeDocument/2006/relationships" xmlns:p="http://schemas.openxmlformats.org/presentationml/2006/main">
  <p:tag name="CAPTIONID" val="47c69fea-00ac-41c9-a6d2-905b2fd1c920"/>
  <p:tag name="TEMPPRESENTATIONFILE" val="C:\Users\brownks\AppData\Local\Temp\1\tmp55EB.tmp"/>
  <p:tag name="TEMPMEDIAFILENAME" val="C:\Users\brownks\AppData\Local\Temp\1\tmp5679_Audio 1"/>
  <p:tag name="MEDIAFADEDURATION" val="0.2"/>
  <p:tag name="MEDIATRANSPARENCY" val="0.3"/>
  <p:tag name="MEDIACAPTIONSPROMPTED" val="False"/>
</p:tagLst>
</file>

<file path=ppt/tags/tag9.xml><?xml version="1.0" encoding="utf-8"?>
<p:tagLst xmlns:a="http://schemas.openxmlformats.org/drawingml/2006/main" xmlns:r="http://schemas.openxmlformats.org/officeDocument/2006/relationships" xmlns:p="http://schemas.openxmlformats.org/presentationml/2006/main">
  <p:tag name="CAPTIONID" val="a459c9e3-3cac-4bfd-85d4-1b8f1ff1ff1f"/>
  <p:tag name="TEMPPRESENTATIONFILE" val="C:\Users\brownks\AppData\Local\Temp\1\tmp88C5.tmp"/>
  <p:tag name="TEMPMEDIAFILENAME" val="C:\Users\brownks\AppData\Local\Temp\1\tmp8991_Audio 8"/>
  <p:tag name="MEDIAFADEDURATION" val="0.2"/>
  <p:tag name="MEDIATRANSPARENCY" val="0.3"/>
  <p:tag name="MEDIACAPTIONSPROMPTED" val="False"/>
</p:tagLst>
</file>

<file path=ppt/theme/theme1.xml><?xml version="1.0" encoding="utf-8"?>
<a:theme xmlns:a="http://schemas.openxmlformats.org/drawingml/2006/main" name="Retrospect">
  <a:themeElements>
    <a:clrScheme name="Blue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Presentation2" id="{E21B756F-6885-494A-BBEE-245C737254D9}" vid="{FC0F0FE4-C548-4F87-98A6-1B0567EC380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2422</TotalTime>
  <Words>3141</Words>
  <Application>Microsoft Office PowerPoint</Application>
  <PresentationFormat>On-screen Show (4:3)</PresentationFormat>
  <Paragraphs>191</Paragraphs>
  <Slides>15</Slides>
  <Notes>15</Notes>
  <HiddenSlides>0</HiddenSlides>
  <MMClips>15</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Calibri</vt:lpstr>
      <vt:lpstr>Calibri Light</vt:lpstr>
      <vt:lpstr>Retrospect</vt:lpstr>
      <vt:lpstr>Policy 402- Research Involving Children</vt:lpstr>
      <vt:lpstr>Policy 402 -Research Involving Children</vt:lpstr>
      <vt:lpstr>Policy 402</vt:lpstr>
      <vt:lpstr>Policy 402 - Key Points</vt:lpstr>
      <vt:lpstr>Policy 402 – Subpart D</vt:lpstr>
      <vt:lpstr>Policy 402 – Children</vt:lpstr>
      <vt:lpstr>Policy 402 – Exempt Research</vt:lpstr>
      <vt:lpstr>Policy 402 – Subpart D Approvability</vt:lpstr>
      <vt:lpstr>Policy 402 – Risk: Benefit Categories</vt:lpstr>
      <vt:lpstr>Policy 402 – Parental Permission</vt:lpstr>
      <vt:lpstr>Policy 402 – Child Assent</vt:lpstr>
      <vt:lpstr>Policy 402 – Reaching Age of Majority</vt:lpstr>
      <vt:lpstr>Policy 402 – wards of the state</vt:lpstr>
      <vt:lpstr>What is expected by the IRB?</vt:lpstr>
      <vt:lpstr>Resources</vt:lpstr>
    </vt:vector>
  </TitlesOfParts>
  <Manager>Jonathan (NIH/OD) [E]</Manager>
  <Company>NIH</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Policy 402 Research Involving Children</dc:title>
  <dc:subject>Policy 402 Research Involving Children</dc:subject>
  <dc:creator>DHHS/NIH/OD/OIR/OHSRP</dc:creator>
  <cp:lastModifiedBy>Brown, Kristan (NIH/OD) [E]</cp:lastModifiedBy>
  <cp:revision>242</cp:revision>
  <dcterms:created xsi:type="dcterms:W3CDTF">2020-07-17T14:57:02Z</dcterms:created>
  <dcterms:modified xsi:type="dcterms:W3CDTF">2020-08-24T03:56:36Z</dcterms:modified>
</cp:coreProperties>
</file>