
<file path=[Content_Types].xml><?xml version="1.0" encoding="utf-8"?>
<Types xmlns="http://schemas.openxmlformats.org/package/2006/content-types">
  <Default Extension="jpg" ContentType="image/jpeg"/>
  <Default Extension="m4a" ContentType="audio/mp4"/>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1.xml" ContentType="application/vnd.openxmlformats-officedocument.presentationml.tags+xml"/>
  <Override PartName="/ppt/notesSlides/notesSlide1.xml" ContentType="application/vnd.openxmlformats-officedocument.presentationml.notesSlide+xml"/>
  <Override PartName="/ppt/tags/tag2.xml" ContentType="application/vnd.openxmlformats-officedocument.presentationml.tags+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tags/tag3.xml" ContentType="application/vnd.openxmlformats-officedocument.presentationml.tags+xml"/>
  <Override PartName="/ppt/notesSlides/notesSlide3.xml" ContentType="application/vnd.openxmlformats-officedocument.presentationml.notesSlide+xml"/>
  <Override PartName="/ppt/tags/tag4.xml" ContentType="application/vnd.openxmlformats-officedocument.presentationml.tags+xml"/>
  <Override PartName="/ppt/notesSlides/notesSlide4.xml" ContentType="application/vnd.openxmlformats-officedocument.presentationml.notesSlide+xml"/>
  <Override PartName="/ppt/tags/tag5.xml" ContentType="application/vnd.openxmlformats-officedocument.presentationml.tags+xml"/>
  <Override PartName="/ppt/notesSlides/notesSlide5.xml" ContentType="application/vnd.openxmlformats-officedocument.presentationml.notesSlide+xml"/>
  <Override PartName="/ppt/tags/tag6.xml" ContentType="application/vnd.openxmlformats-officedocument.presentationml.tags+xml"/>
  <Override PartName="/ppt/notesSlides/notesSlide6.xml" ContentType="application/vnd.openxmlformats-officedocument.presentationml.notesSlide+xml"/>
  <Override PartName="/ppt/tags/tag7.xml" ContentType="application/vnd.openxmlformats-officedocument.presentationml.tags+xml"/>
  <Override PartName="/ppt/notesSlides/notesSlide7.xml" ContentType="application/vnd.openxmlformats-officedocument.presentationml.notesSlide+xml"/>
  <Override PartName="/ppt/tags/tag8.xml" ContentType="application/vnd.openxmlformats-officedocument.presentationml.tags+xml"/>
  <Override PartName="/ppt/notesSlides/notesSlide8.xml" ContentType="application/vnd.openxmlformats-officedocument.presentationml.notesSlide+xml"/>
  <Override PartName="/ppt/tags/tag9.xml" ContentType="application/vnd.openxmlformats-officedocument.presentationml.tags+xml"/>
  <Override PartName="/ppt/notesSlides/notesSlide9.xml" ContentType="application/vnd.openxmlformats-officedocument.presentationml.notesSlide+xml"/>
  <Override PartName="/ppt/tags/tag10.xml" ContentType="application/vnd.openxmlformats-officedocument.presentationml.tags+xml"/>
  <Override PartName="/ppt/notesSlides/notesSlide10.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tags/tag11.xml" ContentType="application/vnd.openxmlformats-officedocument.presentationml.tags+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13"/>
  </p:notesMasterIdLst>
  <p:handoutMasterIdLst>
    <p:handoutMasterId r:id="rId14"/>
  </p:handoutMasterIdLst>
  <p:sldIdLst>
    <p:sldId id="266" r:id="rId2"/>
    <p:sldId id="275" r:id="rId3"/>
    <p:sldId id="267" r:id="rId4"/>
    <p:sldId id="278" r:id="rId5"/>
    <p:sldId id="279" r:id="rId6"/>
    <p:sldId id="284" r:id="rId7"/>
    <p:sldId id="285" r:id="rId8"/>
    <p:sldId id="283" r:id="rId9"/>
    <p:sldId id="286" r:id="rId10"/>
    <p:sldId id="269" r:id="rId11"/>
    <p:sldId id="273" r:id="rId12"/>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Green, Jonathan (NIH/OD) [E]" initials="GJ([" lastIdx="2" clrIdx="0">
    <p:extLst>
      <p:ext uri="{19B8F6BF-5375-455C-9EA6-DF929625EA0E}">
        <p15:presenceInfo xmlns:p15="http://schemas.microsoft.com/office/powerpoint/2012/main" userId="S::greenjom@nih.gov::452f11b1-cca0-43e4-98dd-716f11391cb4" providerId="AD"/>
      </p:ext>
    </p:extLst>
  </p:cmAuthor>
  <p:cmAuthor id="2" name="Bridge, Heather (NIH/OD) [E]" initials="BH([" lastIdx="1" clrIdx="1">
    <p:extLst>
      <p:ext uri="{19B8F6BF-5375-455C-9EA6-DF929625EA0E}">
        <p15:presenceInfo xmlns:p15="http://schemas.microsoft.com/office/powerpoint/2012/main" userId="S::bridgeh@nih.gov::4966ada2-b086-4d25-99c5-ccb0d6bd412d"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74B23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34598" autoAdjust="0"/>
    <p:restoredTop sz="86481" autoAdjust="0"/>
  </p:normalViewPr>
  <p:slideViewPr>
    <p:cSldViewPr snapToGrid="0">
      <p:cViewPr varScale="1">
        <p:scale>
          <a:sx n="54" d="100"/>
          <a:sy n="54" d="100"/>
        </p:scale>
        <p:origin x="78" y="180"/>
      </p:cViewPr>
      <p:guideLst/>
    </p:cSldViewPr>
  </p:slideViewPr>
  <p:outlineViewPr>
    <p:cViewPr>
      <p:scale>
        <a:sx n="33" d="100"/>
        <a:sy n="33" d="100"/>
      </p:scale>
      <p:origin x="0" y="0"/>
    </p:cViewPr>
  </p:outlineViewPr>
  <p:notesTextViewPr>
    <p:cViewPr>
      <p:scale>
        <a:sx n="1" d="1"/>
        <a:sy n="1" d="1"/>
      </p:scale>
      <p:origin x="0" y="0"/>
    </p:cViewPr>
  </p:notesTextViewPr>
  <p:notesViewPr>
    <p:cSldViewPr snapToGrid="0">
      <p:cViewPr>
        <p:scale>
          <a:sx n="100" d="100"/>
          <a:sy n="100" d="100"/>
        </p:scale>
        <p:origin x="1794" y="-1338"/>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commentAuthors" Target="commentAuthors.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handoutMaster" Target="handoutMasters/handoutMaster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628CBBD-E9E7-486A-AB2C-4D5E210AD32C}" type="doc">
      <dgm:prSet loTypeId="urn:microsoft.com/office/officeart/2005/8/layout/hierarchy1" loCatId="hierarchy" qsTypeId="urn:microsoft.com/office/officeart/2005/8/quickstyle/simple2" qsCatId="simple" csTypeId="urn:microsoft.com/office/officeart/2005/8/colors/accent1_2" csCatId="accent1" phldr="1"/>
      <dgm:spPr/>
      <dgm:t>
        <a:bodyPr/>
        <a:lstStyle/>
        <a:p>
          <a:endParaRPr lang="en-US"/>
        </a:p>
      </dgm:t>
    </dgm:pt>
    <dgm:pt modelId="{2E8809B2-DC65-4C3A-BAAB-C0CDF4F3C657}">
      <dgm:prSet/>
      <dgm:spPr/>
      <dgm:t>
        <a:bodyPr/>
        <a:lstStyle/>
        <a:p>
          <a:r>
            <a:rPr lang="en-US" dirty="0"/>
            <a:t>Release date: 8/24/2020</a:t>
          </a:r>
        </a:p>
      </dgm:t>
    </dgm:pt>
    <dgm:pt modelId="{FF5FEC2C-CA73-4098-AC07-D77CFAF4D3F6}" type="parTrans" cxnId="{3E5FDF2F-A81C-4274-AAC0-6070572D15FB}">
      <dgm:prSet/>
      <dgm:spPr/>
      <dgm:t>
        <a:bodyPr/>
        <a:lstStyle/>
        <a:p>
          <a:endParaRPr lang="en-US"/>
        </a:p>
      </dgm:t>
    </dgm:pt>
    <dgm:pt modelId="{73637DD6-8F21-4C20-B697-98FFC5F8696B}" type="sibTrans" cxnId="{3E5FDF2F-A81C-4274-AAC0-6070572D15FB}">
      <dgm:prSet/>
      <dgm:spPr/>
      <dgm:t>
        <a:bodyPr/>
        <a:lstStyle/>
        <a:p>
          <a:endParaRPr lang="en-US"/>
        </a:p>
      </dgm:t>
    </dgm:pt>
    <dgm:pt modelId="{B17B07D3-B956-4B12-817B-F9A57343BBC2}">
      <dgm:prSet/>
      <dgm:spPr/>
      <dgm:t>
        <a:bodyPr/>
        <a:lstStyle/>
        <a:p>
          <a:r>
            <a:rPr lang="en-US" dirty="0"/>
            <a:t>Effective date: 9/14/2020</a:t>
          </a:r>
        </a:p>
      </dgm:t>
    </dgm:pt>
    <dgm:pt modelId="{FBE6D10A-589C-459B-962C-6EB427A69167}" type="parTrans" cxnId="{AA2B9CB3-E594-4DE5-BDF9-347BE8D620F4}">
      <dgm:prSet/>
      <dgm:spPr/>
      <dgm:t>
        <a:bodyPr/>
        <a:lstStyle/>
        <a:p>
          <a:endParaRPr lang="en-US"/>
        </a:p>
      </dgm:t>
    </dgm:pt>
    <dgm:pt modelId="{D4D865CC-0E92-4AAD-895D-4E1CEACD05E8}" type="sibTrans" cxnId="{AA2B9CB3-E594-4DE5-BDF9-347BE8D620F4}">
      <dgm:prSet/>
      <dgm:spPr/>
      <dgm:t>
        <a:bodyPr/>
        <a:lstStyle/>
        <a:p>
          <a:endParaRPr lang="en-US"/>
        </a:p>
      </dgm:t>
    </dgm:pt>
    <dgm:pt modelId="{419026AF-D41F-4A54-AC90-917BDB1CFB66}" type="pres">
      <dgm:prSet presAssocID="{F628CBBD-E9E7-486A-AB2C-4D5E210AD32C}" presName="hierChild1" presStyleCnt="0">
        <dgm:presLayoutVars>
          <dgm:chPref val="1"/>
          <dgm:dir/>
          <dgm:animOne val="branch"/>
          <dgm:animLvl val="lvl"/>
          <dgm:resizeHandles/>
        </dgm:presLayoutVars>
      </dgm:prSet>
      <dgm:spPr/>
    </dgm:pt>
    <dgm:pt modelId="{B2B7BF29-000D-4AC1-BF4B-F856E93820E0}" type="pres">
      <dgm:prSet presAssocID="{2E8809B2-DC65-4C3A-BAAB-C0CDF4F3C657}" presName="hierRoot1" presStyleCnt="0"/>
      <dgm:spPr/>
    </dgm:pt>
    <dgm:pt modelId="{DB43F01A-9327-4879-B797-424D70EB837A}" type="pres">
      <dgm:prSet presAssocID="{2E8809B2-DC65-4C3A-BAAB-C0CDF4F3C657}" presName="composite" presStyleCnt="0"/>
      <dgm:spPr/>
    </dgm:pt>
    <dgm:pt modelId="{943456D6-952D-4C69-AE54-CA81C007C65C}" type="pres">
      <dgm:prSet presAssocID="{2E8809B2-DC65-4C3A-BAAB-C0CDF4F3C657}" presName="background" presStyleLbl="node0" presStyleIdx="0" presStyleCnt="2"/>
      <dgm:spPr/>
    </dgm:pt>
    <dgm:pt modelId="{0E67118D-1E30-4DFA-84FC-FD315391DA55}" type="pres">
      <dgm:prSet presAssocID="{2E8809B2-DC65-4C3A-BAAB-C0CDF4F3C657}" presName="text" presStyleLbl="fgAcc0" presStyleIdx="0" presStyleCnt="2">
        <dgm:presLayoutVars>
          <dgm:chPref val="3"/>
        </dgm:presLayoutVars>
      </dgm:prSet>
      <dgm:spPr/>
    </dgm:pt>
    <dgm:pt modelId="{45421BF8-ED55-44A7-A31D-CD821D5BE95D}" type="pres">
      <dgm:prSet presAssocID="{2E8809B2-DC65-4C3A-BAAB-C0CDF4F3C657}" presName="hierChild2" presStyleCnt="0"/>
      <dgm:spPr/>
    </dgm:pt>
    <dgm:pt modelId="{92671A5D-F353-460F-BF9F-F74A2F9843CE}" type="pres">
      <dgm:prSet presAssocID="{B17B07D3-B956-4B12-817B-F9A57343BBC2}" presName="hierRoot1" presStyleCnt="0"/>
      <dgm:spPr/>
    </dgm:pt>
    <dgm:pt modelId="{C37205D2-9A10-4C2A-9717-1BEA3BC8E346}" type="pres">
      <dgm:prSet presAssocID="{B17B07D3-B956-4B12-817B-F9A57343BBC2}" presName="composite" presStyleCnt="0"/>
      <dgm:spPr/>
    </dgm:pt>
    <dgm:pt modelId="{DD487B8E-3F3B-4AF5-BB05-AB4AAF938369}" type="pres">
      <dgm:prSet presAssocID="{B17B07D3-B956-4B12-817B-F9A57343BBC2}" presName="background" presStyleLbl="node0" presStyleIdx="1" presStyleCnt="2"/>
      <dgm:spPr/>
    </dgm:pt>
    <dgm:pt modelId="{B8E2E1DD-79E5-4A2C-8201-54A2CB1203BC}" type="pres">
      <dgm:prSet presAssocID="{B17B07D3-B956-4B12-817B-F9A57343BBC2}" presName="text" presStyleLbl="fgAcc0" presStyleIdx="1" presStyleCnt="2">
        <dgm:presLayoutVars>
          <dgm:chPref val="3"/>
        </dgm:presLayoutVars>
      </dgm:prSet>
      <dgm:spPr/>
    </dgm:pt>
    <dgm:pt modelId="{BA541775-D7A9-4B06-8674-4888D7A3DA31}" type="pres">
      <dgm:prSet presAssocID="{B17B07D3-B956-4B12-817B-F9A57343BBC2}" presName="hierChild2" presStyleCnt="0"/>
      <dgm:spPr/>
    </dgm:pt>
  </dgm:ptLst>
  <dgm:cxnLst>
    <dgm:cxn modelId="{CF0D9B0B-DCD6-4CB2-AE3E-D658CB9E2DDB}" type="presOf" srcId="{2E8809B2-DC65-4C3A-BAAB-C0CDF4F3C657}" destId="{0E67118D-1E30-4DFA-84FC-FD315391DA55}" srcOrd="0" destOrd="0" presId="urn:microsoft.com/office/officeart/2005/8/layout/hierarchy1"/>
    <dgm:cxn modelId="{3E5FDF2F-A81C-4274-AAC0-6070572D15FB}" srcId="{F628CBBD-E9E7-486A-AB2C-4D5E210AD32C}" destId="{2E8809B2-DC65-4C3A-BAAB-C0CDF4F3C657}" srcOrd="0" destOrd="0" parTransId="{FF5FEC2C-CA73-4098-AC07-D77CFAF4D3F6}" sibTransId="{73637DD6-8F21-4C20-B697-98FFC5F8696B}"/>
    <dgm:cxn modelId="{0060CA43-30B6-40A3-A7C7-C3858E139672}" type="presOf" srcId="{F628CBBD-E9E7-486A-AB2C-4D5E210AD32C}" destId="{419026AF-D41F-4A54-AC90-917BDB1CFB66}" srcOrd="0" destOrd="0" presId="urn:microsoft.com/office/officeart/2005/8/layout/hierarchy1"/>
    <dgm:cxn modelId="{C4585748-FC9C-47FE-BCA1-EB1BB26CB522}" type="presOf" srcId="{B17B07D3-B956-4B12-817B-F9A57343BBC2}" destId="{B8E2E1DD-79E5-4A2C-8201-54A2CB1203BC}" srcOrd="0" destOrd="0" presId="urn:microsoft.com/office/officeart/2005/8/layout/hierarchy1"/>
    <dgm:cxn modelId="{AA2B9CB3-E594-4DE5-BDF9-347BE8D620F4}" srcId="{F628CBBD-E9E7-486A-AB2C-4D5E210AD32C}" destId="{B17B07D3-B956-4B12-817B-F9A57343BBC2}" srcOrd="1" destOrd="0" parTransId="{FBE6D10A-589C-459B-962C-6EB427A69167}" sibTransId="{D4D865CC-0E92-4AAD-895D-4E1CEACD05E8}"/>
    <dgm:cxn modelId="{EC19C7E9-AA2C-46B5-AD61-2EAE24EFD1A0}" type="presParOf" srcId="{419026AF-D41F-4A54-AC90-917BDB1CFB66}" destId="{B2B7BF29-000D-4AC1-BF4B-F856E93820E0}" srcOrd="0" destOrd="0" presId="urn:microsoft.com/office/officeart/2005/8/layout/hierarchy1"/>
    <dgm:cxn modelId="{5004DFA9-6414-49D5-A7D2-0EBC994083C7}" type="presParOf" srcId="{B2B7BF29-000D-4AC1-BF4B-F856E93820E0}" destId="{DB43F01A-9327-4879-B797-424D70EB837A}" srcOrd="0" destOrd="0" presId="urn:microsoft.com/office/officeart/2005/8/layout/hierarchy1"/>
    <dgm:cxn modelId="{1DA6BECA-4C03-4BA9-9999-0855AD5AFC56}" type="presParOf" srcId="{DB43F01A-9327-4879-B797-424D70EB837A}" destId="{943456D6-952D-4C69-AE54-CA81C007C65C}" srcOrd="0" destOrd="0" presId="urn:microsoft.com/office/officeart/2005/8/layout/hierarchy1"/>
    <dgm:cxn modelId="{BBE98C7A-D9F8-47EC-B543-2D3C37B64F28}" type="presParOf" srcId="{DB43F01A-9327-4879-B797-424D70EB837A}" destId="{0E67118D-1E30-4DFA-84FC-FD315391DA55}" srcOrd="1" destOrd="0" presId="urn:microsoft.com/office/officeart/2005/8/layout/hierarchy1"/>
    <dgm:cxn modelId="{3251429B-D726-4718-BAB9-5E2856FE4963}" type="presParOf" srcId="{B2B7BF29-000D-4AC1-BF4B-F856E93820E0}" destId="{45421BF8-ED55-44A7-A31D-CD821D5BE95D}" srcOrd="1" destOrd="0" presId="urn:microsoft.com/office/officeart/2005/8/layout/hierarchy1"/>
    <dgm:cxn modelId="{8FDDD289-20F5-4B47-AA6E-1D924750AA7B}" type="presParOf" srcId="{419026AF-D41F-4A54-AC90-917BDB1CFB66}" destId="{92671A5D-F353-460F-BF9F-F74A2F9843CE}" srcOrd="1" destOrd="0" presId="urn:microsoft.com/office/officeart/2005/8/layout/hierarchy1"/>
    <dgm:cxn modelId="{9DE1B1F3-2F7B-403F-94FF-C83DCD833985}" type="presParOf" srcId="{92671A5D-F353-460F-BF9F-F74A2F9843CE}" destId="{C37205D2-9A10-4C2A-9717-1BEA3BC8E346}" srcOrd="0" destOrd="0" presId="urn:microsoft.com/office/officeart/2005/8/layout/hierarchy1"/>
    <dgm:cxn modelId="{B8609B3B-E7AB-40ED-9916-901473441999}" type="presParOf" srcId="{C37205D2-9A10-4C2A-9717-1BEA3BC8E346}" destId="{DD487B8E-3F3B-4AF5-BB05-AB4AAF938369}" srcOrd="0" destOrd="0" presId="urn:microsoft.com/office/officeart/2005/8/layout/hierarchy1"/>
    <dgm:cxn modelId="{DFD626F6-090D-4527-B026-F102F9B63554}" type="presParOf" srcId="{C37205D2-9A10-4C2A-9717-1BEA3BC8E346}" destId="{B8E2E1DD-79E5-4A2C-8201-54A2CB1203BC}" srcOrd="1" destOrd="0" presId="urn:microsoft.com/office/officeart/2005/8/layout/hierarchy1"/>
    <dgm:cxn modelId="{F729CE2C-D636-470E-B09B-083487C0513A}" type="presParOf" srcId="{92671A5D-F353-460F-BF9F-F74A2F9843CE}" destId="{BA541775-D7A9-4B06-8674-4888D7A3DA31}" srcOrd="1" destOrd="0" presId="urn:microsoft.com/office/officeart/2005/8/layout/hierarchy1"/>
  </dgm:cxnLst>
  <dgm:bg/>
  <dgm:whole/>
  <dgm:extLst>
    <a:ext uri="http://schemas.microsoft.com/office/drawing/2008/diagram">
      <dsp:dataModelExt xmlns:dsp="http://schemas.microsoft.com/office/drawing/2008/diagram" relId="rId10"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8E03204E-9113-49DF-B76C-E411FC38DA52}" type="doc">
      <dgm:prSet loTypeId="urn:microsoft.com/office/officeart/2016/7/layout/VerticalSolidActionList" loCatId="List" qsTypeId="urn:microsoft.com/office/officeart/2005/8/quickstyle/simple1" qsCatId="simple" csTypeId="urn:microsoft.com/office/officeart/2005/8/colors/colorful2" csCatId="colorful" phldr="1"/>
      <dgm:spPr/>
      <dgm:t>
        <a:bodyPr/>
        <a:lstStyle/>
        <a:p>
          <a:endParaRPr lang="en-US"/>
        </a:p>
      </dgm:t>
    </dgm:pt>
    <dgm:pt modelId="{BDDCA810-9A12-41E4-9770-CCE59BB9C2B8}">
      <dgm:prSet/>
      <dgm:spPr/>
      <dgm:t>
        <a:bodyPr/>
        <a:lstStyle/>
        <a:p>
          <a:r>
            <a:rPr lang="en-US" dirty="0"/>
            <a:t>Investigators should: </a:t>
          </a:r>
        </a:p>
      </dgm:t>
    </dgm:pt>
    <dgm:pt modelId="{9DB922AD-D003-4A9A-8377-75266A79BB24}" type="parTrans" cxnId="{0F62EB3A-7B26-405C-AD4D-85894CF12EA9}">
      <dgm:prSet/>
      <dgm:spPr/>
      <dgm:t>
        <a:bodyPr/>
        <a:lstStyle/>
        <a:p>
          <a:endParaRPr lang="en-US"/>
        </a:p>
      </dgm:t>
    </dgm:pt>
    <dgm:pt modelId="{FDA11909-5327-4E60-A26A-A50F587AAD68}" type="sibTrans" cxnId="{0F62EB3A-7B26-405C-AD4D-85894CF12EA9}">
      <dgm:prSet/>
      <dgm:spPr/>
      <dgm:t>
        <a:bodyPr/>
        <a:lstStyle/>
        <a:p>
          <a:endParaRPr lang="en-US"/>
        </a:p>
      </dgm:t>
    </dgm:pt>
    <dgm:pt modelId="{2C6C515A-03BC-4841-B2D8-D71D259A854E}">
      <dgm:prSet custT="1"/>
      <dgm:spPr/>
      <dgm:t>
        <a:bodyPr/>
        <a:lstStyle/>
        <a:p>
          <a:pPr>
            <a:buFont typeface="Wingdings" panose="05000000000000000000" pitchFamily="2" charset="2"/>
            <a:buChar char="§"/>
          </a:pPr>
          <a:r>
            <a:rPr lang="en-US" sz="1800" dirty="0"/>
            <a:t>Describe the requirements and procedures for research involving prisoners in the protocol and include:</a:t>
          </a:r>
        </a:p>
        <a:p>
          <a:pPr>
            <a:buFont typeface="Wingdings" panose="05000000000000000000" pitchFamily="2" charset="2"/>
            <a:buChar char="§"/>
          </a:pPr>
          <a:r>
            <a:rPr lang="en-US" sz="1800" dirty="0"/>
            <a:t>- How recruitment promote equitable selection of subjects</a:t>
          </a:r>
        </a:p>
        <a:p>
          <a:pPr>
            <a:buFont typeface="Wingdings" panose="05000000000000000000" pitchFamily="2" charset="2"/>
            <a:buChar char="§"/>
          </a:pPr>
          <a:r>
            <a:rPr lang="en-US" sz="1800" dirty="0"/>
            <a:t>- Ensure that the risk of the research will be no different for prisoner subjects than non-prisoner subjects</a:t>
          </a:r>
        </a:p>
        <a:p>
          <a:pPr>
            <a:buFont typeface="Wingdings" panose="05000000000000000000" pitchFamily="2" charset="2"/>
            <a:buChar char="§"/>
          </a:pPr>
          <a:endParaRPr lang="en-US" sz="1800" dirty="0"/>
        </a:p>
        <a:p>
          <a:pPr>
            <a:buFont typeface="Wingdings" panose="05000000000000000000" pitchFamily="2" charset="2"/>
            <a:buChar char="§"/>
          </a:pPr>
          <a:r>
            <a:rPr lang="en-US" sz="1800" dirty="0"/>
            <a:t>Ensure that the consent and information provided to prisoner subjects are understandable to that population</a:t>
          </a:r>
        </a:p>
        <a:p>
          <a:pPr>
            <a:buFont typeface="Wingdings" panose="05000000000000000000" pitchFamily="2" charset="2"/>
            <a:buChar char="§"/>
          </a:pPr>
          <a:r>
            <a:rPr lang="en-US" sz="1800" dirty="0"/>
            <a:t>- Ensure that when feasible that subjects are informed in advance of participation that their parole will not be affected by participation in the research</a:t>
          </a:r>
        </a:p>
        <a:p>
          <a:pPr>
            <a:buFont typeface="Wingdings" panose="05000000000000000000" pitchFamily="2" charset="2"/>
            <a:buChar char="§"/>
          </a:pPr>
          <a:endParaRPr lang="en-US" sz="1800" dirty="0"/>
        </a:p>
        <a:p>
          <a:pPr>
            <a:buFont typeface="Wingdings" panose="05000000000000000000" pitchFamily="2" charset="2"/>
            <a:buChar char="§"/>
          </a:pPr>
          <a:r>
            <a:rPr lang="en-US" sz="1800" dirty="0"/>
            <a:t>Not commence research until both IRB and OHRP approval are received</a:t>
          </a:r>
        </a:p>
      </dgm:t>
    </dgm:pt>
    <dgm:pt modelId="{1F9F061C-EB37-43C8-9977-F8F11F388AEE}" type="parTrans" cxnId="{6C4156D1-75AF-4C8B-9756-55AF7DAAAEDE}">
      <dgm:prSet/>
      <dgm:spPr/>
      <dgm:t>
        <a:bodyPr/>
        <a:lstStyle/>
        <a:p>
          <a:endParaRPr lang="en-US"/>
        </a:p>
      </dgm:t>
    </dgm:pt>
    <dgm:pt modelId="{336D15F0-28E6-4583-B3E0-9483A87B3901}" type="sibTrans" cxnId="{6C4156D1-75AF-4C8B-9756-55AF7DAAAEDE}">
      <dgm:prSet/>
      <dgm:spPr/>
      <dgm:t>
        <a:bodyPr/>
        <a:lstStyle/>
        <a:p>
          <a:endParaRPr lang="en-US"/>
        </a:p>
      </dgm:t>
    </dgm:pt>
    <dgm:pt modelId="{CA562395-3800-4D9E-9A02-AF30BFEEE78D}" type="pres">
      <dgm:prSet presAssocID="{8E03204E-9113-49DF-B76C-E411FC38DA52}" presName="Name0" presStyleCnt="0">
        <dgm:presLayoutVars>
          <dgm:dir/>
          <dgm:animLvl val="lvl"/>
          <dgm:resizeHandles val="exact"/>
        </dgm:presLayoutVars>
      </dgm:prSet>
      <dgm:spPr/>
    </dgm:pt>
    <dgm:pt modelId="{42A430B3-C2F5-496C-B6C7-0614D96074B2}" type="pres">
      <dgm:prSet presAssocID="{BDDCA810-9A12-41E4-9770-CCE59BB9C2B8}" presName="linNode" presStyleCnt="0"/>
      <dgm:spPr/>
    </dgm:pt>
    <dgm:pt modelId="{7D818E1A-19CA-4EEC-8083-D9390C94391B}" type="pres">
      <dgm:prSet presAssocID="{BDDCA810-9A12-41E4-9770-CCE59BB9C2B8}" presName="parentText" presStyleLbl="alignNode1" presStyleIdx="0" presStyleCnt="1" custScaleX="217609">
        <dgm:presLayoutVars>
          <dgm:chMax val="1"/>
          <dgm:bulletEnabled/>
        </dgm:presLayoutVars>
      </dgm:prSet>
      <dgm:spPr/>
    </dgm:pt>
    <dgm:pt modelId="{B0AD745C-440B-43C1-9447-88F15B7FF2B6}" type="pres">
      <dgm:prSet presAssocID="{BDDCA810-9A12-41E4-9770-CCE59BB9C2B8}" presName="descendantText" presStyleLbl="alignAccFollowNode1" presStyleIdx="0" presStyleCnt="1" custScaleX="130017" custScaleY="102050">
        <dgm:presLayoutVars>
          <dgm:bulletEnabled/>
        </dgm:presLayoutVars>
      </dgm:prSet>
      <dgm:spPr/>
    </dgm:pt>
  </dgm:ptLst>
  <dgm:cxnLst>
    <dgm:cxn modelId="{22499036-74C6-4603-9E04-C9CC762FF710}" type="presOf" srcId="{BDDCA810-9A12-41E4-9770-CCE59BB9C2B8}" destId="{7D818E1A-19CA-4EEC-8083-D9390C94391B}" srcOrd="0" destOrd="0" presId="urn:microsoft.com/office/officeart/2016/7/layout/VerticalSolidActionList"/>
    <dgm:cxn modelId="{0F62EB3A-7B26-405C-AD4D-85894CF12EA9}" srcId="{8E03204E-9113-49DF-B76C-E411FC38DA52}" destId="{BDDCA810-9A12-41E4-9770-CCE59BB9C2B8}" srcOrd="0" destOrd="0" parTransId="{9DB922AD-D003-4A9A-8377-75266A79BB24}" sibTransId="{FDA11909-5327-4E60-A26A-A50F587AAD68}"/>
    <dgm:cxn modelId="{AE143AB2-8D61-4D9C-802C-AEC8E39FE64E}" type="presOf" srcId="{8E03204E-9113-49DF-B76C-E411FC38DA52}" destId="{CA562395-3800-4D9E-9A02-AF30BFEEE78D}" srcOrd="0" destOrd="0" presId="urn:microsoft.com/office/officeart/2016/7/layout/VerticalSolidActionList"/>
    <dgm:cxn modelId="{6C4156D1-75AF-4C8B-9756-55AF7DAAAEDE}" srcId="{BDDCA810-9A12-41E4-9770-CCE59BB9C2B8}" destId="{2C6C515A-03BC-4841-B2D8-D71D259A854E}" srcOrd="0" destOrd="0" parTransId="{1F9F061C-EB37-43C8-9977-F8F11F388AEE}" sibTransId="{336D15F0-28E6-4583-B3E0-9483A87B3901}"/>
    <dgm:cxn modelId="{B273C3F7-FDF2-4076-BD63-624D1827FB99}" type="presOf" srcId="{2C6C515A-03BC-4841-B2D8-D71D259A854E}" destId="{B0AD745C-440B-43C1-9447-88F15B7FF2B6}" srcOrd="0" destOrd="0" presId="urn:microsoft.com/office/officeart/2016/7/layout/VerticalSolidActionList"/>
    <dgm:cxn modelId="{8C337C9B-53FD-43E1-A060-F9BED882396E}" type="presParOf" srcId="{CA562395-3800-4D9E-9A02-AF30BFEEE78D}" destId="{42A430B3-C2F5-496C-B6C7-0614D96074B2}" srcOrd="0" destOrd="0" presId="urn:microsoft.com/office/officeart/2016/7/layout/VerticalSolidActionList"/>
    <dgm:cxn modelId="{DFC3D072-35E9-43F6-8A29-098AA3F25E41}" type="presParOf" srcId="{42A430B3-C2F5-496C-B6C7-0614D96074B2}" destId="{7D818E1A-19CA-4EEC-8083-D9390C94391B}" srcOrd="0" destOrd="0" presId="urn:microsoft.com/office/officeart/2016/7/layout/VerticalSolidActionList"/>
    <dgm:cxn modelId="{B2C43981-6EB1-4787-B2A5-EBF4F6428BF4}" type="presParOf" srcId="{42A430B3-C2F5-496C-B6C7-0614D96074B2}" destId="{B0AD745C-440B-43C1-9447-88F15B7FF2B6}" srcOrd="1" destOrd="0" presId="urn:microsoft.com/office/officeart/2016/7/layout/VerticalSolidActionList"/>
  </dgm:cxnLst>
  <dgm:bg/>
  <dgm:whole/>
  <dgm:extLst>
    <a:ext uri="http://schemas.microsoft.com/office/drawing/2008/diagram">
      <dsp:dataModelExt xmlns:dsp="http://schemas.microsoft.com/office/drawing/2008/diagram" relId="rId10"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43456D6-952D-4C69-AE54-CA81C007C65C}">
      <dsp:nvSpPr>
        <dsp:cNvPr id="0" name=""/>
        <dsp:cNvSpPr/>
      </dsp:nvSpPr>
      <dsp:spPr>
        <a:xfrm>
          <a:off x="920" y="814842"/>
          <a:ext cx="3232268" cy="2052490"/>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sp>
    <dsp:sp modelId="{0E67118D-1E30-4DFA-84FC-FD315391DA55}">
      <dsp:nvSpPr>
        <dsp:cNvPr id="0" name=""/>
        <dsp:cNvSpPr/>
      </dsp:nvSpPr>
      <dsp:spPr>
        <a:xfrm>
          <a:off x="360061" y="1156026"/>
          <a:ext cx="3232268" cy="2052490"/>
        </a:xfrm>
        <a:prstGeom prst="roundRect">
          <a:avLst>
            <a:gd name="adj" fmla="val 10000"/>
          </a:avLst>
        </a:prstGeom>
        <a:solidFill>
          <a:schemeClr val="lt1">
            <a:alpha val="90000"/>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48590" tIns="148590" rIns="148590" bIns="148590" numCol="1" spcCol="1270" anchor="ctr" anchorCtr="0">
          <a:noAutofit/>
        </a:bodyPr>
        <a:lstStyle/>
        <a:p>
          <a:pPr marL="0" lvl="0" indent="0" algn="ctr" defTabSz="1733550">
            <a:lnSpc>
              <a:spcPct val="90000"/>
            </a:lnSpc>
            <a:spcBef>
              <a:spcPct val="0"/>
            </a:spcBef>
            <a:spcAft>
              <a:spcPct val="35000"/>
            </a:spcAft>
            <a:buNone/>
          </a:pPr>
          <a:r>
            <a:rPr lang="en-US" sz="3900" kern="1200" dirty="0"/>
            <a:t>Release date: 8/24/2020</a:t>
          </a:r>
        </a:p>
      </dsp:txBody>
      <dsp:txXfrm>
        <a:off x="420176" y="1216141"/>
        <a:ext cx="3112038" cy="1932260"/>
      </dsp:txXfrm>
    </dsp:sp>
    <dsp:sp modelId="{DD487B8E-3F3B-4AF5-BB05-AB4AAF938369}">
      <dsp:nvSpPr>
        <dsp:cNvPr id="0" name=""/>
        <dsp:cNvSpPr/>
      </dsp:nvSpPr>
      <dsp:spPr>
        <a:xfrm>
          <a:off x="3951470" y="814842"/>
          <a:ext cx="3232268" cy="2052490"/>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sp>
    <dsp:sp modelId="{B8E2E1DD-79E5-4A2C-8201-54A2CB1203BC}">
      <dsp:nvSpPr>
        <dsp:cNvPr id="0" name=""/>
        <dsp:cNvSpPr/>
      </dsp:nvSpPr>
      <dsp:spPr>
        <a:xfrm>
          <a:off x="4310611" y="1156026"/>
          <a:ext cx="3232268" cy="2052490"/>
        </a:xfrm>
        <a:prstGeom prst="roundRect">
          <a:avLst>
            <a:gd name="adj" fmla="val 10000"/>
          </a:avLst>
        </a:prstGeom>
        <a:solidFill>
          <a:schemeClr val="lt1">
            <a:alpha val="90000"/>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48590" tIns="148590" rIns="148590" bIns="148590" numCol="1" spcCol="1270" anchor="ctr" anchorCtr="0">
          <a:noAutofit/>
        </a:bodyPr>
        <a:lstStyle/>
        <a:p>
          <a:pPr marL="0" lvl="0" indent="0" algn="ctr" defTabSz="1733550">
            <a:lnSpc>
              <a:spcPct val="90000"/>
            </a:lnSpc>
            <a:spcBef>
              <a:spcPct val="0"/>
            </a:spcBef>
            <a:spcAft>
              <a:spcPct val="35000"/>
            </a:spcAft>
            <a:buNone/>
          </a:pPr>
          <a:r>
            <a:rPr lang="en-US" sz="3900" kern="1200" dirty="0"/>
            <a:t>Effective date: 9/14/2020</a:t>
          </a:r>
        </a:p>
      </dsp:txBody>
      <dsp:txXfrm>
        <a:off x="4370726" y="1216141"/>
        <a:ext cx="3112038" cy="193226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0AD745C-440B-43C1-9447-88F15B7FF2B6}">
      <dsp:nvSpPr>
        <dsp:cNvPr id="0" name=""/>
        <dsp:cNvSpPr/>
      </dsp:nvSpPr>
      <dsp:spPr>
        <a:xfrm>
          <a:off x="1476885" y="1377"/>
          <a:ext cx="3529027" cy="6430869"/>
        </a:xfrm>
        <a:prstGeom prst="rect">
          <a:avLst/>
        </a:prstGeom>
        <a:solidFill>
          <a:schemeClr val="accent2">
            <a:tint val="40000"/>
            <a:alpha val="90000"/>
            <a:hueOff val="0"/>
            <a:satOff val="0"/>
            <a:lumOff val="0"/>
            <a:alphaOff val="0"/>
          </a:schemeClr>
        </a:solidFill>
        <a:ln w="15875" cap="flat" cmpd="sng" algn="ctr">
          <a:solidFill>
            <a:schemeClr val="accent2">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2665" tIns="1600628" rIns="52665" bIns="1600628" numCol="1" spcCol="1270" anchor="ctr" anchorCtr="0">
          <a:noAutofit/>
        </a:bodyPr>
        <a:lstStyle/>
        <a:p>
          <a:pPr marL="0" lvl="0" indent="0" algn="l" defTabSz="800100">
            <a:lnSpc>
              <a:spcPct val="90000"/>
            </a:lnSpc>
            <a:spcBef>
              <a:spcPct val="0"/>
            </a:spcBef>
            <a:spcAft>
              <a:spcPct val="35000"/>
            </a:spcAft>
            <a:buFont typeface="Wingdings" panose="05000000000000000000" pitchFamily="2" charset="2"/>
            <a:buNone/>
          </a:pPr>
          <a:r>
            <a:rPr lang="en-US" sz="1800" kern="1200" dirty="0"/>
            <a:t>Describe the requirements and procedures for research involving prisoners in the protocol and include:</a:t>
          </a:r>
        </a:p>
        <a:p>
          <a:pPr marL="0" lvl="0" indent="0" algn="l" defTabSz="800100">
            <a:lnSpc>
              <a:spcPct val="90000"/>
            </a:lnSpc>
            <a:spcBef>
              <a:spcPct val="0"/>
            </a:spcBef>
            <a:spcAft>
              <a:spcPct val="35000"/>
            </a:spcAft>
            <a:buFont typeface="Wingdings" panose="05000000000000000000" pitchFamily="2" charset="2"/>
            <a:buNone/>
          </a:pPr>
          <a:r>
            <a:rPr lang="en-US" sz="1800" kern="1200" dirty="0"/>
            <a:t>- How recruitment promote equitable selection of subjects</a:t>
          </a:r>
        </a:p>
        <a:p>
          <a:pPr marL="0" lvl="0" indent="0" algn="l" defTabSz="800100">
            <a:lnSpc>
              <a:spcPct val="90000"/>
            </a:lnSpc>
            <a:spcBef>
              <a:spcPct val="0"/>
            </a:spcBef>
            <a:spcAft>
              <a:spcPct val="35000"/>
            </a:spcAft>
            <a:buFont typeface="Wingdings" panose="05000000000000000000" pitchFamily="2" charset="2"/>
            <a:buNone/>
          </a:pPr>
          <a:r>
            <a:rPr lang="en-US" sz="1800" kern="1200" dirty="0"/>
            <a:t>- Ensure that the risk of the research will be no different for prisoner subjects than non-prisoner subjects</a:t>
          </a:r>
        </a:p>
        <a:p>
          <a:pPr marL="0" lvl="0" indent="0" algn="l" defTabSz="800100">
            <a:lnSpc>
              <a:spcPct val="90000"/>
            </a:lnSpc>
            <a:spcBef>
              <a:spcPct val="0"/>
            </a:spcBef>
            <a:spcAft>
              <a:spcPct val="35000"/>
            </a:spcAft>
            <a:buFont typeface="Wingdings" panose="05000000000000000000" pitchFamily="2" charset="2"/>
            <a:buNone/>
          </a:pPr>
          <a:endParaRPr lang="en-US" sz="1800" kern="1200" dirty="0"/>
        </a:p>
        <a:p>
          <a:pPr marL="0" lvl="0" indent="0" algn="l" defTabSz="800100">
            <a:lnSpc>
              <a:spcPct val="90000"/>
            </a:lnSpc>
            <a:spcBef>
              <a:spcPct val="0"/>
            </a:spcBef>
            <a:spcAft>
              <a:spcPct val="35000"/>
            </a:spcAft>
            <a:buFont typeface="Wingdings" panose="05000000000000000000" pitchFamily="2" charset="2"/>
            <a:buNone/>
          </a:pPr>
          <a:r>
            <a:rPr lang="en-US" sz="1800" kern="1200" dirty="0"/>
            <a:t>Ensure that the consent and information provided to prisoner subjects are understandable to that population</a:t>
          </a:r>
        </a:p>
        <a:p>
          <a:pPr marL="0" lvl="0" indent="0" algn="l" defTabSz="800100">
            <a:lnSpc>
              <a:spcPct val="90000"/>
            </a:lnSpc>
            <a:spcBef>
              <a:spcPct val="0"/>
            </a:spcBef>
            <a:spcAft>
              <a:spcPct val="35000"/>
            </a:spcAft>
            <a:buFont typeface="Wingdings" panose="05000000000000000000" pitchFamily="2" charset="2"/>
            <a:buNone/>
          </a:pPr>
          <a:r>
            <a:rPr lang="en-US" sz="1800" kern="1200" dirty="0"/>
            <a:t>- Ensure that when feasible that subjects are informed in advance of participation that their parole will not be affected by participation in the research</a:t>
          </a:r>
        </a:p>
        <a:p>
          <a:pPr marL="0" lvl="0" indent="0" algn="l" defTabSz="800100">
            <a:lnSpc>
              <a:spcPct val="90000"/>
            </a:lnSpc>
            <a:spcBef>
              <a:spcPct val="0"/>
            </a:spcBef>
            <a:spcAft>
              <a:spcPct val="35000"/>
            </a:spcAft>
            <a:buFont typeface="Wingdings" panose="05000000000000000000" pitchFamily="2" charset="2"/>
            <a:buNone/>
          </a:pPr>
          <a:endParaRPr lang="en-US" sz="1800" kern="1200" dirty="0"/>
        </a:p>
        <a:p>
          <a:pPr marL="0" lvl="0" indent="0" algn="l" defTabSz="800100">
            <a:lnSpc>
              <a:spcPct val="90000"/>
            </a:lnSpc>
            <a:spcBef>
              <a:spcPct val="0"/>
            </a:spcBef>
            <a:spcAft>
              <a:spcPct val="35000"/>
            </a:spcAft>
            <a:buFont typeface="Wingdings" panose="05000000000000000000" pitchFamily="2" charset="2"/>
            <a:buNone/>
          </a:pPr>
          <a:r>
            <a:rPr lang="en-US" sz="1800" kern="1200" dirty="0"/>
            <a:t>Not commence research until both IRB and OHRP approval are received</a:t>
          </a:r>
        </a:p>
      </dsp:txBody>
      <dsp:txXfrm>
        <a:off x="1476885" y="1377"/>
        <a:ext cx="3529027" cy="6430869"/>
      </dsp:txXfrm>
    </dsp:sp>
    <dsp:sp modelId="{7D818E1A-19CA-4EEC-8083-D9390C94391B}">
      <dsp:nvSpPr>
        <dsp:cNvPr id="0" name=""/>
        <dsp:cNvSpPr/>
      </dsp:nvSpPr>
      <dsp:spPr>
        <a:xfrm>
          <a:off x="255" y="65969"/>
          <a:ext cx="1476630" cy="6301685"/>
        </a:xfrm>
        <a:prstGeom prst="rect">
          <a:avLst/>
        </a:prstGeom>
        <a:solidFill>
          <a:schemeClr val="accent2">
            <a:hueOff val="0"/>
            <a:satOff val="0"/>
            <a:lumOff val="0"/>
            <a:alphaOff val="0"/>
          </a:schemeClr>
        </a:solidFill>
        <a:ln w="15875"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5908" tIns="622466" rIns="35908" bIns="622466" numCol="1" spcCol="1270" anchor="ctr" anchorCtr="0">
          <a:noAutofit/>
        </a:bodyPr>
        <a:lstStyle/>
        <a:p>
          <a:pPr marL="0" lvl="0" indent="0" algn="ctr" defTabSz="889000">
            <a:lnSpc>
              <a:spcPct val="90000"/>
            </a:lnSpc>
            <a:spcBef>
              <a:spcPct val="0"/>
            </a:spcBef>
            <a:spcAft>
              <a:spcPct val="35000"/>
            </a:spcAft>
            <a:buNone/>
          </a:pPr>
          <a:r>
            <a:rPr lang="en-US" sz="2000" kern="1200" dirty="0"/>
            <a:t>Investigators should: </a:t>
          </a:r>
        </a:p>
      </dsp:txBody>
      <dsp:txXfrm>
        <a:off x="255" y="65969"/>
        <a:ext cx="1476630" cy="6301685"/>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16/7/layout/VerticalSolidActionList">
  <dgm:title val="Vertical Solid Action List"/>
  <dgm:desc val="Use to show non-sequential or grouped lists of information. Works well with large amounts of text. All text has the same level of emphasis, and direction is not implied."/>
  <dgm:catLst>
    <dgm:cat type="list" pri="5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4">
          <dgm:prSet phldr="1"/>
        </dgm:pt>
        <dgm:pt modelId="41">
          <dgm:prSet phldr="1"/>
        </dgm:pt>
        <dgm:pt modelId="5">
          <dgm:prSet phldr="1"/>
        </dgm:pt>
        <dgm:pt modelId="51">
          <dgm:prSet phldr="1"/>
        </dgm:pt>
      </dgm:ptLst>
      <dgm:cxnLst>
        <dgm:cxn modelId="4" srcId="0" destId="1" srcOrd="0" destOrd="0"/>
        <dgm:cxn modelId="5" srcId="0" destId="2" srcOrd="1" destOrd="0"/>
        <dgm:cxn modelId="6" srcId="0" destId="3" srcOrd="2" destOrd="0"/>
        <dgm:cxn modelId="7" srcId="0" destId="4" srcOrd="3" destOrd="0"/>
        <dgm:cxn modelId="8" srcId="0" destId="5" srcOrd="4" destOrd="0"/>
        <dgm:cxn modelId="13" srcId="1" destId="11" srcOrd="0" destOrd="0"/>
        <dgm:cxn modelId="23" srcId="2" destId="21" srcOrd="0" destOrd="0"/>
        <dgm:cxn modelId="33" srcId="3" destId="31" srcOrd="0" destOrd="0"/>
        <dgm:cxn modelId="43" srcId="4" destId="41" srcOrd="0" destOrd="0"/>
        <dgm:cxn modelId="53" srcId="5" destId="51" srcOrd="0"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6"/>
      <dgm:constr type="primFontSz" for="des" forName="parentText" op="equ" val="28"/>
      <dgm:constr type="primFontSz" for="des" forName="descendantText" refType="primFontSz" refFor="des" refForName="parentText" op="lte" fact="0.82"/>
      <dgm:constr type="primFontSz" for="des" forName="parentText" refType="primFontSz" refFor="des" refForName="descendantText" op="lte" fact="1.25"/>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2"/>
          <dgm:constr type="w" for="ch" forName="descendantText" refType="w" fact="0.8"/>
          <dgm:constr type="h" for="ch" forName="parentText" refType="h"/>
          <dgm:constr type="h" for="ch" forName="descendantText" refType="h" refFor="ch" refForName="parentText"/>
        </dgm:constrLst>
        <dgm:ruleLst/>
        <dgm:layoutNode name="parentText" styleLbl="alignNode1">
          <dgm:varLst>
            <dgm:chMax val="1"/>
            <dgm:bulletEnabled/>
          </dgm:varLst>
          <dgm:alg type="tx"/>
          <dgm:shape xmlns:r="http://schemas.openxmlformats.org/officeDocument/2006/relationships" type="rect" r:blip="" zOrderOff="3">
            <dgm:adjLst/>
          </dgm:shape>
          <dgm:presOf axis="self" ptType="node"/>
          <dgm:constrLst>
            <dgm:constr type="tMarg" refType="h" fact="0.28"/>
            <dgm:constr type="bMarg" refType="h" fact="0.28"/>
            <dgm:constr type="lMarg" refType="w" fact="0.15"/>
            <dgm:constr type="rMarg" refType="w" fact="0.15"/>
          </dgm:constrLst>
          <dgm:ruleLst>
            <dgm:rule type="primFontSz" val="15" fact="NaN" max="NaN"/>
          </dgm:ruleLst>
        </dgm:layoutNode>
        <dgm:layoutNode name="descendantText" styleLbl="alignAccFollowNode1">
          <dgm:varLst>
            <dgm:bulletEnabled/>
          </dgm:varLst>
          <dgm:alg type="tx">
            <dgm:param type="stBulletLvl" val="0"/>
            <dgm:param type="parTxLTRAlign" val="l"/>
            <dgm:param type="shpTxLTRAlignCh" val="l"/>
            <dgm:param type="parTxRTLAlign" val="r"/>
            <dgm:param type="shpTxRTLAlignCh" val="r"/>
          </dgm:alg>
          <dgm:choose name="Name10">
            <dgm:if name="Name11" func="var" arg="dir" op="equ" val="norm">
              <dgm:shape xmlns:r="http://schemas.openxmlformats.org/officeDocument/2006/relationships" type="rect" r:blip="">
                <dgm:adjLst/>
              </dgm:shape>
            </dgm:if>
            <dgm:else name="Name12">
              <dgm:shape xmlns:r="http://schemas.openxmlformats.org/officeDocument/2006/relationships" type="rect" r:blip="">
                <dgm:adjLst/>
              </dgm:shape>
            </dgm:else>
          </dgm:choose>
          <dgm:presOf axis="des" ptType="node"/>
          <dgm:constrLst>
            <dgm:constr type="primFontSz" val="24"/>
            <dgm:constr type="lMarg" refType="w" fact="0.055"/>
            <dgm:constr type="rMarg" refType="w" fact="0.055"/>
            <dgm:constr type="tMarg" refType="h" fact="0.72"/>
            <dgm:constr type="bMarg" refType="h" fact="0.72"/>
          </dgm:constrLst>
          <dgm:ruleLst>
            <dgm:rule type="primFontSz" val="11" fact="NaN" max="NaN"/>
          </dgm:ruleLst>
        </dgm:layoutNod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02C01F96-2B3B-4AEC-9F0E-BF51B264B4D0}"/>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a:extLst>
              <a:ext uri="{FF2B5EF4-FFF2-40B4-BE49-F238E27FC236}">
                <a16:creationId xmlns:a16="http://schemas.microsoft.com/office/drawing/2014/main" id="{FF85E3D5-F502-468A-A2AA-77B4CFA78CEE}"/>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C9F4087C-06AA-4065-BB8C-4280A8FADDEB}" type="datetimeFigureOut">
              <a:rPr lang="en-US" smtClean="0"/>
              <a:t>8/21/2020</a:t>
            </a:fld>
            <a:endParaRPr lang="en-US" dirty="0"/>
          </a:p>
        </p:txBody>
      </p:sp>
      <p:sp>
        <p:nvSpPr>
          <p:cNvPr id="4" name="Footer Placeholder 3">
            <a:extLst>
              <a:ext uri="{FF2B5EF4-FFF2-40B4-BE49-F238E27FC236}">
                <a16:creationId xmlns:a16="http://schemas.microsoft.com/office/drawing/2014/main" id="{B445B4A5-2F7A-42CD-AB95-AA675272A419}"/>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a:extLst>
              <a:ext uri="{FF2B5EF4-FFF2-40B4-BE49-F238E27FC236}">
                <a16:creationId xmlns:a16="http://schemas.microsoft.com/office/drawing/2014/main" id="{65985654-F8C7-4620-97D1-23666DDA2B19}"/>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95DF3B88-F75D-4E6A-8F53-AAB7CFC3D611}" type="slidenum">
              <a:rPr lang="en-US" smtClean="0"/>
              <a:t>‹#›</a:t>
            </a:fld>
            <a:endParaRPr lang="en-US" dirty="0"/>
          </a:p>
        </p:txBody>
      </p:sp>
    </p:spTree>
    <p:extLst>
      <p:ext uri="{BB962C8B-B14F-4D97-AF65-F5344CB8AC3E}">
        <p14:creationId xmlns:p14="http://schemas.microsoft.com/office/powerpoint/2010/main" val="276109268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4CBCC86-9979-4769-AD30-3F8E42BE267D}" type="datetimeFigureOut">
              <a:rPr lang="en-US" smtClean="0"/>
              <a:t>8/21/2020</a:t>
            </a:fld>
            <a:endParaRPr lang="en-US" dirty="0"/>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8878A9C-9465-40FD-95A9-5FB5C89B7200}" type="slidenum">
              <a:rPr lang="en-US" smtClean="0"/>
              <a:t>‹#›</a:t>
            </a:fld>
            <a:endParaRPr lang="en-US" dirty="0"/>
          </a:p>
        </p:txBody>
      </p:sp>
    </p:spTree>
    <p:extLst>
      <p:ext uri="{BB962C8B-B14F-4D97-AF65-F5344CB8AC3E}">
        <p14:creationId xmlns:p14="http://schemas.microsoft.com/office/powerpoint/2010/main" val="68781512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3" Type="http://schemas.openxmlformats.org/officeDocument/2006/relationships/hyperlink" Target="mailto:IRB@od.nih.gov" TargetMode="External"/><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is a short presentation to introduce you to Policy 401, which is the new Office of Human Subjects Research Protections policy describing the requirements for research involving prisoners.</a:t>
            </a:r>
          </a:p>
          <a:p>
            <a:r>
              <a:rPr lang="en-US" dirty="0"/>
              <a:t> </a:t>
            </a:r>
          </a:p>
          <a:p>
            <a:r>
              <a:rPr lang="en-US" dirty="0"/>
              <a:t>This presentation is meant to be a brief overview of the key points of the policy. It </a:t>
            </a:r>
            <a:r>
              <a:rPr lang="en-US" u="sng" dirty="0"/>
              <a:t>is not </a:t>
            </a:r>
            <a:r>
              <a:rPr lang="en-US" dirty="0"/>
              <a:t>an in-depth discussion of the policy and not all points raised in the policy will be discussed. Therefore, it is important that you review the full policy document which is posted on the IRBO website.”</a:t>
            </a:r>
          </a:p>
          <a:p>
            <a:endParaRPr lang="en-US" dirty="0"/>
          </a:p>
        </p:txBody>
      </p:sp>
      <p:sp>
        <p:nvSpPr>
          <p:cNvPr id="4" name="Slide Number Placeholder 3"/>
          <p:cNvSpPr>
            <a:spLocks noGrp="1"/>
          </p:cNvSpPr>
          <p:nvPr>
            <p:ph type="sldNum" sz="quarter" idx="5"/>
          </p:nvPr>
        </p:nvSpPr>
        <p:spPr/>
        <p:txBody>
          <a:bodyPr/>
          <a:lstStyle/>
          <a:p>
            <a:fld id="{D8878A9C-9465-40FD-95A9-5FB5C89B7200}" type="slidenum">
              <a:rPr lang="en-US" smtClean="0"/>
              <a:t>1</a:t>
            </a:fld>
            <a:endParaRPr lang="en-US" dirty="0"/>
          </a:p>
        </p:txBody>
      </p:sp>
    </p:spTree>
    <p:extLst>
      <p:ext uri="{BB962C8B-B14F-4D97-AF65-F5344CB8AC3E}">
        <p14:creationId xmlns:p14="http://schemas.microsoft.com/office/powerpoint/2010/main" val="22966697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So, to recap, what is required by the NIH IRB? </a:t>
            </a:r>
          </a:p>
          <a:p>
            <a:endParaRPr lang="en-US" dirty="0"/>
          </a:p>
          <a:p>
            <a:r>
              <a:rPr lang="en-US" dirty="0"/>
              <a:t>The IRB expects that the protocol will describe the requirements and protections for research that involves prisoners. </a:t>
            </a:r>
          </a:p>
          <a:p>
            <a:endParaRPr lang="en-US" dirty="0"/>
          </a:p>
          <a:p>
            <a:r>
              <a:rPr lang="en-US" dirty="0"/>
              <a:t>The IRB expects that recruitment procedures described in the protocol will reflect equitable selection of subjects</a:t>
            </a:r>
          </a:p>
          <a:p>
            <a:endParaRPr lang="en-US" dirty="0"/>
          </a:p>
          <a:p>
            <a:r>
              <a:rPr lang="en-US" dirty="0"/>
              <a:t>The IRB expects that the risks of the research will be no different for prisoner subjects than non-prisoner subjects</a:t>
            </a:r>
          </a:p>
          <a:p>
            <a:endParaRPr lang="en-US" dirty="0"/>
          </a:p>
          <a:p>
            <a:r>
              <a:rPr lang="en-US" dirty="0"/>
              <a:t>The IRB expects that the consent will be in language understandable to prisoners  </a:t>
            </a:r>
          </a:p>
          <a:p>
            <a:endParaRPr lang="en-US" dirty="0"/>
          </a:p>
          <a:p>
            <a:r>
              <a:rPr lang="en-US" dirty="0"/>
              <a:t>The IRB expects that when the research anticipates research with prisoner subjects, that they will be informed in advance that participation will not impact their parole, even if the IRB waives informed consent. </a:t>
            </a:r>
          </a:p>
          <a:p>
            <a:endParaRPr lang="en-US" dirty="0"/>
          </a:p>
          <a:p>
            <a:r>
              <a:rPr lang="en-US" dirty="0"/>
              <a:t>Lastly, the IRB will specify that research cannot proceed until both IRB approval and OHRP approval (from the HHS Secretary) are received. </a:t>
            </a:r>
          </a:p>
          <a:p>
            <a:endParaRPr lang="en-US" dirty="0"/>
          </a:p>
        </p:txBody>
      </p:sp>
      <p:sp>
        <p:nvSpPr>
          <p:cNvPr id="4" name="Slide Number Placeholder 3"/>
          <p:cNvSpPr>
            <a:spLocks noGrp="1"/>
          </p:cNvSpPr>
          <p:nvPr>
            <p:ph type="sldNum" sz="quarter" idx="5"/>
          </p:nvPr>
        </p:nvSpPr>
        <p:spPr/>
        <p:txBody>
          <a:bodyPr/>
          <a:lstStyle/>
          <a:p>
            <a:fld id="{D8878A9C-9465-40FD-95A9-5FB5C89B7200}" type="slidenum">
              <a:rPr lang="en-US" smtClean="0"/>
              <a:t>10</a:t>
            </a:fld>
            <a:endParaRPr lang="en-US" dirty="0"/>
          </a:p>
        </p:txBody>
      </p:sp>
    </p:spTree>
    <p:extLst>
      <p:ext uri="{BB962C8B-B14F-4D97-AF65-F5344CB8AC3E}">
        <p14:creationId xmlns:p14="http://schemas.microsoft.com/office/powerpoint/2010/main" val="264209835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concludes this presentation. As a reminder, this presentation is intended to be only a brief overview of the key points of the policy. It is not an in-depth discussion, and there are some elements of the policy that we did not discuss. </a:t>
            </a:r>
          </a:p>
          <a:p>
            <a:endParaRPr lang="en-US" dirty="0"/>
          </a:p>
          <a:p>
            <a:r>
              <a:rPr lang="en-US" dirty="0"/>
              <a:t>Therefore, for full information, I urge you go to the IRBO website, and review the policy and the associated policy overview table posted there. </a:t>
            </a:r>
          </a:p>
          <a:p>
            <a:endParaRPr lang="en-US" dirty="0"/>
          </a:p>
          <a:p>
            <a:r>
              <a:rPr lang="en-US" dirty="0"/>
              <a:t>In addition, we provide resources which you may find helpful, including links to the regulations. </a:t>
            </a:r>
          </a:p>
          <a:p>
            <a:endParaRPr lang="en-US" dirty="0"/>
          </a:p>
          <a:p>
            <a:r>
              <a:rPr lang="en-US" dirty="0"/>
              <a:t>As always, if you have any questions, please feel free to email the NIH IRB at </a:t>
            </a:r>
            <a:r>
              <a:rPr lang="en-US" dirty="0">
                <a:hlinkClick r:id="rId3"/>
              </a:rPr>
              <a:t>IRB@od.nih.gov</a:t>
            </a:r>
            <a:r>
              <a:rPr lang="en-US" dirty="0"/>
              <a:t>. Thank you for listening.”</a:t>
            </a:r>
          </a:p>
        </p:txBody>
      </p:sp>
      <p:sp>
        <p:nvSpPr>
          <p:cNvPr id="4" name="Slide Number Placeholder 3"/>
          <p:cNvSpPr>
            <a:spLocks noGrp="1"/>
          </p:cNvSpPr>
          <p:nvPr>
            <p:ph type="sldNum" sz="quarter" idx="5"/>
          </p:nvPr>
        </p:nvSpPr>
        <p:spPr/>
        <p:txBody>
          <a:bodyPr/>
          <a:lstStyle/>
          <a:p>
            <a:fld id="{D8878A9C-9465-40FD-95A9-5FB5C89B7200}" type="slidenum">
              <a:rPr lang="en-US" smtClean="0"/>
              <a:t>11</a:t>
            </a:fld>
            <a:endParaRPr lang="en-US" dirty="0"/>
          </a:p>
        </p:txBody>
      </p:sp>
    </p:spTree>
    <p:extLst>
      <p:ext uri="{BB962C8B-B14F-4D97-AF65-F5344CB8AC3E}">
        <p14:creationId xmlns:p14="http://schemas.microsoft.com/office/powerpoint/2010/main" val="59449780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The release date for this policy is August 24th, 2020. However, the IRB will not begin to enforce the policy until September 14th, 2020.  Upon release, you may use this policy as guidance for developing your submissions. </a:t>
            </a:r>
          </a:p>
          <a:p>
            <a:endParaRPr lang="en-US" dirty="0"/>
          </a:p>
          <a:p>
            <a:endParaRPr lang="en-US" dirty="0"/>
          </a:p>
          <a:p>
            <a:endParaRPr lang="en-US" dirty="0"/>
          </a:p>
        </p:txBody>
      </p:sp>
      <p:sp>
        <p:nvSpPr>
          <p:cNvPr id="4" name="Slide Number Placeholder 3"/>
          <p:cNvSpPr>
            <a:spLocks noGrp="1"/>
          </p:cNvSpPr>
          <p:nvPr>
            <p:ph type="sldNum" sz="quarter" idx="5"/>
          </p:nvPr>
        </p:nvSpPr>
        <p:spPr/>
        <p:txBody>
          <a:bodyPr/>
          <a:lstStyle/>
          <a:p>
            <a:fld id="{D8878A9C-9465-40FD-95A9-5FB5C89B7200}" type="slidenum">
              <a:rPr lang="en-US" smtClean="0"/>
              <a:t>2</a:t>
            </a:fld>
            <a:endParaRPr lang="en-US" dirty="0"/>
          </a:p>
        </p:txBody>
      </p:sp>
    </p:spTree>
    <p:extLst>
      <p:ext uri="{BB962C8B-B14F-4D97-AF65-F5344CB8AC3E}">
        <p14:creationId xmlns:p14="http://schemas.microsoft.com/office/powerpoint/2010/main" val="56454844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purpose of policy 401 is to describe the NIH policy for research involving prisoners as subjects, whether prisoners are an intended population of the research, or if a subject becomes a prisoner at any time during the research.</a:t>
            </a:r>
          </a:p>
          <a:p>
            <a:endParaRPr lang="en-US" dirty="0"/>
          </a:p>
          <a:p>
            <a:r>
              <a:rPr lang="en-US" dirty="0"/>
              <a:t>The policy applies to NIH investigators when conducting research with prisoners, or when one of their subjects becomes a prisoner during the research. </a:t>
            </a:r>
          </a:p>
          <a:p>
            <a:endParaRPr lang="en-US" dirty="0"/>
          </a:p>
          <a:p>
            <a:r>
              <a:rPr lang="en-US" dirty="0"/>
              <a:t>Policy 401 applies whether the NIH is the reviewing IRB, or an external IRB is the reviewing IRB.</a:t>
            </a:r>
          </a:p>
          <a:p>
            <a:endParaRPr lang="en-US" dirty="0"/>
          </a:p>
          <a:p>
            <a:r>
              <a:rPr lang="en-US" dirty="0"/>
              <a:t>This policy applies to NIH investigators and non-NIH investigators, who must follow this policy, when the NIH IRB is the reviewing IRB. </a:t>
            </a:r>
          </a:p>
          <a:p>
            <a:r>
              <a:rPr lang="en-US" dirty="0"/>
              <a:t> </a:t>
            </a:r>
          </a:p>
          <a:p>
            <a:r>
              <a:rPr lang="en-US" dirty="0"/>
              <a:t>This policy also applies to the NIH IRB.</a:t>
            </a:r>
          </a:p>
          <a:p>
            <a:endParaRPr lang="en-US" dirty="0"/>
          </a:p>
          <a:p>
            <a:r>
              <a:rPr lang="en-US" dirty="0"/>
              <a:t>This policy applies to the staff of the Office of Human Subjects Research Protections</a:t>
            </a:r>
          </a:p>
          <a:p>
            <a:r>
              <a:rPr lang="en-US" dirty="0"/>
              <a:t> </a:t>
            </a:r>
          </a:p>
          <a:p>
            <a:endParaRPr lang="en-US" dirty="0"/>
          </a:p>
        </p:txBody>
      </p:sp>
      <p:sp>
        <p:nvSpPr>
          <p:cNvPr id="4" name="Slide Number Placeholder 3"/>
          <p:cNvSpPr>
            <a:spLocks noGrp="1"/>
          </p:cNvSpPr>
          <p:nvPr>
            <p:ph type="sldNum" sz="quarter" idx="5"/>
          </p:nvPr>
        </p:nvSpPr>
        <p:spPr/>
        <p:txBody>
          <a:bodyPr/>
          <a:lstStyle/>
          <a:p>
            <a:fld id="{D8878A9C-9465-40FD-95A9-5FB5C89B7200}" type="slidenum">
              <a:rPr lang="en-US" smtClean="0"/>
              <a:t>3</a:t>
            </a:fld>
            <a:endParaRPr lang="en-US" dirty="0"/>
          </a:p>
        </p:txBody>
      </p:sp>
    </p:spTree>
    <p:extLst>
      <p:ext uri="{BB962C8B-B14F-4D97-AF65-F5344CB8AC3E}">
        <p14:creationId xmlns:p14="http://schemas.microsoft.com/office/powerpoint/2010/main" val="319455431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“Research involving prisoners, may not begin prior to IRB review and approval of the research, and approval from the HHS Office of Human Research Protections (OHRP) is obtained. </a:t>
            </a:r>
          </a:p>
          <a:p>
            <a:endParaRPr lang="en-US" dirty="0"/>
          </a:p>
          <a:p>
            <a:r>
              <a:rPr lang="en-US" dirty="0"/>
              <a:t>Further if a subject becomes incarcerated while on study, the research activities for that subject must cease (unless the research is already approved by the IRB to involve prisoners). Otherwise, research with this subject cannot continue until both IRB approval and approval from OHRP is obtained. In order to obtain this approval, the NIH must certify to the Secretary HHS that the IRB has provided its approval of the research consistent with Subpart C. </a:t>
            </a:r>
          </a:p>
          <a:p>
            <a:endParaRPr lang="en-US" dirty="0"/>
          </a:p>
          <a:p>
            <a:r>
              <a:rPr lang="en-US" dirty="0"/>
              <a:t>When conducting research involving prisoners, Principal Investigators (PIs) must ensure that the protocol and the research comply both with the basic protections for human subjects specified at 45 CFR 46 Subpart A, as well as the applicable requirements of 45 CFR 46 Subpart C.”</a:t>
            </a:r>
          </a:p>
        </p:txBody>
      </p:sp>
      <p:sp>
        <p:nvSpPr>
          <p:cNvPr id="4" name="Slide Number Placeholder 3"/>
          <p:cNvSpPr>
            <a:spLocks noGrp="1"/>
          </p:cNvSpPr>
          <p:nvPr>
            <p:ph type="sldNum" sz="quarter" idx="5"/>
          </p:nvPr>
        </p:nvSpPr>
        <p:spPr/>
        <p:txBody>
          <a:bodyPr/>
          <a:lstStyle/>
          <a:p>
            <a:fld id="{D8878A9C-9465-40FD-95A9-5FB5C89B7200}" type="slidenum">
              <a:rPr lang="en-US" smtClean="0"/>
              <a:t>4</a:t>
            </a:fld>
            <a:endParaRPr lang="en-US" dirty="0"/>
          </a:p>
        </p:txBody>
      </p:sp>
    </p:spTree>
    <p:extLst>
      <p:ext uri="{BB962C8B-B14F-4D97-AF65-F5344CB8AC3E}">
        <p14:creationId xmlns:p14="http://schemas.microsoft.com/office/powerpoint/2010/main" val="151010955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Under Subpart C, exempt research is generally prohibited. For example, under the pre-2018 Common Rule, exempt research involving prisoners </a:t>
            </a:r>
            <a:r>
              <a:rPr lang="en-US" u="sng" dirty="0"/>
              <a:t>is not permitted</a:t>
            </a:r>
            <a:r>
              <a:rPr lang="en-US" dirty="0"/>
              <a:t>. However there was a slight change to this stance when the Common Rule was revised: </a:t>
            </a:r>
          </a:p>
          <a:p>
            <a:endParaRPr lang="en-US" dirty="0"/>
          </a:p>
          <a:p>
            <a:r>
              <a:rPr lang="en-US" dirty="0"/>
              <a:t>Under the 2018 Common Rule, exempt research is still prohibited for research involving prisoners, except:  exempt research aimed at involving a broader subject population that only </a:t>
            </a:r>
            <a:r>
              <a:rPr lang="en-US" u="sng" dirty="0"/>
              <a:t>incidentally</a:t>
            </a:r>
            <a:r>
              <a:rPr lang="en-US" dirty="0"/>
              <a:t> includes prisoners is permitted. However, this exempt research may only be approvable under the exemption categories at 45 CFR 46.104(b), when all of the applicable criteria for the exemption is met. </a:t>
            </a:r>
          </a:p>
          <a:p>
            <a:endParaRPr lang="en-US" dirty="0"/>
          </a:p>
        </p:txBody>
      </p:sp>
      <p:sp>
        <p:nvSpPr>
          <p:cNvPr id="4" name="Slide Number Placeholder 3"/>
          <p:cNvSpPr>
            <a:spLocks noGrp="1"/>
          </p:cNvSpPr>
          <p:nvPr>
            <p:ph type="sldNum" sz="quarter" idx="5"/>
          </p:nvPr>
        </p:nvSpPr>
        <p:spPr/>
        <p:txBody>
          <a:bodyPr/>
          <a:lstStyle/>
          <a:p>
            <a:fld id="{D8878A9C-9465-40FD-95A9-5FB5C89B7200}" type="slidenum">
              <a:rPr lang="en-US" smtClean="0"/>
              <a:t>5</a:t>
            </a:fld>
            <a:endParaRPr lang="en-US" dirty="0"/>
          </a:p>
        </p:txBody>
      </p:sp>
    </p:spTree>
    <p:extLst>
      <p:ext uri="{BB962C8B-B14F-4D97-AF65-F5344CB8AC3E}">
        <p14:creationId xmlns:p14="http://schemas.microsoft.com/office/powerpoint/2010/main" val="81918882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Policy 401 reminds investigators and the IRB, that waiver of informed consent is permitted with research involving prisoners, so long as the requirements of 45 CFR 46.116 are met.  However under Subpart C, even if consent is waived, prisoners must be still be informed by investigators, in advance of participation, that their participation in the research will have no effect on their parole. </a:t>
            </a:r>
          </a:p>
          <a:p>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kern="1200" dirty="0">
                <a:solidFill>
                  <a:schemeClr val="tx1"/>
                </a:solidFill>
                <a:effectLst/>
                <a:highlight>
                  <a:srgbClr val="FFFF00"/>
                </a:highlight>
                <a:latin typeface="+mn-lt"/>
                <a:ea typeface="+mn-ea"/>
                <a:cs typeface="+mn-cs"/>
              </a:rPr>
              <a:t>There is one additional prohibition investigators should be aware of:  </a:t>
            </a:r>
            <a:r>
              <a:rPr lang="en-US" dirty="0">
                <a:highlight>
                  <a:srgbClr val="FFFF00"/>
                </a:highlight>
              </a:rPr>
              <a:t>Research with Prisoners is not eligible for the exception from informed consent in emergency research</a:t>
            </a:r>
            <a:r>
              <a:rPr lang="en-US" sz="1200" kern="1200" dirty="0">
                <a:solidFill>
                  <a:schemeClr val="tx1"/>
                </a:solidFill>
                <a:effectLst/>
                <a:highlight>
                  <a:srgbClr val="FFFF00"/>
                </a:highlight>
                <a:latin typeface="+mn-lt"/>
                <a:ea typeface="+mn-ea"/>
                <a:cs typeface="+mn-cs"/>
              </a:rPr>
              <a:t>.</a:t>
            </a:r>
            <a:endParaRPr lang="en-US" b="0" dirty="0">
              <a:highlight>
                <a:srgbClr val="FFFF00"/>
              </a:highlight>
            </a:endParaRPr>
          </a:p>
          <a:p>
            <a:endParaRPr lang="en-US" dirty="0"/>
          </a:p>
        </p:txBody>
      </p:sp>
      <p:sp>
        <p:nvSpPr>
          <p:cNvPr id="4" name="Slide Number Placeholder 3"/>
          <p:cNvSpPr>
            <a:spLocks noGrp="1"/>
          </p:cNvSpPr>
          <p:nvPr>
            <p:ph type="sldNum" sz="quarter" idx="5"/>
          </p:nvPr>
        </p:nvSpPr>
        <p:spPr/>
        <p:txBody>
          <a:bodyPr/>
          <a:lstStyle/>
          <a:p>
            <a:fld id="{D8878A9C-9465-40FD-95A9-5FB5C89B7200}" type="slidenum">
              <a:rPr lang="en-US" smtClean="0"/>
              <a:t>6</a:t>
            </a:fld>
            <a:endParaRPr lang="en-US" dirty="0"/>
          </a:p>
        </p:txBody>
      </p:sp>
    </p:spTree>
    <p:extLst>
      <p:ext uri="{BB962C8B-B14F-4D97-AF65-F5344CB8AC3E}">
        <p14:creationId xmlns:p14="http://schemas.microsoft.com/office/powerpoint/2010/main" val="409185193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Now we will discuss investigator responsibilities under Subpart C. When investigators anticipate the participation of prisoners on the research, or that subjects might become incarcerated during research participation, investigators must specify this in the protocol. In addition, investigator must describe any procedures or safeguards in the protocol that will be put in place to protect the welfare of prisoner subjects. </a:t>
            </a:r>
          </a:p>
          <a:p>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If the research did not anticipate the participation of prisoners and a subject subsequently becomes incarcerated, then the investigator must cease </a:t>
            </a:r>
            <a:r>
              <a:rPr lang="en-US" sz="1200" u="sng" kern="1200" dirty="0">
                <a:solidFill>
                  <a:schemeClr val="tx1"/>
                </a:solidFill>
                <a:effectLst/>
                <a:latin typeface="+mn-lt"/>
                <a:ea typeface="+mn-ea"/>
                <a:cs typeface="+mn-cs"/>
              </a:rPr>
              <a:t>all</a:t>
            </a:r>
            <a:r>
              <a:rPr lang="en-US" sz="1200" kern="1200" dirty="0">
                <a:solidFill>
                  <a:schemeClr val="tx1"/>
                </a:solidFill>
                <a:effectLst/>
                <a:latin typeface="+mn-lt"/>
                <a:ea typeface="+mn-ea"/>
                <a:cs typeface="+mn-cs"/>
              </a:rPr>
              <a:t> research activities with the subject (including collection of identifiable information) and if the investigator wishes to continue the subject on the research, then the investigator must: </a:t>
            </a:r>
          </a:p>
          <a:p>
            <a:pPr marL="171450" indent="-171450">
              <a:buFont typeface="Arial" panose="020B0604020202020204" pitchFamily="34" charset="0"/>
              <a:buChar char="•"/>
            </a:pPr>
            <a:r>
              <a:rPr lang="en-US" sz="1200" kern="1200" dirty="0">
                <a:solidFill>
                  <a:schemeClr val="tx1"/>
                </a:solidFill>
                <a:effectLst/>
                <a:latin typeface="+mn-lt"/>
                <a:ea typeface="+mn-ea"/>
                <a:cs typeface="+mn-cs"/>
              </a:rPr>
              <a:t>Notify the IRB as soon as possible of the incarceration, and</a:t>
            </a:r>
          </a:p>
          <a:p>
            <a:pPr marL="171450" indent="-171450">
              <a:buFont typeface="Arial" panose="020B0604020202020204" pitchFamily="34" charset="0"/>
              <a:buChar char="•"/>
            </a:pPr>
            <a:r>
              <a:rPr lang="en-US" sz="1200" kern="1200" dirty="0">
                <a:solidFill>
                  <a:schemeClr val="tx1"/>
                </a:solidFill>
                <a:effectLst/>
                <a:latin typeface="+mn-lt"/>
                <a:ea typeface="+mn-ea"/>
                <a:cs typeface="+mn-cs"/>
              </a:rPr>
              <a:t>Submit an amendment to the IRB </a:t>
            </a:r>
          </a:p>
          <a:p>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If the investigators believes it is in the best interest of the subject to remain on the research during the period of IRB deliberation, then the PI may permit the subject to remain on the research until both IRB and OHRP approval has been obtained. However, if the IRB does not approve the continued participation of the prisoner subject on the research, then at that point the subject must be taken off the study. </a:t>
            </a:r>
          </a:p>
        </p:txBody>
      </p:sp>
      <p:sp>
        <p:nvSpPr>
          <p:cNvPr id="4" name="Slide Number Placeholder 3"/>
          <p:cNvSpPr>
            <a:spLocks noGrp="1"/>
          </p:cNvSpPr>
          <p:nvPr>
            <p:ph type="sldNum" sz="quarter" idx="5"/>
          </p:nvPr>
        </p:nvSpPr>
        <p:spPr/>
        <p:txBody>
          <a:bodyPr/>
          <a:lstStyle/>
          <a:p>
            <a:fld id="{D8878A9C-9465-40FD-95A9-5FB5C89B7200}" type="slidenum">
              <a:rPr lang="en-US" smtClean="0"/>
              <a:t>7</a:t>
            </a:fld>
            <a:endParaRPr lang="en-US" dirty="0"/>
          </a:p>
        </p:txBody>
      </p:sp>
    </p:spTree>
    <p:extLst>
      <p:ext uri="{BB962C8B-B14F-4D97-AF65-F5344CB8AC3E}">
        <p14:creationId xmlns:p14="http://schemas.microsoft.com/office/powerpoint/2010/main" val="137924224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Now I will provide you a brief overview of Subpart C, and the key requirements that you should be aware of. This does not describe every detail of the subpart, so you are encouraged to review it, and a link is provided in this presentation, and in the policy. </a:t>
            </a:r>
          </a:p>
          <a:p>
            <a:endParaRPr lang="en-US" dirty="0"/>
          </a:p>
          <a:p>
            <a:r>
              <a:rPr lang="en-US" dirty="0"/>
              <a:t>Subpart C applies to all research involving prisoners, including subjects who become incarcerated after enrollment in the research. The protections in Subpart C are meant to provide additional safeguards because prisoners have reduced autonomy and may be more susceptible undue influence or coercion because they are incarcerated. The underlying presumption of the subpart is that the research will take place in the setting of the prison or institution. The additional protections of this subpart reflect this assumption. </a:t>
            </a:r>
          </a:p>
          <a:p>
            <a:endParaRPr lang="en-US" dirty="0"/>
          </a:p>
          <a:p>
            <a:r>
              <a:rPr lang="en-US" dirty="0"/>
              <a:t>There are special IRB composition requirements for research involving prisoners. When reviewing prisoner research, </a:t>
            </a:r>
            <a:r>
              <a:rPr lang="en-US" sz="1200" b="0" i="0" kern="1200" dirty="0">
                <a:solidFill>
                  <a:schemeClr val="tx1"/>
                </a:solidFill>
                <a:effectLst/>
                <a:latin typeface="+mn-lt"/>
                <a:ea typeface="+mn-ea"/>
                <a:cs typeface="+mn-cs"/>
              </a:rPr>
              <a:t>at least one member of the Board shall be a prisoner, or a prisoner representative, and a majority of the Board (exclusive of prisoner members) shall have no association with the prison(s) involved in the research.</a:t>
            </a:r>
          </a:p>
          <a:p>
            <a:endParaRPr lang="en-US" sz="1200" b="0" i="0" kern="1200" dirty="0">
              <a:solidFill>
                <a:schemeClr val="tx1"/>
              </a:solidFill>
              <a:effectLst/>
              <a:latin typeface="+mn-lt"/>
              <a:ea typeface="+mn-ea"/>
              <a:cs typeface="+mn-cs"/>
            </a:endParaRPr>
          </a:p>
          <a:p>
            <a:r>
              <a:rPr lang="en-US" sz="1200" b="0" i="0" kern="1200" dirty="0">
                <a:solidFill>
                  <a:schemeClr val="tx1"/>
                </a:solidFill>
                <a:effectLst/>
                <a:latin typeface="+mn-lt"/>
                <a:ea typeface="+mn-ea"/>
                <a:cs typeface="+mn-cs"/>
              </a:rPr>
              <a:t>In addition to the requirements for approval of research under Subpart A, the IRB must also apply the following criteria for research involving prisoners:</a:t>
            </a:r>
          </a:p>
          <a:p>
            <a:pPr marL="171450" indent="-171450">
              <a:buFont typeface="Arial" panose="020B0604020202020204" pitchFamily="34" charset="0"/>
              <a:buChar char="•"/>
            </a:pPr>
            <a:r>
              <a:rPr lang="en-US" sz="1200" b="0" i="0" kern="1200" dirty="0">
                <a:solidFill>
                  <a:schemeClr val="tx1"/>
                </a:solidFill>
                <a:effectLst/>
                <a:latin typeface="+mn-lt"/>
                <a:ea typeface="+mn-ea"/>
                <a:cs typeface="+mn-cs"/>
              </a:rPr>
              <a:t>The research must meet one of the following conditions under 45 CFR 46.306: 1) Study of criminal behavior, study of incarceration, prisoner populations, or prisons as institutions, so long as the research is no more than minimal risk and no more than a minor inconvenience to the prisoner subjects, or 2) Study of conditions that affect of prisoners as a class, or treatment of prisoners as a class which has the probability of improving their conditions (for example, study of diseases, or treatment of conditions prisoners face) and the HHS Secretary has consulted the relevant experts and approved the research. </a:t>
            </a:r>
          </a:p>
          <a:p>
            <a:pPr marL="171450" indent="-171450">
              <a:buFont typeface="Arial" panose="020B0604020202020204" pitchFamily="34" charset="0"/>
              <a:buChar char="•"/>
            </a:pPr>
            <a:endParaRPr lang="en-US" sz="1200" b="0" i="0" kern="1200" dirty="0">
              <a:solidFill>
                <a:schemeClr val="tx1"/>
              </a:solidFill>
              <a:effectLst/>
              <a:latin typeface="+mn-lt"/>
              <a:ea typeface="+mn-ea"/>
              <a:cs typeface="+mn-cs"/>
            </a:endParaRPr>
          </a:p>
          <a:p>
            <a:pPr marL="171450" indent="-171450">
              <a:buFont typeface="Arial" panose="020B0604020202020204" pitchFamily="34" charset="0"/>
              <a:buChar char="•"/>
            </a:pPr>
            <a:r>
              <a:rPr lang="en-US" sz="1200" b="0" i="0" kern="1200" dirty="0">
                <a:solidFill>
                  <a:schemeClr val="tx1"/>
                </a:solidFill>
                <a:effectLst/>
                <a:latin typeface="+mn-lt"/>
                <a:ea typeface="+mn-ea"/>
                <a:cs typeface="+mn-cs"/>
              </a:rPr>
              <a:t>The IRB must determine that any possible advantages accruing to the prisoner through his or her participation in the research, are not so great as to unduly influence the prisoner subject to participate. </a:t>
            </a:r>
          </a:p>
          <a:p>
            <a:pPr marL="171450" indent="-171450">
              <a:buFont typeface="Arial" panose="020B0604020202020204" pitchFamily="34" charset="0"/>
              <a:buChar char="•"/>
            </a:pPr>
            <a:r>
              <a:rPr lang="en-US" sz="1200" b="0" i="0" kern="1200" dirty="0">
                <a:solidFill>
                  <a:schemeClr val="tx1"/>
                </a:solidFill>
                <a:effectLst/>
                <a:latin typeface="+mn-lt"/>
                <a:ea typeface="+mn-ea"/>
                <a:cs typeface="+mn-cs"/>
              </a:rPr>
              <a:t>The IRB must determine that the risks involved in the research are commensurate with risks that would be acceptable to non-prisoner subjects.</a:t>
            </a:r>
          </a:p>
          <a:p>
            <a:pPr marL="171450" indent="-171450">
              <a:buFont typeface="Arial" panose="020B0604020202020204" pitchFamily="34" charset="0"/>
              <a:buChar char="•"/>
            </a:pPr>
            <a:r>
              <a:rPr lang="en-US" sz="1200" b="0" i="0" kern="1200" dirty="0">
                <a:solidFill>
                  <a:schemeClr val="tx1"/>
                </a:solidFill>
                <a:effectLst/>
                <a:latin typeface="+mn-lt"/>
                <a:ea typeface="+mn-ea"/>
                <a:cs typeface="+mn-cs"/>
              </a:rPr>
              <a:t>Procedures for selection of prisoner subjects on the research must be fair to all prisoners and there can be no interference by prison authorities.</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dirty="0"/>
              <a:t>Consent and any research information, is presented in language understandable to prisoner subjects</a:t>
            </a:r>
          </a:p>
          <a:p>
            <a:pPr marL="171450" indent="-171450">
              <a:buFont typeface="Arial" panose="020B0604020202020204" pitchFamily="34" charset="0"/>
              <a:buChar char="•"/>
            </a:pPr>
            <a:endParaRPr lang="en-US" sz="1200" b="0" i="0" kern="1200" dirty="0">
              <a:solidFill>
                <a:schemeClr val="tx1"/>
              </a:solidFill>
              <a:effectLst/>
              <a:latin typeface="+mn-lt"/>
              <a:ea typeface="+mn-ea"/>
              <a:cs typeface="+mn-cs"/>
            </a:endParaRPr>
          </a:p>
          <a:p>
            <a:endParaRPr lang="en-US" sz="1200" b="0" i="0" kern="1200" dirty="0">
              <a:solidFill>
                <a:schemeClr val="tx1"/>
              </a:solidFill>
              <a:effectLst/>
              <a:latin typeface="+mn-lt"/>
              <a:ea typeface="+mn-ea"/>
              <a:cs typeface="+mn-cs"/>
            </a:endParaRPr>
          </a:p>
          <a:p>
            <a:endParaRPr lang="en-US" dirty="0"/>
          </a:p>
          <a:p>
            <a:endParaRPr lang="en-US" dirty="0"/>
          </a:p>
          <a:p>
            <a:endParaRPr lang="en-US" dirty="0"/>
          </a:p>
          <a:p>
            <a:endParaRPr lang="en-US" dirty="0"/>
          </a:p>
        </p:txBody>
      </p:sp>
      <p:sp>
        <p:nvSpPr>
          <p:cNvPr id="4" name="Slide Number Placeholder 3"/>
          <p:cNvSpPr>
            <a:spLocks noGrp="1"/>
          </p:cNvSpPr>
          <p:nvPr>
            <p:ph type="sldNum" sz="quarter" idx="5"/>
          </p:nvPr>
        </p:nvSpPr>
        <p:spPr/>
        <p:txBody>
          <a:bodyPr/>
          <a:lstStyle/>
          <a:p>
            <a:fld id="{D8878A9C-9465-40FD-95A9-5FB5C89B7200}" type="slidenum">
              <a:rPr lang="en-US" smtClean="0"/>
              <a:t>8</a:t>
            </a:fld>
            <a:endParaRPr lang="en-US" dirty="0"/>
          </a:p>
        </p:txBody>
      </p:sp>
    </p:spTree>
    <p:extLst>
      <p:ext uri="{BB962C8B-B14F-4D97-AF65-F5344CB8AC3E}">
        <p14:creationId xmlns:p14="http://schemas.microsoft.com/office/powerpoint/2010/main" val="146620857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 addition the IRB must determine: </a:t>
            </a:r>
          </a:p>
          <a:p>
            <a:pPr marL="171450" indent="-171450">
              <a:buFont typeface="Arial" panose="020B0604020202020204" pitchFamily="34" charset="0"/>
              <a:buChar char="•"/>
            </a:pPr>
            <a:r>
              <a:rPr lang="en-US" dirty="0"/>
              <a:t>Adequate assurance exists that parole boards will not take into account a prisoner's participation in the research in making decisions regarding parole, and (as previously described) the investigator has clearly informed each prisoner in advance, that participation in the research will have no effect on his or her parole.</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dirty="0"/>
              <a:t>When there is a need for follow-up examination or care of participants after the end of their participation, adequate provision have been made for such care, taking into account the varying lengths of individual prisoners' sentences, and for informing participants of this fact.</a:t>
            </a:r>
          </a:p>
          <a:p>
            <a:pPr marL="0" indent="0">
              <a:buFont typeface="Arial" panose="020B0604020202020204" pitchFamily="34" charset="0"/>
              <a:buNone/>
            </a:pPr>
            <a:endParaRPr lang="en-US" dirty="0"/>
          </a:p>
          <a:p>
            <a:pPr marL="0" indent="0">
              <a:buFont typeface="Arial" panose="020B0604020202020204" pitchFamily="34" charset="0"/>
              <a:buNone/>
            </a:pPr>
            <a:r>
              <a:rPr lang="en-US" sz="1200" dirty="0"/>
              <a:t>Once the IRB has approved the research involving prisoners or a prisoner, OHSRP must certify to the HHS Secretary that the IRB has fulfilled its duties and made the required determinations under Subpart C. Once the HHS Secretary has completed his/her responsibilities under Subpart C, if the research is approved, OHSRP will be notified. This is the reason research cannot commence, or continue, until both IRB approval and HHS Secretarial approval have been obtained. </a:t>
            </a:r>
          </a:p>
          <a:p>
            <a:endParaRPr lang="en-US" dirty="0"/>
          </a:p>
        </p:txBody>
      </p:sp>
      <p:sp>
        <p:nvSpPr>
          <p:cNvPr id="4" name="Slide Number Placeholder 3"/>
          <p:cNvSpPr>
            <a:spLocks noGrp="1"/>
          </p:cNvSpPr>
          <p:nvPr>
            <p:ph type="sldNum" sz="quarter" idx="5"/>
          </p:nvPr>
        </p:nvSpPr>
        <p:spPr/>
        <p:txBody>
          <a:bodyPr/>
          <a:lstStyle/>
          <a:p>
            <a:fld id="{D8878A9C-9465-40FD-95A9-5FB5C89B7200}" type="slidenum">
              <a:rPr lang="en-US" smtClean="0"/>
              <a:t>9</a:t>
            </a:fld>
            <a:endParaRPr lang="en-US" dirty="0"/>
          </a:p>
        </p:txBody>
      </p:sp>
    </p:spTree>
    <p:extLst>
      <p:ext uri="{BB962C8B-B14F-4D97-AF65-F5344CB8AC3E}">
        <p14:creationId xmlns:p14="http://schemas.microsoft.com/office/powerpoint/2010/main" val="79504011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sp>
        <p:nvSpPr>
          <p:cNvPr id="7" name="Rectangle 6"/>
          <p:cNvSpPr/>
          <p:nvPr userDrawn="1"/>
        </p:nvSpPr>
        <p:spPr>
          <a:xfrm>
            <a:off x="2382" y="6400800"/>
            <a:ext cx="9141619"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2" y="633431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822960" y="758952"/>
            <a:ext cx="75438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en-US"/>
              <a:t>Click to edit Master title style</a:t>
            </a:r>
            <a:endParaRPr lang="en-US" dirty="0"/>
          </a:p>
        </p:txBody>
      </p:sp>
      <p:sp>
        <p:nvSpPr>
          <p:cNvPr id="3" name="Subtitle 2"/>
          <p:cNvSpPr>
            <a:spLocks noGrp="1"/>
          </p:cNvSpPr>
          <p:nvPr>
            <p:ph type="subTitle" idx="1"/>
          </p:nvPr>
        </p:nvSpPr>
        <p:spPr>
          <a:xfrm>
            <a:off x="825038" y="4455621"/>
            <a:ext cx="75438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endParaRPr lang="en-US" dirty="0"/>
          </a:p>
        </p:txBody>
      </p:sp>
      <p:cxnSp>
        <p:nvCxnSpPr>
          <p:cNvPr id="9" name="Straight Connector 8"/>
          <p:cNvCxnSpPr/>
          <p:nvPr/>
        </p:nvCxnSpPr>
        <p:spPr>
          <a:xfrm>
            <a:off x="905744" y="4343400"/>
            <a:ext cx="740664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pic>
        <p:nvPicPr>
          <p:cNvPr id="5" name="Picture 4">
            <a:extLst>
              <a:ext uri="{FF2B5EF4-FFF2-40B4-BE49-F238E27FC236}">
                <a16:creationId xmlns:a16="http://schemas.microsoft.com/office/drawing/2014/main" id="{03403DFC-F4C4-4D1A-AD90-9FE7E50E5C06}"/>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83275" y="6455475"/>
            <a:ext cx="2466793" cy="347849"/>
          </a:xfrm>
          <a:prstGeom prst="rect">
            <a:avLst/>
          </a:prstGeom>
        </p:spPr>
      </p:pic>
    </p:spTree>
    <p:extLst>
      <p:ext uri="{BB962C8B-B14F-4D97-AF65-F5344CB8AC3E}">
        <p14:creationId xmlns:p14="http://schemas.microsoft.com/office/powerpoint/2010/main" val="135982835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AB51363-17D8-4001-B5BA-315FC858BE67}" type="datetimeFigureOut">
              <a:rPr lang="en-US" smtClean="0"/>
              <a:t>8/21/2020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C625CD95-95AE-4228-9537-BF358891EF0D}" type="slidenum">
              <a:rPr lang="en-US" smtClean="0"/>
              <a:t>‹#›</a:t>
            </a:fld>
            <a:endParaRPr lang="en-US" dirty="0"/>
          </a:p>
        </p:txBody>
      </p:sp>
    </p:spTree>
    <p:extLst>
      <p:ext uri="{BB962C8B-B14F-4D97-AF65-F5344CB8AC3E}">
        <p14:creationId xmlns:p14="http://schemas.microsoft.com/office/powerpoint/2010/main" val="33160302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2382" y="6400800"/>
            <a:ext cx="9141619"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2" y="633431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6543675" y="414779"/>
            <a:ext cx="1971675" cy="5757421"/>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414779"/>
            <a:ext cx="5800725" cy="5757420"/>
          </a:xfrm>
        </p:spPr>
        <p:txBody>
          <a:bodyPr vert="eaVert" lIns="45720" tIns="0" rIns="4572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AB51363-17D8-4001-B5BA-315FC858BE67}" type="datetimeFigureOut">
              <a:rPr lang="en-US" smtClean="0"/>
              <a:t>8/21/2020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C625CD95-95AE-4228-9537-BF358891EF0D}" type="slidenum">
              <a:rPr lang="en-US" smtClean="0"/>
              <a:t>‹#›</a:t>
            </a:fld>
            <a:endParaRPr lang="en-US" dirty="0"/>
          </a:p>
        </p:txBody>
      </p:sp>
    </p:spTree>
    <p:extLst>
      <p:ext uri="{BB962C8B-B14F-4D97-AF65-F5344CB8AC3E}">
        <p14:creationId xmlns:p14="http://schemas.microsoft.com/office/powerpoint/2010/main" val="37012774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5" name="Picture 4">
            <a:extLst>
              <a:ext uri="{FF2B5EF4-FFF2-40B4-BE49-F238E27FC236}">
                <a16:creationId xmlns:a16="http://schemas.microsoft.com/office/drawing/2014/main" id="{7099347B-9235-4C30-AE9D-038420212B0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83271" y="6459909"/>
            <a:ext cx="2466793" cy="347849"/>
          </a:xfrm>
          <a:prstGeom prst="rect">
            <a:avLst/>
          </a:prstGeom>
        </p:spPr>
      </p:pic>
    </p:spTree>
    <p:extLst>
      <p:ext uri="{BB962C8B-B14F-4D97-AF65-F5344CB8AC3E}">
        <p14:creationId xmlns:p14="http://schemas.microsoft.com/office/powerpoint/2010/main" val="232990103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Section Header">
    <p:bg>
      <p:bgPr>
        <a:solidFill>
          <a:schemeClr val="bg1"/>
        </a:solidFill>
        <a:effectLst/>
      </p:bgPr>
    </p:bg>
    <p:spTree>
      <p:nvGrpSpPr>
        <p:cNvPr id="1" name=""/>
        <p:cNvGrpSpPr/>
        <p:nvPr/>
      </p:nvGrpSpPr>
      <p:grpSpPr>
        <a:xfrm>
          <a:off x="0" y="0"/>
          <a:ext cx="0" cy="0"/>
          <a:chOff x="0" y="0"/>
          <a:chExt cx="0" cy="0"/>
        </a:xfrm>
      </p:grpSpPr>
      <p:sp>
        <p:nvSpPr>
          <p:cNvPr id="7" name="Rectangle 6"/>
          <p:cNvSpPr/>
          <p:nvPr userDrawn="1"/>
        </p:nvSpPr>
        <p:spPr>
          <a:xfrm>
            <a:off x="2382" y="6400800"/>
            <a:ext cx="9141619"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dirty="0"/>
          </a:p>
        </p:txBody>
      </p:sp>
      <p:sp>
        <p:nvSpPr>
          <p:cNvPr id="8" name="Rectangle 7"/>
          <p:cNvSpPr/>
          <p:nvPr userDrawn="1"/>
        </p:nvSpPr>
        <p:spPr>
          <a:xfrm>
            <a:off x="12" y="633431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22960" y="758952"/>
            <a:ext cx="7543800" cy="3566160"/>
          </a:xfrm>
        </p:spPr>
        <p:txBody>
          <a:bodyPr anchor="b" anchorCtr="0">
            <a:normAutofit/>
          </a:bodyPr>
          <a:lstStyle>
            <a:lvl1pPr>
              <a:lnSpc>
                <a:spcPct val="85000"/>
              </a:lnSpc>
              <a:defRPr sz="8000" b="0">
                <a:solidFill>
                  <a:schemeClr val="tx1">
                    <a:lumMod val="85000"/>
                    <a:lumOff val="15000"/>
                  </a:schemeClr>
                </a:solidFill>
              </a:defRPr>
            </a:lvl1pPr>
          </a:lstStyle>
          <a:p>
            <a:r>
              <a:rPr lang="en-US"/>
              <a:t>Click to edit Master title style</a:t>
            </a:r>
            <a:endParaRPr lang="en-US" dirty="0"/>
          </a:p>
        </p:txBody>
      </p:sp>
      <p:sp>
        <p:nvSpPr>
          <p:cNvPr id="3" name="Text Placeholder 2"/>
          <p:cNvSpPr>
            <a:spLocks noGrp="1"/>
          </p:cNvSpPr>
          <p:nvPr>
            <p:ph type="body" idx="1"/>
          </p:nvPr>
        </p:nvSpPr>
        <p:spPr>
          <a:xfrm>
            <a:off x="822960" y="4453128"/>
            <a:ext cx="75438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cxnSp>
        <p:nvCxnSpPr>
          <p:cNvPr id="9" name="Straight Connector 8"/>
          <p:cNvCxnSpPr/>
          <p:nvPr/>
        </p:nvCxnSpPr>
        <p:spPr>
          <a:xfrm>
            <a:off x="905744" y="4343400"/>
            <a:ext cx="740664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pic>
        <p:nvPicPr>
          <p:cNvPr id="12" name="Picture 11">
            <a:extLst>
              <a:ext uri="{FF2B5EF4-FFF2-40B4-BE49-F238E27FC236}">
                <a16:creationId xmlns:a16="http://schemas.microsoft.com/office/drawing/2014/main" id="{1A169F08-62CB-43E6-9834-F1C8122AC8B1}"/>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74649" y="6455475"/>
            <a:ext cx="2466793" cy="347849"/>
          </a:xfrm>
          <a:prstGeom prst="rect">
            <a:avLst/>
          </a:prstGeom>
        </p:spPr>
      </p:pic>
    </p:spTree>
    <p:extLst>
      <p:ext uri="{BB962C8B-B14F-4D97-AF65-F5344CB8AC3E}">
        <p14:creationId xmlns:p14="http://schemas.microsoft.com/office/powerpoint/2010/main" val="166468353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8" name="Title 7"/>
          <p:cNvSpPr>
            <a:spLocks noGrp="1"/>
          </p:cNvSpPr>
          <p:nvPr>
            <p:ph type="title"/>
          </p:nvPr>
        </p:nvSpPr>
        <p:spPr>
          <a:xfrm>
            <a:off x="822960" y="286604"/>
            <a:ext cx="7543800" cy="1450757"/>
          </a:xfrm>
        </p:spPr>
        <p:txBody>
          <a:bodyPr/>
          <a:lstStyle/>
          <a:p>
            <a:r>
              <a:rPr lang="en-US"/>
              <a:t>Click to edit Master title style</a:t>
            </a:r>
            <a:endParaRPr lang="en-US" dirty="0"/>
          </a:p>
        </p:txBody>
      </p:sp>
      <p:sp>
        <p:nvSpPr>
          <p:cNvPr id="3" name="Content Placeholder 2"/>
          <p:cNvSpPr>
            <a:spLocks noGrp="1"/>
          </p:cNvSpPr>
          <p:nvPr>
            <p:ph sz="half" idx="1"/>
          </p:nvPr>
        </p:nvSpPr>
        <p:spPr>
          <a:xfrm>
            <a:off x="822960" y="1845734"/>
            <a:ext cx="3703320" cy="40233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63440" y="1845736"/>
            <a:ext cx="3703320" cy="402335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6" name="Picture 5">
            <a:extLst>
              <a:ext uri="{FF2B5EF4-FFF2-40B4-BE49-F238E27FC236}">
                <a16:creationId xmlns:a16="http://schemas.microsoft.com/office/drawing/2014/main" id="{3E4171F7-B433-41A5-A983-9FAB1D8BCC0E}"/>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83275" y="6455475"/>
            <a:ext cx="2466793" cy="347849"/>
          </a:xfrm>
          <a:prstGeom prst="rect">
            <a:avLst/>
          </a:prstGeom>
        </p:spPr>
      </p:pic>
    </p:spTree>
    <p:extLst>
      <p:ext uri="{BB962C8B-B14F-4D97-AF65-F5344CB8AC3E}">
        <p14:creationId xmlns:p14="http://schemas.microsoft.com/office/powerpoint/2010/main" val="348391795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822960" y="286604"/>
            <a:ext cx="7543800" cy="1450757"/>
          </a:xfrm>
        </p:spPr>
        <p:txBody>
          <a:bodyPr/>
          <a:lstStyle/>
          <a:p>
            <a:r>
              <a:rPr lang="en-US"/>
              <a:t>Click to edit Master title style</a:t>
            </a:r>
            <a:endParaRPr lang="en-US" dirty="0"/>
          </a:p>
        </p:txBody>
      </p:sp>
      <p:sp>
        <p:nvSpPr>
          <p:cNvPr id="3" name="Text Placeholder 2"/>
          <p:cNvSpPr>
            <a:spLocks noGrp="1"/>
          </p:cNvSpPr>
          <p:nvPr>
            <p:ph type="body" idx="1"/>
          </p:nvPr>
        </p:nvSpPr>
        <p:spPr>
          <a:xfrm>
            <a:off x="822960" y="1846052"/>
            <a:ext cx="370332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22960" y="2582334"/>
            <a:ext cx="3703320" cy="32867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63440" y="1846052"/>
            <a:ext cx="370332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63440" y="2582334"/>
            <a:ext cx="3703320" cy="32867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8" name="Picture 7">
            <a:extLst>
              <a:ext uri="{FF2B5EF4-FFF2-40B4-BE49-F238E27FC236}">
                <a16:creationId xmlns:a16="http://schemas.microsoft.com/office/drawing/2014/main" id="{7B579F19-9958-45DF-AD9C-7A6D880A2590}"/>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83275" y="6455475"/>
            <a:ext cx="2466793" cy="347849"/>
          </a:xfrm>
          <a:prstGeom prst="rect">
            <a:avLst/>
          </a:prstGeom>
        </p:spPr>
      </p:pic>
    </p:spTree>
    <p:extLst>
      <p:ext uri="{BB962C8B-B14F-4D97-AF65-F5344CB8AC3E}">
        <p14:creationId xmlns:p14="http://schemas.microsoft.com/office/powerpoint/2010/main" val="394425707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pic>
        <p:nvPicPr>
          <p:cNvPr id="4" name="Picture 3">
            <a:extLst>
              <a:ext uri="{FF2B5EF4-FFF2-40B4-BE49-F238E27FC236}">
                <a16:creationId xmlns:a16="http://schemas.microsoft.com/office/drawing/2014/main" id="{AE629820-2816-40CC-8305-49408912792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83275" y="6455475"/>
            <a:ext cx="2466793" cy="347849"/>
          </a:xfrm>
          <a:prstGeom prst="rect">
            <a:avLst/>
          </a:prstGeom>
        </p:spPr>
      </p:pic>
    </p:spTree>
    <p:extLst>
      <p:ext uri="{BB962C8B-B14F-4D97-AF65-F5344CB8AC3E}">
        <p14:creationId xmlns:p14="http://schemas.microsoft.com/office/powerpoint/2010/main" val="337396099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Blank">
    <p:spTree>
      <p:nvGrpSpPr>
        <p:cNvPr id="1" name=""/>
        <p:cNvGrpSpPr/>
        <p:nvPr/>
      </p:nvGrpSpPr>
      <p:grpSpPr>
        <a:xfrm>
          <a:off x="0" y="0"/>
          <a:ext cx="0" cy="0"/>
          <a:chOff x="0" y="0"/>
          <a:chExt cx="0" cy="0"/>
        </a:xfrm>
      </p:grpSpPr>
      <p:sp>
        <p:nvSpPr>
          <p:cNvPr id="5" name="Rectangle 4"/>
          <p:cNvSpPr/>
          <p:nvPr userDrawn="1"/>
        </p:nvSpPr>
        <p:spPr>
          <a:xfrm>
            <a:off x="2382" y="6400800"/>
            <a:ext cx="9141619"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2" y="633431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pic>
        <p:nvPicPr>
          <p:cNvPr id="7" name="Picture 6">
            <a:extLst>
              <a:ext uri="{FF2B5EF4-FFF2-40B4-BE49-F238E27FC236}">
                <a16:creationId xmlns:a16="http://schemas.microsoft.com/office/drawing/2014/main" id="{2962B7C2-6F0A-4861-801E-07526506050E}"/>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83275" y="6455475"/>
            <a:ext cx="2466793" cy="347849"/>
          </a:xfrm>
          <a:prstGeom prst="rect">
            <a:avLst/>
          </a:prstGeom>
        </p:spPr>
      </p:pic>
    </p:spTree>
    <p:extLst>
      <p:ext uri="{BB962C8B-B14F-4D97-AF65-F5344CB8AC3E}">
        <p14:creationId xmlns:p14="http://schemas.microsoft.com/office/powerpoint/2010/main" val="215165470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Content with Caption">
    <p:spTree>
      <p:nvGrpSpPr>
        <p:cNvPr id="1" name=""/>
        <p:cNvGrpSpPr/>
        <p:nvPr/>
      </p:nvGrpSpPr>
      <p:grpSpPr>
        <a:xfrm>
          <a:off x="0" y="0"/>
          <a:ext cx="0" cy="0"/>
          <a:chOff x="0" y="0"/>
          <a:chExt cx="0" cy="0"/>
        </a:xfrm>
      </p:grpSpPr>
      <p:sp>
        <p:nvSpPr>
          <p:cNvPr id="8" name="Rectangle 7"/>
          <p:cNvSpPr/>
          <p:nvPr/>
        </p:nvSpPr>
        <p:spPr>
          <a:xfrm>
            <a:off x="13" y="0"/>
            <a:ext cx="3038093"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3030053" y="0"/>
            <a:ext cx="48006"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342900" y="594359"/>
            <a:ext cx="2400300" cy="2286000"/>
          </a:xfrm>
        </p:spPr>
        <p:txBody>
          <a:bodyPr anchor="b">
            <a:normAutofit/>
          </a:bodyPr>
          <a:lstStyle>
            <a:lvl1pPr>
              <a:defRPr sz="3600" b="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a:xfrm>
            <a:off x="3460237" y="731520"/>
            <a:ext cx="5009393" cy="5257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342900" y="2926080"/>
            <a:ext cx="24003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pic>
        <p:nvPicPr>
          <p:cNvPr id="10" name="Picture 9">
            <a:extLst>
              <a:ext uri="{FF2B5EF4-FFF2-40B4-BE49-F238E27FC236}">
                <a16:creationId xmlns:a16="http://schemas.microsoft.com/office/drawing/2014/main" id="{939D6D1D-F579-4900-ACFA-5502B23F1F3B}"/>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83275" y="6455475"/>
            <a:ext cx="2466793" cy="347849"/>
          </a:xfrm>
          <a:prstGeom prst="rect">
            <a:avLst/>
          </a:prstGeom>
        </p:spPr>
      </p:pic>
    </p:spTree>
    <p:extLst>
      <p:ext uri="{BB962C8B-B14F-4D97-AF65-F5344CB8AC3E}">
        <p14:creationId xmlns:p14="http://schemas.microsoft.com/office/powerpoint/2010/main" val="172746003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4953000"/>
            <a:ext cx="9141619"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2" y="491507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22960" y="5074920"/>
            <a:ext cx="7589520" cy="822960"/>
          </a:xfrm>
        </p:spPr>
        <p:txBody>
          <a:bodyPr tIns="0" bIns="0" anchor="b">
            <a:noAutofit/>
          </a:bodyPr>
          <a:lstStyle>
            <a:lvl1pPr>
              <a:defRPr sz="3600" b="0">
                <a:solidFill>
                  <a:srgbClr val="FFFFFF"/>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12" y="0"/>
            <a:ext cx="9143989" cy="4915076"/>
          </a:xfrm>
          <a:blipFill>
            <a:blip r:embed="rId2"/>
            <a:stretch>
              <a:fillRect/>
            </a:stretch>
          </a:blipFill>
        </p:spPr>
        <p:txBody>
          <a:bodyPr lIns="457200" tIns="457200" anchor="t"/>
          <a:lstStyle>
            <a:lvl1pPr marL="0" indent="0">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4" name="Text Placeholder 3"/>
          <p:cNvSpPr>
            <a:spLocks noGrp="1"/>
          </p:cNvSpPr>
          <p:nvPr>
            <p:ph type="body" sz="half" idx="2"/>
          </p:nvPr>
        </p:nvSpPr>
        <p:spPr>
          <a:xfrm>
            <a:off x="822959" y="5907024"/>
            <a:ext cx="7589520"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BAB51363-17D8-4001-B5BA-315FC858BE67}" type="datetimeFigureOut">
              <a:rPr lang="en-US" smtClean="0"/>
              <a:t>8/21/2020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C625CD95-95AE-4228-9537-BF358891EF0D}" type="slidenum">
              <a:rPr lang="en-US" smtClean="0"/>
              <a:t>‹#›</a:t>
            </a:fld>
            <a:endParaRPr lang="en-US" dirty="0"/>
          </a:p>
        </p:txBody>
      </p:sp>
    </p:spTree>
    <p:extLst>
      <p:ext uri="{BB962C8B-B14F-4D97-AF65-F5344CB8AC3E}">
        <p14:creationId xmlns:p14="http://schemas.microsoft.com/office/powerpoint/2010/main" val="645378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0" y="6400800"/>
            <a:ext cx="9144001"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0" y="6334315"/>
            <a:ext cx="9144001" cy="6599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822960" y="286604"/>
            <a:ext cx="7543800" cy="1450757"/>
          </a:xfrm>
          <a:prstGeom prst="rect">
            <a:avLst/>
          </a:prstGeom>
        </p:spPr>
        <p:txBody>
          <a:bodyPr vert="horz" lIns="91440" tIns="45720" rIns="91440" bIns="45720" rtlCol="0" anchor="b">
            <a:normAutofit/>
          </a:bodyPr>
          <a:lstStyle/>
          <a:p>
            <a:r>
              <a:rPr lang="en-US"/>
              <a:t>Click to edit Master title style</a:t>
            </a:r>
            <a:endParaRPr lang="en-US" dirty="0"/>
          </a:p>
        </p:txBody>
      </p:sp>
      <p:sp>
        <p:nvSpPr>
          <p:cNvPr id="3" name="Text Placeholder 2"/>
          <p:cNvSpPr>
            <a:spLocks noGrp="1"/>
          </p:cNvSpPr>
          <p:nvPr>
            <p:ph type="body" idx="1"/>
          </p:nvPr>
        </p:nvSpPr>
        <p:spPr>
          <a:xfrm>
            <a:off x="822959" y="1845734"/>
            <a:ext cx="7543801" cy="4023360"/>
          </a:xfrm>
          <a:prstGeom prst="rect">
            <a:avLst/>
          </a:prstGeom>
        </p:spPr>
        <p:txBody>
          <a:bodyPr vert="horz" lIns="0" tIns="45720" rIns="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22961" y="6459786"/>
            <a:ext cx="1854203" cy="365125"/>
          </a:xfrm>
          <a:prstGeom prst="rect">
            <a:avLst/>
          </a:prstGeom>
        </p:spPr>
        <p:txBody>
          <a:bodyPr vert="horz" lIns="91440" tIns="45720" rIns="91440" bIns="45720" rtlCol="0" anchor="ctr"/>
          <a:lstStyle>
            <a:lvl1pPr algn="l">
              <a:defRPr sz="900">
                <a:solidFill>
                  <a:srgbClr val="FFFFFF"/>
                </a:solidFill>
              </a:defRPr>
            </a:lvl1pPr>
          </a:lstStyle>
          <a:p>
            <a:fld id="{BAB51363-17D8-4001-B5BA-315FC858BE67}" type="datetimeFigureOut">
              <a:rPr lang="en-US" smtClean="0"/>
              <a:t>8/21/2020</a:t>
            </a:fld>
            <a:endParaRPr lang="en-US" dirty="0"/>
          </a:p>
        </p:txBody>
      </p:sp>
      <p:sp>
        <p:nvSpPr>
          <p:cNvPr id="5" name="Footer Placeholder 4"/>
          <p:cNvSpPr>
            <a:spLocks noGrp="1"/>
          </p:cNvSpPr>
          <p:nvPr>
            <p:ph type="ftr" sz="quarter" idx="3"/>
          </p:nvPr>
        </p:nvSpPr>
        <p:spPr>
          <a:xfrm>
            <a:off x="2764639" y="6459786"/>
            <a:ext cx="3617103"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lang="en-US" dirty="0"/>
          </a:p>
        </p:txBody>
      </p:sp>
      <p:sp>
        <p:nvSpPr>
          <p:cNvPr id="6" name="Slide Number Placeholder 5"/>
          <p:cNvSpPr>
            <a:spLocks noGrp="1"/>
          </p:cNvSpPr>
          <p:nvPr>
            <p:ph type="sldNum" sz="quarter" idx="4"/>
          </p:nvPr>
        </p:nvSpPr>
        <p:spPr>
          <a:xfrm>
            <a:off x="7425344" y="6459786"/>
            <a:ext cx="984019" cy="365125"/>
          </a:xfrm>
          <a:prstGeom prst="rect">
            <a:avLst/>
          </a:prstGeom>
        </p:spPr>
        <p:txBody>
          <a:bodyPr vert="horz" lIns="91440" tIns="45720" rIns="91440" bIns="45720" rtlCol="0" anchor="ctr"/>
          <a:lstStyle>
            <a:lvl1pPr algn="r">
              <a:defRPr sz="1050">
                <a:solidFill>
                  <a:srgbClr val="FFFFFF"/>
                </a:solidFill>
              </a:defRPr>
            </a:lvl1pPr>
          </a:lstStyle>
          <a:p>
            <a:fld id="{C625CD95-95AE-4228-9537-BF358891EF0D}" type="slidenum">
              <a:rPr lang="en-US" smtClean="0"/>
              <a:t>‹#›</a:t>
            </a:fld>
            <a:endParaRPr lang="en-US" dirty="0"/>
          </a:p>
        </p:txBody>
      </p:sp>
      <p:cxnSp>
        <p:nvCxnSpPr>
          <p:cNvPr id="10" name="Straight Connector 9"/>
          <p:cNvCxnSpPr/>
          <p:nvPr/>
        </p:nvCxnSpPr>
        <p:spPr>
          <a:xfrm>
            <a:off x="895149" y="1737845"/>
            <a:ext cx="74752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56661769"/>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tags" Target="../tags/tag1.xml"/><Relationship Id="rId2" Type="http://schemas.openxmlformats.org/officeDocument/2006/relationships/audio" Target="../media/media1.m4a"/><Relationship Id="rId1" Type="http://schemas.microsoft.com/office/2007/relationships/media" Target="../media/media1.m4a"/><Relationship Id="rId6" Type="http://schemas.openxmlformats.org/officeDocument/2006/relationships/image" Target="../media/image3.png"/><Relationship Id="rId5" Type="http://schemas.openxmlformats.org/officeDocument/2006/relationships/notesSlide" Target="../notesSlides/notesSlide1.xml"/><Relationship Id="rId4"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diagramQuickStyle" Target="../diagrams/quickStyle2.xml"/><Relationship Id="rId3" Type="http://schemas.openxmlformats.org/officeDocument/2006/relationships/tags" Target="../tags/tag10.xml"/><Relationship Id="rId7" Type="http://schemas.openxmlformats.org/officeDocument/2006/relationships/diagramLayout" Target="../diagrams/layout2.xml"/><Relationship Id="rId2" Type="http://schemas.openxmlformats.org/officeDocument/2006/relationships/audio" Target="../media/media10.m4a"/><Relationship Id="rId1" Type="http://schemas.microsoft.com/office/2007/relationships/media" Target="../media/media10.m4a"/><Relationship Id="rId6" Type="http://schemas.openxmlformats.org/officeDocument/2006/relationships/diagramData" Target="../diagrams/data2.xml"/><Relationship Id="rId11" Type="http://schemas.openxmlformats.org/officeDocument/2006/relationships/image" Target="../media/image3.png"/><Relationship Id="rId5" Type="http://schemas.openxmlformats.org/officeDocument/2006/relationships/notesSlide" Target="../notesSlides/notesSlide10.xml"/><Relationship Id="rId10" Type="http://schemas.microsoft.com/office/2007/relationships/diagramDrawing" Target="../diagrams/drawing2.xml"/><Relationship Id="rId4" Type="http://schemas.openxmlformats.org/officeDocument/2006/relationships/slideLayout" Target="../slideLayouts/slideLayout8.xml"/><Relationship Id="rId9" Type="http://schemas.openxmlformats.org/officeDocument/2006/relationships/diagramColors" Target="../diagrams/colors2.xml"/></Relationships>
</file>

<file path=ppt/slides/_rels/slide11.xml.rels><?xml version="1.0" encoding="UTF-8" standalone="yes"?>
<Relationships xmlns="http://schemas.openxmlformats.org/package/2006/relationships"><Relationship Id="rId8" Type="http://schemas.openxmlformats.org/officeDocument/2006/relationships/hyperlink" Target="https://www.ecfr.gov/cgi-bin/retrieveECFR?gp=&amp;SID=83cd09e1c0f5c6937cd9d7513160fc3f&amp;pitd=20180719&amp;n=pt45.1.46&amp;r=PART&amp;ty=HTML#sp45.1.46.c" TargetMode="External"/><Relationship Id="rId3" Type="http://schemas.openxmlformats.org/officeDocument/2006/relationships/tags" Target="../tags/tag11.xml"/><Relationship Id="rId7" Type="http://schemas.openxmlformats.org/officeDocument/2006/relationships/hyperlink" Target="https://www.ecfr.gov/cgi-bin/retrieveECFR?gp=&amp;SID=83cd09e1c0f5c6937cd9d7513160fc3f&amp;pitd=20180719&amp;n=pt45.1.46&amp;r=PART&amp;ty=HTML#sp45.1.46.a" TargetMode="External"/><Relationship Id="rId2" Type="http://schemas.openxmlformats.org/officeDocument/2006/relationships/audio" Target="../media/media11.m4a"/><Relationship Id="rId1" Type="http://schemas.microsoft.com/office/2007/relationships/media" Target="../media/media11.m4a"/><Relationship Id="rId6" Type="http://schemas.openxmlformats.org/officeDocument/2006/relationships/hyperlink" Target="https://irbo.nih.gov/confluence/pages/viewpage.action?pageId=36241835" TargetMode="External"/><Relationship Id="rId5" Type="http://schemas.openxmlformats.org/officeDocument/2006/relationships/notesSlide" Target="../notesSlides/notesSlide11.xml"/><Relationship Id="rId10" Type="http://schemas.openxmlformats.org/officeDocument/2006/relationships/image" Target="../media/image3.png"/><Relationship Id="rId4" Type="http://schemas.openxmlformats.org/officeDocument/2006/relationships/slideLayout" Target="../slideLayouts/slideLayout2.xml"/><Relationship Id="rId9" Type="http://schemas.openxmlformats.org/officeDocument/2006/relationships/hyperlink" Target="mailto:IRB@od.nih.gov" TargetMode="External"/></Relationships>
</file>

<file path=ppt/slides/_rels/slide2.xml.rels><?xml version="1.0" encoding="UTF-8" standalone="yes"?>
<Relationships xmlns="http://schemas.openxmlformats.org/package/2006/relationships"><Relationship Id="rId8" Type="http://schemas.openxmlformats.org/officeDocument/2006/relationships/diagramQuickStyle" Target="../diagrams/quickStyle1.xml"/><Relationship Id="rId3" Type="http://schemas.openxmlformats.org/officeDocument/2006/relationships/tags" Target="../tags/tag2.xml"/><Relationship Id="rId7" Type="http://schemas.openxmlformats.org/officeDocument/2006/relationships/diagramLayout" Target="../diagrams/layout1.xml"/><Relationship Id="rId2" Type="http://schemas.openxmlformats.org/officeDocument/2006/relationships/audio" Target="../media/media2.m4a"/><Relationship Id="rId1" Type="http://schemas.microsoft.com/office/2007/relationships/media" Target="../media/media2.m4a"/><Relationship Id="rId6" Type="http://schemas.openxmlformats.org/officeDocument/2006/relationships/diagramData" Target="../diagrams/data1.xml"/><Relationship Id="rId11" Type="http://schemas.openxmlformats.org/officeDocument/2006/relationships/image" Target="../media/image3.png"/><Relationship Id="rId5" Type="http://schemas.openxmlformats.org/officeDocument/2006/relationships/notesSlide" Target="../notesSlides/notesSlide2.xml"/><Relationship Id="rId10" Type="http://schemas.microsoft.com/office/2007/relationships/diagramDrawing" Target="../diagrams/drawing1.xml"/><Relationship Id="rId4" Type="http://schemas.openxmlformats.org/officeDocument/2006/relationships/slideLayout" Target="../slideLayouts/slideLayout2.xml"/><Relationship Id="rId9" Type="http://schemas.openxmlformats.org/officeDocument/2006/relationships/diagramColors" Target="../diagrams/colors1.xml"/></Relationships>
</file>

<file path=ppt/slides/_rels/slide3.xml.rels><?xml version="1.0" encoding="UTF-8" standalone="yes"?>
<Relationships xmlns="http://schemas.openxmlformats.org/package/2006/relationships"><Relationship Id="rId3" Type="http://schemas.openxmlformats.org/officeDocument/2006/relationships/tags" Target="../tags/tag3.xml"/><Relationship Id="rId7" Type="http://schemas.openxmlformats.org/officeDocument/2006/relationships/image" Target="../media/image3.png"/><Relationship Id="rId2" Type="http://schemas.openxmlformats.org/officeDocument/2006/relationships/audio" Target="../media/media3.m4a"/><Relationship Id="rId1" Type="http://schemas.microsoft.com/office/2007/relationships/media" Target="../media/media3.m4a"/><Relationship Id="rId6" Type="http://schemas.openxmlformats.org/officeDocument/2006/relationships/hyperlink" Target="https://www.ecfr.gov/cgi-bin/retrieveECFR?gp=&amp;SID=83cd09e1c0f5c6937cd9d7513160fc3f&amp;pitd=20180719&amp;n=pt45.1.46&amp;r=PART&amp;ty=HTML#sp45.1.46.c" TargetMode="External"/><Relationship Id="rId5" Type="http://schemas.openxmlformats.org/officeDocument/2006/relationships/notesSlide" Target="../notesSlides/notesSlide3.xml"/><Relationship Id="rId4"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3" Type="http://schemas.openxmlformats.org/officeDocument/2006/relationships/tags" Target="../tags/tag4.xml"/><Relationship Id="rId2" Type="http://schemas.openxmlformats.org/officeDocument/2006/relationships/audio" Target="../media/media4.m4a"/><Relationship Id="rId1" Type="http://schemas.microsoft.com/office/2007/relationships/media" Target="../media/media4.m4a"/><Relationship Id="rId6" Type="http://schemas.openxmlformats.org/officeDocument/2006/relationships/image" Target="../media/image3.png"/><Relationship Id="rId5" Type="http://schemas.openxmlformats.org/officeDocument/2006/relationships/notesSlide" Target="../notesSlides/notesSlide4.xml"/><Relationship Id="rId4"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tags" Target="../tags/tag5.xml"/><Relationship Id="rId2" Type="http://schemas.openxmlformats.org/officeDocument/2006/relationships/audio" Target="../media/media5.m4a"/><Relationship Id="rId1" Type="http://schemas.microsoft.com/office/2007/relationships/media" Target="../media/media5.m4a"/><Relationship Id="rId6" Type="http://schemas.openxmlformats.org/officeDocument/2006/relationships/image" Target="../media/image3.png"/><Relationship Id="rId5" Type="http://schemas.openxmlformats.org/officeDocument/2006/relationships/notesSlide" Target="../notesSlides/notesSlide5.xml"/><Relationship Id="rId4"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tags" Target="../tags/tag6.xml"/><Relationship Id="rId2" Type="http://schemas.openxmlformats.org/officeDocument/2006/relationships/audio" Target="../media/media6.m4a"/><Relationship Id="rId1" Type="http://schemas.microsoft.com/office/2007/relationships/media" Target="../media/media6.m4a"/><Relationship Id="rId6" Type="http://schemas.openxmlformats.org/officeDocument/2006/relationships/image" Target="../media/image3.png"/><Relationship Id="rId5" Type="http://schemas.openxmlformats.org/officeDocument/2006/relationships/notesSlide" Target="../notesSlides/notesSlide6.xml"/><Relationship Id="rId4"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tags" Target="../tags/tag7.xml"/><Relationship Id="rId2" Type="http://schemas.openxmlformats.org/officeDocument/2006/relationships/audio" Target="../media/media7.m4a"/><Relationship Id="rId1" Type="http://schemas.microsoft.com/office/2007/relationships/media" Target="../media/media7.m4a"/><Relationship Id="rId6" Type="http://schemas.openxmlformats.org/officeDocument/2006/relationships/image" Target="../media/image3.png"/><Relationship Id="rId5" Type="http://schemas.openxmlformats.org/officeDocument/2006/relationships/notesSlide" Target="../notesSlides/notesSlide7.xml"/><Relationship Id="rId4"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tags" Target="../tags/tag8.xml"/><Relationship Id="rId2" Type="http://schemas.openxmlformats.org/officeDocument/2006/relationships/audio" Target="../media/media8.m4a"/><Relationship Id="rId1" Type="http://schemas.microsoft.com/office/2007/relationships/media" Target="../media/media8.m4a"/><Relationship Id="rId6" Type="http://schemas.openxmlformats.org/officeDocument/2006/relationships/image" Target="../media/image3.png"/><Relationship Id="rId5" Type="http://schemas.openxmlformats.org/officeDocument/2006/relationships/notesSlide" Target="../notesSlides/notesSlide8.xml"/><Relationship Id="rId4"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tags" Target="../tags/tag9.xml"/><Relationship Id="rId2" Type="http://schemas.openxmlformats.org/officeDocument/2006/relationships/audio" Target="../media/media9.m4a"/><Relationship Id="rId1" Type="http://schemas.microsoft.com/office/2007/relationships/media" Target="../media/media9.m4a"/><Relationship Id="rId6" Type="http://schemas.openxmlformats.org/officeDocument/2006/relationships/image" Target="../media/image3.png"/><Relationship Id="rId5" Type="http://schemas.openxmlformats.org/officeDocument/2006/relationships/notesSlide" Target="../notesSlides/notesSlide9.xml"/><Relationship Id="rId4"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B97A39-99D1-40D0-A8B3-0E54BC4BA939}"/>
              </a:ext>
            </a:extLst>
          </p:cNvPr>
          <p:cNvSpPr>
            <a:spLocks noGrp="1"/>
          </p:cNvSpPr>
          <p:nvPr>
            <p:ph type="ctrTitle"/>
          </p:nvPr>
        </p:nvSpPr>
        <p:spPr>
          <a:xfrm>
            <a:off x="822960" y="758952"/>
            <a:ext cx="7543800" cy="2155698"/>
          </a:xfrm>
        </p:spPr>
        <p:txBody>
          <a:bodyPr>
            <a:normAutofit/>
          </a:bodyPr>
          <a:lstStyle/>
          <a:p>
            <a:r>
              <a:rPr lang="en-US" sz="6000" dirty="0"/>
              <a:t>Policy 401- Research Involving Prisoners</a:t>
            </a:r>
          </a:p>
        </p:txBody>
      </p:sp>
      <p:sp>
        <p:nvSpPr>
          <p:cNvPr id="3" name="Subtitle 2">
            <a:extLst>
              <a:ext uri="{FF2B5EF4-FFF2-40B4-BE49-F238E27FC236}">
                <a16:creationId xmlns:a16="http://schemas.microsoft.com/office/drawing/2014/main" id="{3AD64459-DCF2-4A9F-94BC-BFB15C844554}"/>
              </a:ext>
            </a:extLst>
          </p:cNvPr>
          <p:cNvSpPr>
            <a:spLocks noGrp="1"/>
          </p:cNvSpPr>
          <p:nvPr>
            <p:ph type="subTitle" idx="1"/>
          </p:nvPr>
        </p:nvSpPr>
        <p:spPr>
          <a:xfrm>
            <a:off x="825038" y="4512771"/>
            <a:ext cx="7543800" cy="1143000"/>
          </a:xfrm>
        </p:spPr>
        <p:txBody>
          <a:bodyPr/>
          <a:lstStyle/>
          <a:p>
            <a:r>
              <a:rPr lang="en-US" dirty="0"/>
              <a:t>OHSRP Office of policy and accreditation</a:t>
            </a:r>
          </a:p>
        </p:txBody>
      </p:sp>
      <p:pic>
        <p:nvPicPr>
          <p:cNvPr id="7" name="Audio 6" descr="Speaker icon to adjust volume">
            <a:hlinkClick r:id="" action="ppaction://media"/>
            <a:extLst>
              <a:ext uri="{FF2B5EF4-FFF2-40B4-BE49-F238E27FC236}">
                <a16:creationId xmlns:a16="http://schemas.microsoft.com/office/drawing/2014/main" id="{8ECBC0E1-A14C-40E8-A579-F5C38EFF3DAF}"/>
              </a:ext>
            </a:extLst>
          </p:cNvPr>
          <p:cNvPicPr>
            <a:picLocks noChangeAspect="1"/>
          </p:cNvPicPr>
          <p:nvPr>
            <a:audioFile r:link="rId2"/>
            <p:custDataLst>
              <p:tags r:id="rId3"/>
            </p:custDataLst>
            <p:extLst>
              <p:ext uri="{DAA4B4D4-6D71-4841-9C94-3DE7FCFB9230}">
                <p14:media xmlns:p14="http://schemas.microsoft.com/office/powerpoint/2010/main" r:embed="rId1"/>
              </p:ext>
            </p:extLst>
          </p:nvPr>
        </p:nvPicPr>
        <p:blipFill>
          <a:blip r:embed="rId6"/>
          <a:stretch>
            <a:fillRect/>
          </a:stretch>
        </p:blipFill>
        <p:spPr>
          <a:xfrm>
            <a:off x="8382000" y="6096000"/>
            <a:ext cx="609600" cy="609600"/>
          </a:xfrm>
          <a:prstGeom prst="rect">
            <a:avLst/>
          </a:prstGeom>
        </p:spPr>
      </p:pic>
    </p:spTree>
    <p:extLst>
      <p:ext uri="{BB962C8B-B14F-4D97-AF65-F5344CB8AC3E}">
        <p14:creationId xmlns:p14="http://schemas.microsoft.com/office/powerpoint/2010/main" val="2398319022"/>
      </p:ext>
    </p:extLst>
  </p:cSld>
  <p:clrMapOvr>
    <a:masterClrMapping/>
  </p:clrMapOvr>
  <mc:AlternateContent xmlns:mc="http://schemas.openxmlformats.org/markup-compatibility/2006" xmlns:p14="http://schemas.microsoft.com/office/powerpoint/2010/main">
    <mc:Choice Requires="p14">
      <p:transition spd="slow" p14:dur="2000" advTm="30777"/>
    </mc:Choice>
    <mc:Fallback xmlns="">
      <p:transition spd="slow" advTm="30777"/>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mute="1" showWhenStopped="0">
                <p:cTn id="7" fill="hold" display="0">
                  <p:stCondLst>
                    <p:cond delay="indefinite"/>
                  </p:stCondLst>
                  <p:endCondLst>
                    <p:cond evt="onStopAudio" delay="0">
                      <p:tgtEl>
                        <p:sldTgt/>
                      </p:tgtEl>
                    </p:cond>
                  </p:endCondLst>
                </p:cTn>
                <p:tgtEl>
                  <p:spTgt spid="7"/>
                </p:tgtEl>
              </p:cMediaNode>
            </p:audio>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4A0569-E476-4DA9-BA9E-AE151647C82C}"/>
              </a:ext>
            </a:extLst>
          </p:cNvPr>
          <p:cNvSpPr>
            <a:spLocks noGrp="1"/>
          </p:cNvSpPr>
          <p:nvPr>
            <p:ph type="title"/>
          </p:nvPr>
        </p:nvSpPr>
        <p:spPr>
          <a:xfrm>
            <a:off x="427306" y="1732230"/>
            <a:ext cx="2400300" cy="2286000"/>
          </a:xfrm>
        </p:spPr>
        <p:txBody>
          <a:bodyPr anchor="b">
            <a:normAutofit/>
          </a:bodyPr>
          <a:lstStyle/>
          <a:p>
            <a:r>
              <a:rPr lang="en-US" dirty="0"/>
              <a:t>What is expected by the IRB?</a:t>
            </a:r>
          </a:p>
        </p:txBody>
      </p:sp>
      <p:graphicFrame>
        <p:nvGraphicFramePr>
          <p:cNvPr id="7" name="Content Placeholder 2" descr="Pop-up description for Investigators working on Research with Prisoners">
            <a:extLst>
              <a:ext uri="{FF2B5EF4-FFF2-40B4-BE49-F238E27FC236}">
                <a16:creationId xmlns:a16="http://schemas.microsoft.com/office/drawing/2014/main" id="{01712A1E-FB8D-4479-A6E9-52405EFC9983}"/>
              </a:ext>
            </a:extLst>
          </p:cNvPr>
          <p:cNvGraphicFramePr>
            <a:graphicFrameLocks noGrp="1"/>
          </p:cNvGraphicFramePr>
          <p:nvPr>
            <p:ph idx="1"/>
            <p:extLst>
              <p:ext uri="{D42A27DB-BD31-4B8C-83A1-F6EECF244321}">
                <p14:modId xmlns:p14="http://schemas.microsoft.com/office/powerpoint/2010/main" val="2811047381"/>
              </p:ext>
            </p:extLst>
          </p:nvPr>
        </p:nvGraphicFramePr>
        <p:xfrm>
          <a:off x="3375832" y="271975"/>
          <a:ext cx="5006168" cy="6433625"/>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pic>
        <p:nvPicPr>
          <p:cNvPr id="5" name="Audio 4" descr="Speaker icon to adjust volume">
            <a:hlinkClick r:id="" action="ppaction://media"/>
            <a:extLst>
              <a:ext uri="{FF2B5EF4-FFF2-40B4-BE49-F238E27FC236}">
                <a16:creationId xmlns:a16="http://schemas.microsoft.com/office/drawing/2014/main" id="{44F5F55C-62E1-459C-8D00-0DE192C17097}"/>
              </a:ext>
            </a:extLst>
          </p:cNvPr>
          <p:cNvPicPr>
            <a:picLocks noChangeAspect="1"/>
          </p:cNvPicPr>
          <p:nvPr>
            <a:audioFile r:link="rId2"/>
            <p:custDataLst>
              <p:tags r:id="rId3"/>
            </p:custDataLst>
            <p:extLst>
              <p:ext uri="{DAA4B4D4-6D71-4841-9C94-3DE7FCFB9230}">
                <p14:media xmlns:p14="http://schemas.microsoft.com/office/powerpoint/2010/main" r:embed="rId1"/>
              </p:ext>
            </p:extLst>
          </p:nvPr>
        </p:nvPicPr>
        <p:blipFill>
          <a:blip r:embed="rId11"/>
          <a:stretch>
            <a:fillRect/>
          </a:stretch>
        </p:blipFill>
        <p:spPr>
          <a:xfrm>
            <a:off x="8382000" y="6096000"/>
            <a:ext cx="609600" cy="609600"/>
          </a:xfrm>
          <a:prstGeom prst="rect">
            <a:avLst/>
          </a:prstGeom>
        </p:spPr>
      </p:pic>
    </p:spTree>
    <p:extLst>
      <p:ext uri="{BB962C8B-B14F-4D97-AF65-F5344CB8AC3E}">
        <p14:creationId xmlns:p14="http://schemas.microsoft.com/office/powerpoint/2010/main" val="3881272687"/>
      </p:ext>
    </p:extLst>
  </p:cSld>
  <p:clrMapOvr>
    <a:masterClrMapping/>
  </p:clrMapOvr>
  <mc:AlternateContent xmlns:mc="http://schemas.openxmlformats.org/markup-compatibility/2006" xmlns:p14="http://schemas.microsoft.com/office/powerpoint/2010/main">
    <mc:Choice Requires="p14">
      <p:transition spd="slow" p14:dur="2000" advTm="56158"/>
    </mc:Choice>
    <mc:Fallback xmlns="">
      <p:transition spd="slow" advTm="56158"/>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5"/>
                </p:tgtEl>
              </p:cMediaNode>
            </p:audio>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2B077CC-4F28-4289-AD79-394930EA1799}"/>
              </a:ext>
            </a:extLst>
          </p:cNvPr>
          <p:cNvSpPr>
            <a:spLocks noGrp="1"/>
          </p:cNvSpPr>
          <p:nvPr>
            <p:ph type="title"/>
          </p:nvPr>
        </p:nvSpPr>
        <p:spPr/>
        <p:txBody>
          <a:bodyPr/>
          <a:lstStyle/>
          <a:p>
            <a:r>
              <a:rPr lang="en-US" dirty="0"/>
              <a:t>Resources</a:t>
            </a:r>
          </a:p>
        </p:txBody>
      </p:sp>
      <p:sp>
        <p:nvSpPr>
          <p:cNvPr id="4" name="Content Placeholder 3">
            <a:extLst>
              <a:ext uri="{FF2B5EF4-FFF2-40B4-BE49-F238E27FC236}">
                <a16:creationId xmlns:a16="http://schemas.microsoft.com/office/drawing/2014/main" id="{14A9F094-575A-4600-9C9A-BB68F7501C56}"/>
              </a:ext>
            </a:extLst>
          </p:cNvPr>
          <p:cNvSpPr>
            <a:spLocks noGrp="1"/>
          </p:cNvSpPr>
          <p:nvPr>
            <p:ph idx="1"/>
          </p:nvPr>
        </p:nvSpPr>
        <p:spPr>
          <a:xfrm>
            <a:off x="822959" y="1845734"/>
            <a:ext cx="7543801" cy="4555066"/>
          </a:xfrm>
        </p:spPr>
        <p:txBody>
          <a:bodyPr>
            <a:normAutofit/>
          </a:bodyPr>
          <a:lstStyle/>
          <a:p>
            <a:r>
              <a:rPr lang="en-US" sz="2400" dirty="0"/>
              <a:t>Policy 401 and associated change table and guidance is posted on the </a:t>
            </a:r>
            <a:r>
              <a:rPr lang="en-US" sz="2400" dirty="0">
                <a:hlinkClick r:id="rId6"/>
              </a:rPr>
              <a:t>IRBO website</a:t>
            </a:r>
            <a:endParaRPr lang="en-US" sz="2400" dirty="0"/>
          </a:p>
          <a:p>
            <a:r>
              <a:rPr lang="en-US" sz="2400" dirty="0"/>
              <a:t>Regulations: </a:t>
            </a:r>
            <a:r>
              <a:rPr lang="en-US" sz="2400" u="sng" dirty="0">
                <a:solidFill>
                  <a:srgbClr val="74B230"/>
                </a:solidFill>
                <a:hlinkClick r:id="rId7">
                  <a:extLst>
                    <a:ext uri="{A12FA001-AC4F-418D-AE19-62706E023703}">
                      <ahyp:hlinkClr xmlns:ahyp="http://schemas.microsoft.com/office/drawing/2018/hyperlinkcolor" val="tx"/>
                    </a:ext>
                  </a:extLst>
                </a:hlinkClick>
              </a:rPr>
              <a:t>Subpart A</a:t>
            </a:r>
            <a:r>
              <a:rPr lang="en-US" sz="2400" dirty="0">
                <a:solidFill>
                  <a:srgbClr val="74B230"/>
                </a:solidFill>
              </a:rPr>
              <a:t>, </a:t>
            </a:r>
            <a:r>
              <a:rPr lang="en-US" sz="2400" dirty="0">
                <a:solidFill>
                  <a:schemeClr val="tx1"/>
                </a:solidFill>
              </a:rPr>
              <a:t>and </a:t>
            </a:r>
            <a:r>
              <a:rPr lang="en-US" sz="2400" u="sng" dirty="0">
                <a:hlinkClick r:id="rId8"/>
              </a:rPr>
              <a:t>Subpart C</a:t>
            </a:r>
            <a:r>
              <a:rPr lang="en-US" sz="2400" dirty="0"/>
              <a:t> </a:t>
            </a:r>
          </a:p>
          <a:p>
            <a:pPr algn="ctr"/>
            <a:endParaRPr lang="en-US" sz="2400" b="1" dirty="0"/>
          </a:p>
          <a:p>
            <a:pPr algn="ctr"/>
            <a:r>
              <a:rPr lang="en-US" sz="2400" b="1" dirty="0"/>
              <a:t>Questions? </a:t>
            </a:r>
            <a:r>
              <a:rPr lang="en-US" sz="2400" dirty="0"/>
              <a:t>Contact </a:t>
            </a:r>
            <a:r>
              <a:rPr lang="en-US" sz="2400" dirty="0">
                <a:hlinkClick r:id="rId9"/>
              </a:rPr>
              <a:t>IRB@od.nih.gov</a:t>
            </a:r>
            <a:r>
              <a:rPr lang="en-US" sz="2400" dirty="0"/>
              <a:t> </a:t>
            </a:r>
          </a:p>
          <a:p>
            <a:endParaRPr lang="en-US" dirty="0"/>
          </a:p>
        </p:txBody>
      </p:sp>
      <p:pic>
        <p:nvPicPr>
          <p:cNvPr id="6" name="Audio 5" descr="Speaker icon to adjust volume">
            <a:hlinkClick r:id="" action="ppaction://media"/>
            <a:extLst>
              <a:ext uri="{FF2B5EF4-FFF2-40B4-BE49-F238E27FC236}">
                <a16:creationId xmlns:a16="http://schemas.microsoft.com/office/drawing/2014/main" id="{2A719C07-EDA2-47CF-B788-FA720E8DC20B}"/>
              </a:ext>
            </a:extLst>
          </p:cNvPr>
          <p:cNvPicPr>
            <a:picLocks noChangeAspect="1"/>
          </p:cNvPicPr>
          <p:nvPr>
            <a:audioFile r:link="rId2"/>
            <p:custDataLst>
              <p:tags r:id="rId3"/>
            </p:custDataLst>
            <p:extLst>
              <p:ext uri="{DAA4B4D4-6D71-4841-9C94-3DE7FCFB9230}">
                <p14:media xmlns:p14="http://schemas.microsoft.com/office/powerpoint/2010/main" r:embed="rId1"/>
              </p:ext>
            </p:extLst>
          </p:nvPr>
        </p:nvPicPr>
        <p:blipFill>
          <a:blip r:embed="rId10"/>
          <a:stretch>
            <a:fillRect/>
          </a:stretch>
        </p:blipFill>
        <p:spPr>
          <a:xfrm>
            <a:off x="8382000" y="6096000"/>
            <a:ext cx="609600" cy="609600"/>
          </a:xfrm>
          <a:prstGeom prst="rect">
            <a:avLst/>
          </a:prstGeom>
        </p:spPr>
      </p:pic>
    </p:spTree>
    <p:extLst>
      <p:ext uri="{BB962C8B-B14F-4D97-AF65-F5344CB8AC3E}">
        <p14:creationId xmlns:p14="http://schemas.microsoft.com/office/powerpoint/2010/main" val="3528949978"/>
      </p:ext>
    </p:extLst>
  </p:cSld>
  <p:clrMapOvr>
    <a:masterClrMapping/>
  </p:clrMapOvr>
  <mc:AlternateContent xmlns:mc="http://schemas.openxmlformats.org/markup-compatibility/2006" xmlns:p14="http://schemas.microsoft.com/office/powerpoint/2010/main">
    <mc:Choice Requires="p14">
      <p:transition spd="slow" p14:dur="2000" advTm="45270"/>
    </mc:Choice>
    <mc:Fallback xmlns="">
      <p:transition spd="slow" advTm="4527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6"/>
                </p:tgtEl>
              </p:cMediaNode>
            </p:audio>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658656-2CCA-4B15-9007-D09AEB9B425F}"/>
              </a:ext>
            </a:extLst>
          </p:cNvPr>
          <p:cNvSpPr>
            <a:spLocks noGrp="1"/>
          </p:cNvSpPr>
          <p:nvPr>
            <p:ph type="title"/>
          </p:nvPr>
        </p:nvSpPr>
        <p:spPr>
          <a:xfrm>
            <a:off x="822960" y="286604"/>
            <a:ext cx="7543800" cy="1450757"/>
          </a:xfrm>
        </p:spPr>
        <p:txBody>
          <a:bodyPr anchor="b">
            <a:normAutofit/>
          </a:bodyPr>
          <a:lstStyle/>
          <a:p>
            <a:r>
              <a:rPr lang="en-US" dirty="0"/>
              <a:t>Policy 401</a:t>
            </a:r>
          </a:p>
        </p:txBody>
      </p:sp>
      <p:graphicFrame>
        <p:nvGraphicFramePr>
          <p:cNvPr id="11" name="Content Placeholder 2" descr="Pop-Up description of Release and Effective Dates">
            <a:extLst>
              <a:ext uri="{FF2B5EF4-FFF2-40B4-BE49-F238E27FC236}">
                <a16:creationId xmlns:a16="http://schemas.microsoft.com/office/drawing/2014/main" id="{C06EFAB8-F5B1-4D61-87A6-CB3988D81F81}"/>
              </a:ext>
            </a:extLst>
          </p:cNvPr>
          <p:cNvGraphicFramePr>
            <a:graphicFrameLocks noGrp="1"/>
          </p:cNvGraphicFramePr>
          <p:nvPr>
            <p:ph idx="1"/>
            <p:extLst>
              <p:ext uri="{D42A27DB-BD31-4B8C-83A1-F6EECF244321}">
                <p14:modId xmlns:p14="http://schemas.microsoft.com/office/powerpoint/2010/main" val="798509487"/>
              </p:ext>
            </p:extLst>
          </p:nvPr>
        </p:nvGraphicFramePr>
        <p:xfrm>
          <a:off x="822959" y="1845734"/>
          <a:ext cx="7543801" cy="4023360"/>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pic>
        <p:nvPicPr>
          <p:cNvPr id="4" name="Audio 3" descr="Speaker icon to adjust volume">
            <a:hlinkClick r:id="" action="ppaction://media"/>
            <a:extLst>
              <a:ext uri="{FF2B5EF4-FFF2-40B4-BE49-F238E27FC236}">
                <a16:creationId xmlns:a16="http://schemas.microsoft.com/office/drawing/2014/main" id="{96E0BE82-57AC-48F6-B9DF-1C12C4F49997}"/>
              </a:ext>
            </a:extLst>
          </p:cNvPr>
          <p:cNvPicPr>
            <a:picLocks noChangeAspect="1"/>
          </p:cNvPicPr>
          <p:nvPr>
            <a:audioFile r:link="rId2"/>
            <p:custDataLst>
              <p:tags r:id="rId3"/>
            </p:custDataLst>
            <p:extLst>
              <p:ext uri="{DAA4B4D4-6D71-4841-9C94-3DE7FCFB9230}">
                <p14:media xmlns:p14="http://schemas.microsoft.com/office/powerpoint/2010/main" r:embed="rId1">
                  <p14:bmkLst/>
                </p14:media>
              </p:ext>
            </p:extLst>
          </p:nvPr>
        </p:nvPicPr>
        <p:blipFill>
          <a:blip r:embed="rId11"/>
          <a:stretch>
            <a:fillRect/>
          </a:stretch>
        </p:blipFill>
        <p:spPr>
          <a:xfrm>
            <a:off x="8382000" y="6096000"/>
            <a:ext cx="609600" cy="609600"/>
          </a:xfrm>
          <a:prstGeom prst="rect">
            <a:avLst/>
          </a:prstGeom>
        </p:spPr>
      </p:pic>
    </p:spTree>
    <p:extLst>
      <p:ext uri="{BB962C8B-B14F-4D97-AF65-F5344CB8AC3E}">
        <p14:creationId xmlns:p14="http://schemas.microsoft.com/office/powerpoint/2010/main" val="1883288856"/>
      </p:ext>
    </p:extLst>
  </p:cSld>
  <p:clrMapOvr>
    <a:masterClrMapping/>
  </p:clrMapOvr>
  <mc:AlternateContent xmlns:mc="http://schemas.openxmlformats.org/markup-compatibility/2006" xmlns:p14="http://schemas.microsoft.com/office/powerpoint/2010/main">
    <mc:Choice Requires="p14">
      <p:transition spd="slow" p14:dur="2000" advTm="15390"/>
    </mc:Choice>
    <mc:Fallback xmlns="">
      <p:transition spd="slow" advTm="1539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4"/>
                </p:tgtEl>
              </p:cMediaNode>
            </p:audio>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F3BD0E-D245-4CD2-BAAC-DA3D97C2605A}"/>
              </a:ext>
            </a:extLst>
          </p:cNvPr>
          <p:cNvSpPr>
            <a:spLocks noGrp="1"/>
          </p:cNvSpPr>
          <p:nvPr>
            <p:ph type="title"/>
          </p:nvPr>
        </p:nvSpPr>
        <p:spPr>
          <a:xfrm>
            <a:off x="272562" y="861644"/>
            <a:ext cx="2400300" cy="3260189"/>
          </a:xfrm>
        </p:spPr>
        <p:txBody>
          <a:bodyPr anchor="b">
            <a:normAutofit/>
          </a:bodyPr>
          <a:lstStyle/>
          <a:p>
            <a:r>
              <a:rPr lang="en-US" sz="3100" dirty="0"/>
              <a:t>Policy 401 -Research Involving Prisoners</a:t>
            </a:r>
          </a:p>
        </p:txBody>
      </p:sp>
      <p:sp>
        <p:nvSpPr>
          <p:cNvPr id="3" name="Content Placeholder 2">
            <a:extLst>
              <a:ext uri="{FF2B5EF4-FFF2-40B4-BE49-F238E27FC236}">
                <a16:creationId xmlns:a16="http://schemas.microsoft.com/office/drawing/2014/main" id="{A4DE03B9-8B3C-490D-9780-0A66DF18059C}"/>
              </a:ext>
            </a:extLst>
          </p:cNvPr>
          <p:cNvSpPr>
            <a:spLocks noGrp="1"/>
          </p:cNvSpPr>
          <p:nvPr>
            <p:ph idx="1"/>
          </p:nvPr>
        </p:nvSpPr>
        <p:spPr>
          <a:xfrm>
            <a:off x="3460237" y="731520"/>
            <a:ext cx="5009393" cy="5655212"/>
          </a:xfrm>
        </p:spPr>
        <p:txBody>
          <a:bodyPr>
            <a:normAutofit/>
          </a:bodyPr>
          <a:lstStyle/>
          <a:p>
            <a:r>
              <a:rPr lang="en-US" dirty="0"/>
              <a:t>Purpose:</a:t>
            </a:r>
          </a:p>
          <a:p>
            <a:pPr lvl="1"/>
            <a:r>
              <a:rPr lang="en-US" sz="2000" dirty="0"/>
              <a:t>Describes the NIH policy for research involving prisoners, including when an NIH subjects unexpectedly become incarcerated.</a:t>
            </a:r>
          </a:p>
          <a:p>
            <a:pPr marL="201168" lvl="1" indent="0">
              <a:buNone/>
            </a:pPr>
            <a:endParaRPr lang="en-US" dirty="0"/>
          </a:p>
          <a:p>
            <a:pPr marL="201168" lvl="1" indent="0">
              <a:buNone/>
            </a:pPr>
            <a:r>
              <a:rPr lang="en-US" dirty="0"/>
              <a:t>Scope:</a:t>
            </a:r>
          </a:p>
          <a:p>
            <a:pPr lvl="1"/>
            <a:r>
              <a:rPr lang="en-US" sz="2000" dirty="0"/>
              <a:t>NIH investigators when conducting research involving prisoners</a:t>
            </a:r>
          </a:p>
          <a:p>
            <a:pPr lvl="1"/>
            <a:r>
              <a:rPr lang="en-US" sz="2000" dirty="0"/>
              <a:t>NIH and non-NIH investigators, when NIH IRB is the reviewing IRB</a:t>
            </a:r>
          </a:p>
          <a:p>
            <a:pPr lvl="1"/>
            <a:r>
              <a:rPr lang="en-US" sz="2000" dirty="0"/>
              <a:t>The NIH IRB</a:t>
            </a:r>
          </a:p>
          <a:p>
            <a:pPr lvl="1">
              <a:buFont typeface="Arial" panose="020B0604020202020204" pitchFamily="34" charset="0"/>
              <a:buChar char="•"/>
            </a:pPr>
            <a:r>
              <a:rPr lang="en-US" sz="2000" dirty="0"/>
              <a:t>The OHSRP</a:t>
            </a:r>
          </a:p>
          <a:p>
            <a:pPr lvl="1"/>
            <a:endParaRPr lang="en-US" sz="2000" dirty="0"/>
          </a:p>
          <a:p>
            <a:r>
              <a:rPr lang="en-US" dirty="0"/>
              <a:t>This policy does NOT cover all regulatory requirements regarding research involving prisoners, therefore investigators should also refer to </a:t>
            </a:r>
            <a:r>
              <a:rPr lang="en-US" dirty="0">
                <a:latin typeface="Calibri" panose="020F0502020204030204" pitchFamily="34" charset="0"/>
                <a:ea typeface="Calibri" panose="020F0502020204030204" pitchFamily="34" charset="0"/>
                <a:cs typeface="Times New Roman" panose="02020603050405020304" pitchFamily="18" charset="0"/>
                <a:hlinkClick r:id="rId6"/>
              </a:rPr>
              <a:t>45 CFR 46 Subpart C</a:t>
            </a:r>
            <a:r>
              <a:rPr lang="en-US" dirty="0"/>
              <a:t>.</a:t>
            </a:r>
          </a:p>
          <a:p>
            <a:pPr lvl="1"/>
            <a:endParaRPr lang="en-US" sz="2000" dirty="0"/>
          </a:p>
          <a:p>
            <a:endParaRPr lang="en-US" dirty="0"/>
          </a:p>
        </p:txBody>
      </p:sp>
      <p:pic>
        <p:nvPicPr>
          <p:cNvPr id="5" name="Audio 4" descr="Speaker icon to adjust volume">
            <a:hlinkClick r:id="" action="ppaction://media"/>
            <a:extLst>
              <a:ext uri="{FF2B5EF4-FFF2-40B4-BE49-F238E27FC236}">
                <a16:creationId xmlns:a16="http://schemas.microsoft.com/office/drawing/2014/main" id="{91F9661B-D4B7-431A-BF62-1EB71565DD75}"/>
              </a:ext>
            </a:extLst>
          </p:cNvPr>
          <p:cNvPicPr>
            <a:picLocks noChangeAspect="1"/>
          </p:cNvPicPr>
          <p:nvPr>
            <a:audioFile r:link="rId2"/>
            <p:custDataLst>
              <p:tags r:id="rId3"/>
            </p:custDataLst>
            <p:extLst>
              <p:ext uri="{DAA4B4D4-6D71-4841-9C94-3DE7FCFB9230}">
                <p14:media xmlns:p14="http://schemas.microsoft.com/office/powerpoint/2010/main" r:embed="rId1"/>
              </p:ext>
            </p:extLst>
          </p:nvPr>
        </p:nvPicPr>
        <p:blipFill>
          <a:blip r:embed="rId7"/>
          <a:stretch>
            <a:fillRect/>
          </a:stretch>
        </p:blipFill>
        <p:spPr>
          <a:xfrm>
            <a:off x="8382000" y="6096000"/>
            <a:ext cx="609600" cy="609600"/>
          </a:xfrm>
          <a:prstGeom prst="rect">
            <a:avLst/>
          </a:prstGeom>
        </p:spPr>
      </p:pic>
    </p:spTree>
    <p:extLst>
      <p:ext uri="{BB962C8B-B14F-4D97-AF65-F5344CB8AC3E}">
        <p14:creationId xmlns:p14="http://schemas.microsoft.com/office/powerpoint/2010/main" val="2648302920"/>
      </p:ext>
    </p:extLst>
  </p:cSld>
  <p:clrMapOvr>
    <a:masterClrMapping/>
  </p:clrMapOvr>
  <mc:AlternateContent xmlns:mc="http://schemas.openxmlformats.org/markup-compatibility/2006" xmlns:p14="http://schemas.microsoft.com/office/powerpoint/2010/main">
    <mc:Choice Requires="p14">
      <p:transition spd="slow" p14:dur="2000" advTm="50239"/>
    </mc:Choice>
    <mc:Fallback xmlns="">
      <p:transition spd="slow" advTm="50239"/>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5"/>
                </p:tgtEl>
              </p:cMediaNode>
            </p:audio>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31DCD36A-F3E9-4E7A-BD46-53531E60969C}"/>
              </a:ext>
            </a:extLst>
          </p:cNvPr>
          <p:cNvSpPr>
            <a:spLocks noGrp="1"/>
          </p:cNvSpPr>
          <p:nvPr>
            <p:ph type="title" idx="4294967295"/>
          </p:nvPr>
        </p:nvSpPr>
        <p:spPr>
          <a:xfrm>
            <a:off x="669151" y="225095"/>
            <a:ext cx="6870901" cy="769441"/>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4400" b="0" i="0" u="none" strike="noStrike" kern="1200" cap="none" spc="0" normalizeH="0" baseline="0" noProof="0" dirty="0">
                <a:ln>
                  <a:noFill/>
                </a:ln>
                <a:solidFill>
                  <a:schemeClr val="tx1"/>
                </a:solidFill>
                <a:effectLst/>
                <a:uLnTx/>
                <a:uFillTx/>
                <a:latin typeface="+mn-lt"/>
                <a:ea typeface="+mn-ea"/>
                <a:cs typeface="+mn-cs"/>
              </a:rPr>
              <a:t>Policy 401 - key points</a:t>
            </a:r>
          </a:p>
        </p:txBody>
      </p:sp>
      <p:sp>
        <p:nvSpPr>
          <p:cNvPr id="6" name="TextBox 5">
            <a:extLst>
              <a:ext uri="{FF2B5EF4-FFF2-40B4-BE49-F238E27FC236}">
                <a16:creationId xmlns:a16="http://schemas.microsoft.com/office/drawing/2014/main" id="{C000F77B-83B9-449E-9781-31B1C88B37EB}"/>
              </a:ext>
            </a:extLst>
          </p:cNvPr>
          <p:cNvSpPr txBox="1"/>
          <p:nvPr/>
        </p:nvSpPr>
        <p:spPr>
          <a:xfrm>
            <a:off x="669151" y="994536"/>
            <a:ext cx="7749915" cy="5262979"/>
          </a:xfrm>
          <a:prstGeom prst="rect">
            <a:avLst/>
          </a:prstGeom>
          <a:noFill/>
        </p:spPr>
        <p:txBody>
          <a:bodyPr wrap="square" rtlCol="0">
            <a:spAutoFit/>
          </a:bodyPr>
          <a:lstStyle/>
          <a:p>
            <a:r>
              <a:rPr lang="en-US" sz="2400" dirty="0"/>
              <a:t>Research involving prisoners, may not begin prior to IRB approval of the research, and HHS Office of Human Research Protections (OHRP) approval is obtained</a:t>
            </a:r>
          </a:p>
          <a:p>
            <a:pPr lvl="0"/>
            <a:endParaRPr lang="en-US" sz="2400" dirty="0"/>
          </a:p>
          <a:p>
            <a:pPr lvl="0"/>
            <a:r>
              <a:rPr lang="en-US" sz="2400" dirty="0"/>
              <a:t>When an NIH subject becomes incarcerated, research may not continue, until IRB approval and OHRP approval is obtained</a:t>
            </a:r>
          </a:p>
          <a:p>
            <a:pPr lvl="0"/>
            <a:endParaRPr lang="en-US" sz="2400" dirty="0"/>
          </a:p>
          <a:p>
            <a:pPr lvl="0"/>
            <a:r>
              <a:rPr lang="en-US" sz="2400" dirty="0"/>
              <a:t>When conducting research involving prisoners, Principal Investigators (PIs) must: </a:t>
            </a:r>
          </a:p>
          <a:p>
            <a:pPr marL="285750" lvl="0" indent="-285750">
              <a:buFont typeface="Arial" panose="020B0604020202020204" pitchFamily="34" charset="0"/>
              <a:buChar char="•"/>
            </a:pPr>
            <a:r>
              <a:rPr lang="en-US" sz="2400" dirty="0"/>
              <a:t>Ensure that the protocol and the research comply both with the basic protections for human subjects specified at 45 CFR 46 Subpart A, and the additional requirements of 45 CFR 46 Subpart C</a:t>
            </a:r>
          </a:p>
        </p:txBody>
      </p:sp>
      <p:pic>
        <p:nvPicPr>
          <p:cNvPr id="3" name="Audio 2" descr="Speaker icon to adjust volume">
            <a:hlinkClick r:id="" action="ppaction://media"/>
            <a:extLst>
              <a:ext uri="{FF2B5EF4-FFF2-40B4-BE49-F238E27FC236}">
                <a16:creationId xmlns:a16="http://schemas.microsoft.com/office/drawing/2014/main" id="{67DC09DD-69D1-4A04-843E-9DA9248D051D}"/>
              </a:ext>
            </a:extLst>
          </p:cNvPr>
          <p:cNvPicPr>
            <a:picLocks noChangeAspect="1"/>
          </p:cNvPicPr>
          <p:nvPr>
            <a:audioFile r:link="rId2"/>
            <p:custDataLst>
              <p:tags r:id="rId3"/>
            </p:custDataLst>
            <p:extLst>
              <p:ext uri="{DAA4B4D4-6D71-4841-9C94-3DE7FCFB9230}">
                <p14:media xmlns:p14="http://schemas.microsoft.com/office/powerpoint/2010/main" r:embed="rId1"/>
              </p:ext>
            </p:extLst>
          </p:nvPr>
        </p:nvPicPr>
        <p:blipFill>
          <a:blip r:embed="rId6"/>
          <a:stretch>
            <a:fillRect/>
          </a:stretch>
        </p:blipFill>
        <p:spPr>
          <a:xfrm>
            <a:off x="8382000" y="6096000"/>
            <a:ext cx="609600" cy="609600"/>
          </a:xfrm>
          <a:prstGeom prst="rect">
            <a:avLst/>
          </a:prstGeom>
        </p:spPr>
      </p:pic>
    </p:spTree>
    <p:extLst>
      <p:ext uri="{BB962C8B-B14F-4D97-AF65-F5344CB8AC3E}">
        <p14:creationId xmlns:p14="http://schemas.microsoft.com/office/powerpoint/2010/main" val="3291931761"/>
      </p:ext>
    </p:extLst>
  </p:cSld>
  <p:clrMapOvr>
    <a:masterClrMapping/>
  </p:clrMapOvr>
  <mc:AlternateContent xmlns:mc="http://schemas.openxmlformats.org/markup-compatibility/2006" xmlns:p14="http://schemas.microsoft.com/office/powerpoint/2010/main">
    <mc:Choice Requires="p14">
      <p:transition spd="slow" p14:dur="2000" advTm="62523"/>
    </mc:Choice>
    <mc:Fallback xmlns="">
      <p:transition spd="slow" advTm="62523"/>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3"/>
                </p:tgtEl>
              </p:cMediaNode>
            </p:audio>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31DCD36A-F3E9-4E7A-BD46-53531E60969C}"/>
              </a:ext>
            </a:extLst>
          </p:cNvPr>
          <p:cNvSpPr>
            <a:spLocks noGrp="1"/>
          </p:cNvSpPr>
          <p:nvPr>
            <p:ph type="title" idx="4294967295"/>
          </p:nvPr>
        </p:nvSpPr>
        <p:spPr>
          <a:xfrm>
            <a:off x="669151" y="225095"/>
            <a:ext cx="7458849" cy="769441"/>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4400" b="0" i="0" u="none" strike="noStrike" kern="1200" cap="none" spc="0" normalizeH="0" baseline="0" noProof="0" dirty="0">
                <a:ln>
                  <a:noFill/>
                </a:ln>
                <a:solidFill>
                  <a:schemeClr val="tx1"/>
                </a:solidFill>
                <a:effectLst/>
                <a:uLnTx/>
                <a:uFillTx/>
                <a:latin typeface="+mn-lt"/>
                <a:ea typeface="+mn-ea"/>
                <a:cs typeface="+mn-cs"/>
              </a:rPr>
              <a:t>Policy 401 – Exempt Research</a:t>
            </a:r>
          </a:p>
        </p:txBody>
      </p:sp>
      <p:sp>
        <p:nvSpPr>
          <p:cNvPr id="6" name="TextBox 5">
            <a:extLst>
              <a:ext uri="{FF2B5EF4-FFF2-40B4-BE49-F238E27FC236}">
                <a16:creationId xmlns:a16="http://schemas.microsoft.com/office/drawing/2014/main" id="{C000F77B-83B9-449E-9781-31B1C88B37EB}"/>
              </a:ext>
            </a:extLst>
          </p:cNvPr>
          <p:cNvSpPr txBox="1"/>
          <p:nvPr/>
        </p:nvSpPr>
        <p:spPr>
          <a:xfrm>
            <a:off x="632085" y="1166842"/>
            <a:ext cx="7749915" cy="4524315"/>
          </a:xfrm>
          <a:prstGeom prst="rect">
            <a:avLst/>
          </a:prstGeom>
          <a:noFill/>
        </p:spPr>
        <p:txBody>
          <a:bodyPr wrap="square" rtlCol="0">
            <a:spAutoFit/>
          </a:bodyPr>
          <a:lstStyle/>
          <a:p>
            <a:pPr lvl="0"/>
            <a:r>
              <a:rPr lang="en-US" sz="2400" dirty="0"/>
              <a:t>When conducting exempt research with prisoners, the regulations require that the following prohibitions must be followed:</a:t>
            </a:r>
          </a:p>
          <a:p>
            <a:pPr lvl="0"/>
            <a:endParaRPr lang="en-US" sz="2400" dirty="0"/>
          </a:p>
          <a:p>
            <a:pPr marL="342900" lvl="0" indent="-342900">
              <a:buFont typeface="Arial" panose="020B0604020202020204" pitchFamily="34" charset="0"/>
              <a:buChar char="•"/>
            </a:pPr>
            <a:r>
              <a:rPr lang="en-US" sz="2400" dirty="0"/>
              <a:t>Exempt research involving prisoners is not allowed in research approved under the pre-2018 Common Rule (CR)</a:t>
            </a:r>
          </a:p>
          <a:p>
            <a:pPr marL="342900" lvl="0" indent="-342900">
              <a:buFont typeface="Arial" panose="020B0604020202020204" pitchFamily="34" charset="0"/>
              <a:buChar char="•"/>
            </a:pPr>
            <a:endParaRPr lang="en-US" sz="2400" dirty="0"/>
          </a:p>
          <a:p>
            <a:pPr marL="342900" lvl="0" indent="-342900">
              <a:buFont typeface="Arial" panose="020B0604020202020204" pitchFamily="34" charset="0"/>
              <a:buChar char="•"/>
            </a:pPr>
            <a:r>
              <a:rPr lang="en-US" sz="2400" dirty="0"/>
              <a:t>Under the 2018 (CR) research involving prisoners cannot be deemed exempt under 45 CFR 46.104(b), except for research aimed at involving a broader subject population that only incidentally includes prisoners. (45 CFR 46.104(b)(2))</a:t>
            </a:r>
          </a:p>
        </p:txBody>
      </p:sp>
      <p:pic>
        <p:nvPicPr>
          <p:cNvPr id="2" name="Audio 1" descr="Speaker icon to adjust volume">
            <a:hlinkClick r:id="" action="ppaction://media"/>
            <a:extLst>
              <a:ext uri="{FF2B5EF4-FFF2-40B4-BE49-F238E27FC236}">
                <a16:creationId xmlns:a16="http://schemas.microsoft.com/office/drawing/2014/main" id="{355CEBF5-6D51-45CA-90D2-5A3BA924F3FF}"/>
              </a:ext>
            </a:extLst>
          </p:cNvPr>
          <p:cNvPicPr>
            <a:picLocks noChangeAspect="1"/>
          </p:cNvPicPr>
          <p:nvPr>
            <a:audioFile r:link="rId2"/>
            <p:custDataLst>
              <p:tags r:id="rId3"/>
            </p:custDataLst>
            <p:extLst>
              <p:ext uri="{DAA4B4D4-6D71-4841-9C94-3DE7FCFB9230}">
                <p14:media xmlns:p14="http://schemas.microsoft.com/office/powerpoint/2010/main" r:embed="rId1"/>
              </p:ext>
            </p:extLst>
          </p:nvPr>
        </p:nvPicPr>
        <p:blipFill>
          <a:blip r:embed="rId6"/>
          <a:stretch>
            <a:fillRect/>
          </a:stretch>
        </p:blipFill>
        <p:spPr>
          <a:xfrm>
            <a:off x="8382000" y="6096000"/>
            <a:ext cx="609600" cy="609600"/>
          </a:xfrm>
          <a:prstGeom prst="rect">
            <a:avLst/>
          </a:prstGeom>
        </p:spPr>
      </p:pic>
    </p:spTree>
    <p:extLst>
      <p:ext uri="{BB962C8B-B14F-4D97-AF65-F5344CB8AC3E}">
        <p14:creationId xmlns:p14="http://schemas.microsoft.com/office/powerpoint/2010/main" val="4098775755"/>
      </p:ext>
    </p:extLst>
  </p:cSld>
  <p:clrMapOvr>
    <a:masterClrMapping/>
  </p:clrMapOvr>
  <mc:AlternateContent xmlns:mc="http://schemas.openxmlformats.org/markup-compatibility/2006" xmlns:p14="http://schemas.microsoft.com/office/powerpoint/2010/main">
    <mc:Choice Requires="p14">
      <p:transition spd="slow" p14:dur="2000" advTm="44416"/>
    </mc:Choice>
    <mc:Fallback xmlns="">
      <p:transition spd="slow" advTm="44416"/>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2"/>
                </p:tgtEl>
              </p:cMediaNode>
            </p:audio>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31DCD36A-F3E9-4E7A-BD46-53531E60969C}"/>
              </a:ext>
            </a:extLst>
          </p:cNvPr>
          <p:cNvSpPr>
            <a:spLocks noGrp="1"/>
          </p:cNvSpPr>
          <p:nvPr>
            <p:ph type="title" idx="4294967295"/>
          </p:nvPr>
        </p:nvSpPr>
        <p:spPr>
          <a:xfrm>
            <a:off x="669151" y="225095"/>
            <a:ext cx="7458849" cy="707886"/>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4000" b="0" i="0" u="none" strike="noStrike" kern="1200" cap="none" spc="0" normalizeH="0" baseline="0" noProof="0" dirty="0">
                <a:ln>
                  <a:noFill/>
                </a:ln>
                <a:solidFill>
                  <a:schemeClr val="tx1"/>
                </a:solidFill>
                <a:effectLst/>
                <a:uLnTx/>
                <a:uFillTx/>
                <a:latin typeface="+mn-lt"/>
                <a:ea typeface="+mn-ea"/>
                <a:cs typeface="+mn-cs"/>
              </a:rPr>
              <a:t>Policy 401 – Informed Consent</a:t>
            </a:r>
          </a:p>
        </p:txBody>
      </p:sp>
      <p:sp>
        <p:nvSpPr>
          <p:cNvPr id="6" name="TextBox 5">
            <a:extLst>
              <a:ext uri="{FF2B5EF4-FFF2-40B4-BE49-F238E27FC236}">
                <a16:creationId xmlns:a16="http://schemas.microsoft.com/office/drawing/2014/main" id="{C000F77B-83B9-449E-9781-31B1C88B37EB}"/>
              </a:ext>
            </a:extLst>
          </p:cNvPr>
          <p:cNvSpPr txBox="1"/>
          <p:nvPr/>
        </p:nvSpPr>
        <p:spPr>
          <a:xfrm>
            <a:off x="632085" y="1000594"/>
            <a:ext cx="7749915" cy="4893647"/>
          </a:xfrm>
          <a:prstGeom prst="rect">
            <a:avLst/>
          </a:prstGeom>
          <a:noFill/>
        </p:spPr>
        <p:txBody>
          <a:bodyPr wrap="square" rtlCol="0">
            <a:spAutoFit/>
          </a:bodyPr>
          <a:lstStyle/>
          <a:p>
            <a:pPr lvl="0"/>
            <a:r>
              <a:rPr lang="en-US" sz="2400" dirty="0"/>
              <a:t>Details to note regarding informed consent under Subpart C:</a:t>
            </a:r>
          </a:p>
          <a:p>
            <a:pPr marL="342900" lvl="0" indent="-342900">
              <a:buFont typeface="Arial" panose="020B0604020202020204" pitchFamily="34" charset="0"/>
              <a:buChar char="•"/>
            </a:pPr>
            <a:r>
              <a:rPr lang="en-US" sz="2400" dirty="0"/>
              <a:t>Informed consent can be waived or altered in research involving prisoners only in accordance with applicable regulations (45 CFR 46.116)</a:t>
            </a:r>
          </a:p>
          <a:p>
            <a:pPr marL="800100" lvl="1" indent="-342900">
              <a:buFont typeface="Arial" panose="020B0604020202020204" pitchFamily="34" charset="0"/>
              <a:buChar char="•"/>
            </a:pPr>
            <a:r>
              <a:rPr lang="en-US" sz="2400" dirty="0"/>
              <a:t>However, even if informed consent is waived or altered, subjects must be clearly informed in advance that participation in the research will have no effect on their parole, if such notification is relevant. (45 CFR 46.305(a)(6)</a:t>
            </a:r>
          </a:p>
          <a:p>
            <a:pPr marL="409575" lvl="1" indent="-342900">
              <a:buFont typeface="Arial" panose="020B0604020202020204" pitchFamily="34" charset="0"/>
              <a:buChar char="•"/>
            </a:pPr>
            <a:r>
              <a:rPr lang="en-US" sz="2400" dirty="0"/>
              <a:t>Emergency Research with prisoners is not eligible for the exception from informed consent, as waived by the Secretary of HHS</a:t>
            </a:r>
          </a:p>
          <a:p>
            <a:pPr marL="800100" lvl="1" indent="-342900">
              <a:buFont typeface="Arial" panose="020B0604020202020204" pitchFamily="34" charset="0"/>
              <a:buChar char="•"/>
            </a:pPr>
            <a:endParaRPr lang="en-US" sz="2400" dirty="0"/>
          </a:p>
        </p:txBody>
      </p:sp>
      <p:pic>
        <p:nvPicPr>
          <p:cNvPr id="9" name="Audio 8" descr="Speaker icon to adjust volume">
            <a:hlinkClick r:id="" action="ppaction://media"/>
            <a:extLst>
              <a:ext uri="{FF2B5EF4-FFF2-40B4-BE49-F238E27FC236}">
                <a16:creationId xmlns:a16="http://schemas.microsoft.com/office/drawing/2014/main" id="{354B57CA-E5B0-40E2-9906-9A9C88E59B99}"/>
              </a:ext>
            </a:extLst>
          </p:cNvPr>
          <p:cNvPicPr>
            <a:picLocks noChangeAspect="1"/>
          </p:cNvPicPr>
          <p:nvPr>
            <a:audioFile r:link="rId2"/>
            <p:custDataLst>
              <p:tags r:id="rId3"/>
            </p:custDataLst>
            <p:extLst>
              <p:ext uri="{DAA4B4D4-6D71-4841-9C94-3DE7FCFB9230}">
                <p14:media xmlns:p14="http://schemas.microsoft.com/office/powerpoint/2010/main" r:embed="rId1"/>
              </p:ext>
            </p:extLst>
          </p:nvPr>
        </p:nvPicPr>
        <p:blipFill>
          <a:blip r:embed="rId6"/>
          <a:stretch>
            <a:fillRect/>
          </a:stretch>
        </p:blipFill>
        <p:spPr>
          <a:xfrm>
            <a:off x="8382000" y="6096000"/>
            <a:ext cx="609600" cy="609600"/>
          </a:xfrm>
          <a:prstGeom prst="rect">
            <a:avLst/>
          </a:prstGeom>
        </p:spPr>
      </p:pic>
    </p:spTree>
    <p:extLst>
      <p:ext uri="{BB962C8B-B14F-4D97-AF65-F5344CB8AC3E}">
        <p14:creationId xmlns:p14="http://schemas.microsoft.com/office/powerpoint/2010/main" val="3367373581"/>
      </p:ext>
    </p:extLst>
  </p:cSld>
  <p:clrMapOvr>
    <a:masterClrMapping/>
  </p:clrMapOvr>
  <mc:AlternateContent xmlns:mc="http://schemas.openxmlformats.org/markup-compatibility/2006" xmlns:p14="http://schemas.microsoft.com/office/powerpoint/2010/main">
    <mc:Choice Requires="p14">
      <p:transition spd="slow" p14:dur="2000" advTm="38566"/>
    </mc:Choice>
    <mc:Fallback xmlns="">
      <p:transition spd="slow" advTm="38566"/>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9"/>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9"/>
                </p:tgtEl>
              </p:cMediaNode>
            </p:audio>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31DCD36A-F3E9-4E7A-BD46-53531E60969C}"/>
              </a:ext>
            </a:extLst>
          </p:cNvPr>
          <p:cNvSpPr>
            <a:spLocks noGrp="1"/>
          </p:cNvSpPr>
          <p:nvPr>
            <p:ph type="title" idx="4294967295"/>
          </p:nvPr>
        </p:nvSpPr>
        <p:spPr>
          <a:xfrm>
            <a:off x="669151" y="225095"/>
            <a:ext cx="7749915" cy="646331"/>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3600" b="0" i="0" u="none" strike="noStrike" kern="1200" cap="none" spc="0" normalizeH="0" baseline="0" noProof="0" dirty="0">
                <a:ln>
                  <a:noFill/>
                </a:ln>
                <a:solidFill>
                  <a:schemeClr val="tx1"/>
                </a:solidFill>
                <a:effectLst/>
                <a:uLnTx/>
                <a:uFillTx/>
                <a:latin typeface="+mn-lt"/>
                <a:ea typeface="+mn-ea"/>
                <a:cs typeface="+mn-cs"/>
              </a:rPr>
              <a:t>Policy 401 – Investigator Responsibilities</a:t>
            </a:r>
          </a:p>
        </p:txBody>
      </p:sp>
      <p:sp>
        <p:nvSpPr>
          <p:cNvPr id="6" name="TextBox 5">
            <a:extLst>
              <a:ext uri="{FF2B5EF4-FFF2-40B4-BE49-F238E27FC236}">
                <a16:creationId xmlns:a16="http://schemas.microsoft.com/office/drawing/2014/main" id="{C000F77B-83B9-449E-9781-31B1C88B37EB}"/>
              </a:ext>
            </a:extLst>
          </p:cNvPr>
          <p:cNvSpPr txBox="1"/>
          <p:nvPr/>
        </p:nvSpPr>
        <p:spPr>
          <a:xfrm>
            <a:off x="632085" y="891600"/>
            <a:ext cx="7749915" cy="4832092"/>
          </a:xfrm>
          <a:prstGeom prst="rect">
            <a:avLst/>
          </a:prstGeom>
          <a:noFill/>
        </p:spPr>
        <p:txBody>
          <a:bodyPr wrap="square" rtlCol="0">
            <a:spAutoFit/>
          </a:bodyPr>
          <a:lstStyle/>
          <a:p>
            <a:pPr marL="342900" lvl="0" indent="-342900">
              <a:buFont typeface="Arial" panose="020B0604020202020204" pitchFamily="34" charset="0"/>
              <a:buChar char="•"/>
            </a:pPr>
            <a:r>
              <a:rPr lang="en-US" sz="2200" dirty="0"/>
              <a:t>When investigators anticipate the participation of prisoners on the research, this must be indicated in the protocol and any safeguards for prisoner-subjects must be described</a:t>
            </a:r>
          </a:p>
          <a:p>
            <a:pPr marL="342900" lvl="0" indent="-342900">
              <a:buFont typeface="Arial" panose="020B0604020202020204" pitchFamily="34" charset="0"/>
              <a:buChar char="•"/>
            </a:pPr>
            <a:r>
              <a:rPr lang="en-US" sz="2200" dirty="0"/>
              <a:t>If a subject becomes incarcerated and the IRB/OHRP have not approved prisoner participation, the IRB must be notified ASAP,  all research interventions (including collection of private information) must cease, until IRB and OHRP approval have been obtained</a:t>
            </a:r>
          </a:p>
          <a:p>
            <a:pPr marL="800100" lvl="1" indent="-342900">
              <a:buFont typeface="Arial" panose="020B0604020202020204" pitchFamily="34" charset="0"/>
              <a:buChar char="•"/>
            </a:pPr>
            <a:r>
              <a:rPr lang="en-US" sz="2200" dirty="0"/>
              <a:t>However, if it is in the best interest of the prisoner-subject, the PI may permit the subject to remain on study until the IRB and OHRP approval is obtained</a:t>
            </a:r>
          </a:p>
          <a:p>
            <a:pPr marL="800100" lvl="1" indent="-342900">
              <a:buFont typeface="Arial" panose="020B0604020202020204" pitchFamily="34" charset="0"/>
              <a:buChar char="•"/>
            </a:pPr>
            <a:r>
              <a:rPr lang="en-US" sz="2200" dirty="0"/>
              <a:t>If the IRB disapproves continued participation of the prisoner-subject, that subject must be taken off study</a:t>
            </a:r>
          </a:p>
          <a:p>
            <a:pPr marL="0" lvl="1"/>
            <a:endParaRPr lang="en-US" sz="2200" dirty="0"/>
          </a:p>
        </p:txBody>
      </p:sp>
      <p:pic>
        <p:nvPicPr>
          <p:cNvPr id="7" name="Audio 6" descr="Speaker icon to adjust volume">
            <a:hlinkClick r:id="" action="ppaction://media"/>
            <a:extLst>
              <a:ext uri="{FF2B5EF4-FFF2-40B4-BE49-F238E27FC236}">
                <a16:creationId xmlns:a16="http://schemas.microsoft.com/office/drawing/2014/main" id="{B03600C4-1247-4943-8B85-280E59145A86}"/>
              </a:ext>
            </a:extLst>
          </p:cNvPr>
          <p:cNvPicPr>
            <a:picLocks noChangeAspect="1"/>
          </p:cNvPicPr>
          <p:nvPr>
            <a:audioFile r:link="rId2"/>
            <p:custDataLst>
              <p:tags r:id="rId3"/>
            </p:custDataLst>
            <p:extLst>
              <p:ext uri="{DAA4B4D4-6D71-4841-9C94-3DE7FCFB9230}">
                <p14:media xmlns:p14="http://schemas.microsoft.com/office/powerpoint/2010/main" r:embed="rId1"/>
              </p:ext>
            </p:extLst>
          </p:nvPr>
        </p:nvPicPr>
        <p:blipFill>
          <a:blip r:embed="rId6"/>
          <a:stretch>
            <a:fillRect/>
          </a:stretch>
        </p:blipFill>
        <p:spPr>
          <a:xfrm>
            <a:off x="8382000" y="6096000"/>
            <a:ext cx="609600" cy="609600"/>
          </a:xfrm>
          <a:prstGeom prst="rect">
            <a:avLst/>
          </a:prstGeom>
        </p:spPr>
      </p:pic>
    </p:spTree>
    <p:extLst>
      <p:ext uri="{BB962C8B-B14F-4D97-AF65-F5344CB8AC3E}">
        <p14:creationId xmlns:p14="http://schemas.microsoft.com/office/powerpoint/2010/main" val="1075785276"/>
      </p:ext>
    </p:extLst>
  </p:cSld>
  <p:clrMapOvr>
    <a:masterClrMapping/>
  </p:clrMapOvr>
  <mc:AlternateContent xmlns:mc="http://schemas.openxmlformats.org/markup-compatibility/2006" xmlns:p14="http://schemas.microsoft.com/office/powerpoint/2010/main">
    <mc:Choice Requires="p14">
      <p:transition spd="slow" p14:dur="2000" advTm="83216"/>
    </mc:Choice>
    <mc:Fallback xmlns="">
      <p:transition spd="slow" advTm="83216"/>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7"/>
                </p:tgtEl>
              </p:cMediaNode>
            </p:audio>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31DCD36A-F3E9-4E7A-BD46-53531E60969C}"/>
              </a:ext>
            </a:extLst>
          </p:cNvPr>
          <p:cNvSpPr>
            <a:spLocks noGrp="1"/>
          </p:cNvSpPr>
          <p:nvPr>
            <p:ph type="title" idx="4294967295"/>
          </p:nvPr>
        </p:nvSpPr>
        <p:spPr>
          <a:xfrm>
            <a:off x="669151" y="225095"/>
            <a:ext cx="7458849" cy="769441"/>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4400" b="0" i="0" u="none" strike="noStrike" kern="1200" cap="none" spc="0" normalizeH="0" baseline="0" noProof="0" dirty="0">
                <a:ln>
                  <a:noFill/>
                </a:ln>
                <a:solidFill>
                  <a:schemeClr val="tx1"/>
                </a:solidFill>
                <a:effectLst/>
                <a:uLnTx/>
                <a:uFillTx/>
                <a:latin typeface="+mn-lt"/>
                <a:ea typeface="+mn-ea"/>
                <a:cs typeface="+mn-cs"/>
              </a:rPr>
              <a:t>Policy 401 – Subpart C</a:t>
            </a:r>
          </a:p>
        </p:txBody>
      </p:sp>
      <p:sp>
        <p:nvSpPr>
          <p:cNvPr id="6" name="TextBox 5">
            <a:extLst>
              <a:ext uri="{FF2B5EF4-FFF2-40B4-BE49-F238E27FC236}">
                <a16:creationId xmlns:a16="http://schemas.microsoft.com/office/drawing/2014/main" id="{C000F77B-83B9-449E-9781-31B1C88B37EB}"/>
              </a:ext>
            </a:extLst>
          </p:cNvPr>
          <p:cNvSpPr txBox="1"/>
          <p:nvPr/>
        </p:nvSpPr>
        <p:spPr>
          <a:xfrm>
            <a:off x="669151" y="960180"/>
            <a:ext cx="7749915" cy="6370975"/>
          </a:xfrm>
          <a:prstGeom prst="rect">
            <a:avLst/>
          </a:prstGeom>
          <a:noFill/>
        </p:spPr>
        <p:txBody>
          <a:bodyPr wrap="square" rtlCol="0">
            <a:spAutoFit/>
          </a:bodyPr>
          <a:lstStyle/>
          <a:p>
            <a:pPr lvl="0"/>
            <a:r>
              <a:rPr lang="en-US" sz="2400" dirty="0"/>
              <a:t>When conducting exempt research with prisoners, the regulations require that the following requirements be met:</a:t>
            </a:r>
          </a:p>
          <a:p>
            <a:pPr marL="342900" lvl="0" indent="-342900">
              <a:buFont typeface="Arial" panose="020B0604020202020204" pitchFamily="34" charset="0"/>
              <a:buChar char="•"/>
            </a:pPr>
            <a:r>
              <a:rPr lang="en-US" sz="2400" dirty="0"/>
              <a:t>When reviewing prisoner research, the composition of the IRB must include at least one prisoner representative</a:t>
            </a:r>
          </a:p>
          <a:p>
            <a:pPr marL="342900" lvl="0" indent="-342900">
              <a:buFont typeface="Arial" panose="020B0604020202020204" pitchFamily="34" charset="0"/>
              <a:buChar char="•"/>
            </a:pPr>
            <a:r>
              <a:rPr lang="en-US" sz="2400" dirty="0"/>
              <a:t>The research must meet one of the categories specified at 45 CFR 46.306</a:t>
            </a:r>
          </a:p>
          <a:p>
            <a:pPr marL="342900" lvl="0" indent="-342900">
              <a:buFont typeface="Arial" panose="020B0604020202020204" pitchFamily="34" charset="0"/>
              <a:buChar char="•"/>
            </a:pPr>
            <a:r>
              <a:rPr lang="en-US" sz="2400" dirty="0"/>
              <a:t>The IRB must determine that: </a:t>
            </a:r>
          </a:p>
          <a:p>
            <a:pPr marL="800100" lvl="1" indent="-342900">
              <a:buFont typeface="Arial" panose="020B0604020202020204" pitchFamily="34" charset="0"/>
              <a:buChar char="•"/>
            </a:pPr>
            <a:r>
              <a:rPr lang="en-US" sz="2400" dirty="0"/>
              <a:t>Any possible advantages of participation will not unduly influence that subject</a:t>
            </a:r>
          </a:p>
          <a:p>
            <a:pPr marL="800100" lvl="1" indent="-342900">
              <a:buFont typeface="Arial" panose="020B0604020202020204" pitchFamily="34" charset="0"/>
              <a:buChar char="•"/>
            </a:pPr>
            <a:r>
              <a:rPr lang="en-US" sz="2400" dirty="0"/>
              <a:t>The risks of the research are commensurate with those accepted by non-prisoner subjects</a:t>
            </a:r>
          </a:p>
          <a:p>
            <a:pPr marL="800100" lvl="1" indent="-342900">
              <a:buFont typeface="Arial" panose="020B0604020202020204" pitchFamily="34" charset="0"/>
              <a:buChar char="•"/>
            </a:pPr>
            <a:r>
              <a:rPr lang="en-US" sz="2400" dirty="0"/>
              <a:t>Recruitment is equitable and free from interference</a:t>
            </a:r>
          </a:p>
          <a:p>
            <a:pPr marL="800100" lvl="1" indent="-342900">
              <a:buFont typeface="Arial" panose="020B0604020202020204" pitchFamily="34" charset="0"/>
              <a:buChar char="•"/>
            </a:pPr>
            <a:r>
              <a:rPr lang="en-US" sz="2400" dirty="0"/>
              <a:t>The information is presented in language which is understandable to the subject population</a:t>
            </a:r>
          </a:p>
          <a:p>
            <a:pPr marL="342900" lvl="0" indent="-342900">
              <a:buFont typeface="Arial" panose="020B0604020202020204" pitchFamily="34" charset="0"/>
              <a:buChar char="•"/>
            </a:pPr>
            <a:endParaRPr lang="en-US" sz="2400" dirty="0"/>
          </a:p>
          <a:p>
            <a:pPr marL="342900" lvl="0" indent="-342900">
              <a:buFont typeface="Arial" panose="020B0604020202020204" pitchFamily="34" charset="0"/>
              <a:buChar char="•"/>
            </a:pPr>
            <a:endParaRPr lang="en-US" sz="2400" dirty="0"/>
          </a:p>
          <a:p>
            <a:pPr lvl="0"/>
            <a:endParaRPr lang="en-US" sz="2400" dirty="0"/>
          </a:p>
        </p:txBody>
      </p:sp>
      <p:pic>
        <p:nvPicPr>
          <p:cNvPr id="5" name="Audio 4" descr="Speaker icon to adjust volume">
            <a:hlinkClick r:id="" action="ppaction://media"/>
            <a:extLst>
              <a:ext uri="{FF2B5EF4-FFF2-40B4-BE49-F238E27FC236}">
                <a16:creationId xmlns:a16="http://schemas.microsoft.com/office/drawing/2014/main" id="{0207A277-E0FF-42A3-BE66-118E395638ED}"/>
              </a:ext>
            </a:extLst>
          </p:cNvPr>
          <p:cNvPicPr>
            <a:picLocks noChangeAspect="1"/>
          </p:cNvPicPr>
          <p:nvPr>
            <a:audioFile r:link="rId2"/>
            <p:custDataLst>
              <p:tags r:id="rId3"/>
            </p:custDataLst>
            <p:extLst>
              <p:ext uri="{DAA4B4D4-6D71-4841-9C94-3DE7FCFB9230}">
                <p14:media xmlns:p14="http://schemas.microsoft.com/office/powerpoint/2010/main" r:embed="rId1"/>
              </p:ext>
            </p:extLst>
          </p:nvPr>
        </p:nvPicPr>
        <p:blipFill>
          <a:blip r:embed="rId6"/>
          <a:stretch>
            <a:fillRect/>
          </a:stretch>
        </p:blipFill>
        <p:spPr>
          <a:xfrm>
            <a:off x="8382000" y="6096000"/>
            <a:ext cx="609600" cy="609600"/>
          </a:xfrm>
          <a:prstGeom prst="rect">
            <a:avLst/>
          </a:prstGeom>
        </p:spPr>
      </p:pic>
    </p:spTree>
    <p:extLst>
      <p:ext uri="{BB962C8B-B14F-4D97-AF65-F5344CB8AC3E}">
        <p14:creationId xmlns:p14="http://schemas.microsoft.com/office/powerpoint/2010/main" val="41007088"/>
      </p:ext>
    </p:extLst>
  </p:cSld>
  <p:clrMapOvr>
    <a:masterClrMapping/>
  </p:clrMapOvr>
  <mc:AlternateContent xmlns:mc="http://schemas.openxmlformats.org/markup-compatibility/2006" xmlns:p14="http://schemas.microsoft.com/office/powerpoint/2010/main">
    <mc:Choice Requires="p14">
      <p:transition spd="slow" p14:dur="2000" advTm="166874"/>
    </mc:Choice>
    <mc:Fallback xmlns="">
      <p:transition spd="slow" advTm="166874"/>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5"/>
                </p:tgtEl>
              </p:cMediaNode>
            </p:audio>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31DCD36A-F3E9-4E7A-BD46-53531E60969C}"/>
              </a:ext>
            </a:extLst>
          </p:cNvPr>
          <p:cNvSpPr>
            <a:spLocks noGrp="1"/>
          </p:cNvSpPr>
          <p:nvPr>
            <p:ph type="title" idx="4294967295"/>
          </p:nvPr>
        </p:nvSpPr>
        <p:spPr>
          <a:xfrm>
            <a:off x="669151" y="225095"/>
            <a:ext cx="7458849" cy="707886"/>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4000" b="0" i="0" u="none" strike="noStrike" kern="1200" cap="none" spc="0" normalizeH="0" baseline="0" noProof="0" dirty="0">
                <a:ln>
                  <a:noFill/>
                </a:ln>
                <a:solidFill>
                  <a:schemeClr val="tx1"/>
                </a:solidFill>
                <a:effectLst/>
                <a:uLnTx/>
                <a:uFillTx/>
                <a:latin typeface="+mn-lt"/>
                <a:ea typeface="+mn-ea"/>
                <a:cs typeface="+mn-cs"/>
              </a:rPr>
              <a:t>Policy 401 – Subpart C continued</a:t>
            </a:r>
          </a:p>
        </p:txBody>
      </p:sp>
      <p:sp>
        <p:nvSpPr>
          <p:cNvPr id="6" name="TextBox 5">
            <a:extLst>
              <a:ext uri="{FF2B5EF4-FFF2-40B4-BE49-F238E27FC236}">
                <a16:creationId xmlns:a16="http://schemas.microsoft.com/office/drawing/2014/main" id="{C000F77B-83B9-449E-9781-31B1C88B37EB}"/>
              </a:ext>
            </a:extLst>
          </p:cNvPr>
          <p:cNvSpPr txBox="1"/>
          <p:nvPr/>
        </p:nvSpPr>
        <p:spPr>
          <a:xfrm>
            <a:off x="669151" y="960180"/>
            <a:ext cx="7749915" cy="6001643"/>
          </a:xfrm>
          <a:prstGeom prst="rect">
            <a:avLst/>
          </a:prstGeom>
          <a:noFill/>
        </p:spPr>
        <p:txBody>
          <a:bodyPr wrap="square" rtlCol="0">
            <a:spAutoFit/>
          </a:bodyPr>
          <a:lstStyle/>
          <a:p>
            <a:pPr marL="342900" lvl="0" indent="-342900">
              <a:buFont typeface="Arial" panose="020B0604020202020204" pitchFamily="34" charset="0"/>
              <a:buChar char="•"/>
            </a:pPr>
            <a:r>
              <a:rPr lang="en-US" sz="2400" dirty="0"/>
              <a:t>In addition, the IRB must determine that: </a:t>
            </a:r>
          </a:p>
          <a:p>
            <a:pPr marL="800100" lvl="1" indent="-342900">
              <a:buFont typeface="Arial" panose="020B0604020202020204" pitchFamily="34" charset="0"/>
              <a:buChar char="•"/>
            </a:pPr>
            <a:r>
              <a:rPr lang="en-US" sz="2400" dirty="0"/>
              <a:t>Adequate assurance exists that parole boards will not take into account a prisoner's participation in the research in making decisions regarding parole</a:t>
            </a:r>
          </a:p>
          <a:p>
            <a:pPr marL="800100" lvl="1" indent="-342900">
              <a:buFont typeface="Arial" panose="020B0604020202020204" pitchFamily="34" charset="0"/>
              <a:buChar char="•"/>
            </a:pPr>
            <a:r>
              <a:rPr lang="en-US" sz="2400" dirty="0"/>
              <a:t>When there is a need for follow-up examination or care of participants after the end of their participation, adequate provision have been made for such care, taking into account the varying lengths of individual prisoners' sentences, and for informing participants of this fact</a:t>
            </a:r>
          </a:p>
          <a:p>
            <a:pPr marL="342900" indent="-342900">
              <a:buFont typeface="Arial" panose="020B0604020202020204" pitchFamily="34" charset="0"/>
              <a:buChar char="•"/>
            </a:pPr>
            <a:r>
              <a:rPr lang="en-US" sz="2400" dirty="0"/>
              <a:t>Once the IRB has approved this research, OHSRP must certify to the HHS Secretary that the IRB has fulfilled its duties and made the required determinations under Subpart C</a:t>
            </a:r>
          </a:p>
          <a:p>
            <a:pPr marL="342900" lvl="0" indent="-342900">
              <a:buFont typeface="Arial" panose="020B0604020202020204" pitchFamily="34" charset="0"/>
              <a:buChar char="•"/>
            </a:pPr>
            <a:endParaRPr lang="en-US" sz="2400" dirty="0"/>
          </a:p>
          <a:p>
            <a:pPr lvl="0"/>
            <a:endParaRPr lang="en-US" sz="2400" dirty="0"/>
          </a:p>
        </p:txBody>
      </p:sp>
      <p:pic>
        <p:nvPicPr>
          <p:cNvPr id="2" name="Audio 1" descr="Speaker icon to adjust volume">
            <a:hlinkClick r:id="" action="ppaction://media"/>
            <a:extLst>
              <a:ext uri="{FF2B5EF4-FFF2-40B4-BE49-F238E27FC236}">
                <a16:creationId xmlns:a16="http://schemas.microsoft.com/office/drawing/2014/main" id="{2846F8AA-6EAC-4397-BF51-C3BEBA9268A2}"/>
              </a:ext>
            </a:extLst>
          </p:cNvPr>
          <p:cNvPicPr>
            <a:picLocks noChangeAspect="1"/>
          </p:cNvPicPr>
          <p:nvPr>
            <a:audioFile r:link="rId2"/>
            <p:custDataLst>
              <p:tags r:id="rId3"/>
            </p:custDataLst>
            <p:extLst>
              <p:ext uri="{DAA4B4D4-6D71-4841-9C94-3DE7FCFB9230}">
                <p14:media xmlns:p14="http://schemas.microsoft.com/office/powerpoint/2010/main" r:embed="rId1"/>
              </p:ext>
            </p:extLst>
          </p:nvPr>
        </p:nvPicPr>
        <p:blipFill>
          <a:blip r:embed="rId6"/>
          <a:stretch>
            <a:fillRect/>
          </a:stretch>
        </p:blipFill>
        <p:spPr>
          <a:xfrm>
            <a:off x="8382000" y="6096000"/>
            <a:ext cx="609600" cy="609600"/>
          </a:xfrm>
          <a:prstGeom prst="rect">
            <a:avLst/>
          </a:prstGeom>
        </p:spPr>
      </p:pic>
    </p:spTree>
    <p:extLst>
      <p:ext uri="{BB962C8B-B14F-4D97-AF65-F5344CB8AC3E}">
        <p14:creationId xmlns:p14="http://schemas.microsoft.com/office/powerpoint/2010/main" val="2727907010"/>
      </p:ext>
    </p:extLst>
  </p:cSld>
  <p:clrMapOvr>
    <a:masterClrMapping/>
  </p:clrMapOvr>
  <mc:AlternateContent xmlns:mc="http://schemas.openxmlformats.org/markup-compatibility/2006" xmlns:p14="http://schemas.microsoft.com/office/powerpoint/2010/main">
    <mc:Choice Requires="p14">
      <p:transition spd="slow" p14:dur="2000" advTm="76402"/>
    </mc:Choice>
    <mc:Fallback xmlns="">
      <p:transition spd="slow" advTm="76402"/>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2"/>
                </p:tgtEl>
              </p:cMediaNode>
            </p:audio>
          </p:childTnLst>
        </p:cTn>
      </p:par>
    </p:tnLst>
  </p:timing>
</p:sld>
</file>

<file path=ppt/tags/tag1.xml><?xml version="1.0" encoding="utf-8"?>
<p:tagLst xmlns:a="http://schemas.openxmlformats.org/drawingml/2006/main" xmlns:r="http://schemas.openxmlformats.org/officeDocument/2006/relationships" xmlns:p="http://schemas.openxmlformats.org/presentationml/2006/main">
  <p:tag name="CAPTIONID" val="09ee58d1-1f59-4fe9-9029-a8ed3c588dbb"/>
  <p:tag name="MEDIAFADEDURATION" val="0.2"/>
  <p:tag name="MEDIATRANSPARENCY" val="0.3"/>
  <p:tag name="MEDIACAPTIONSPROMPTED" val="False"/>
  <p:tag name="TEMPPRESENTATIONFILE" val="C:\Users\brownks\AppData\Local\Temp\1\tmpACD8.tmp"/>
  <p:tag name="TEMPMEDIAFILENAME" val="C:\Users\brownks\AppData\Local\Temp\1\tmpAD75_Audio 6"/>
</p:tagLst>
</file>

<file path=ppt/tags/tag10.xml><?xml version="1.0" encoding="utf-8"?>
<p:tagLst xmlns:a="http://schemas.openxmlformats.org/drawingml/2006/main" xmlns:r="http://schemas.openxmlformats.org/officeDocument/2006/relationships" xmlns:p="http://schemas.openxmlformats.org/presentationml/2006/main">
  <p:tag name="CAPTIONID" val="42e05737-0025-4069-8626-a2f28dd71065"/>
  <p:tag name="TEMPPRESENTATIONFILE" val="C:\Users\brownks\AppData\Local\Temp\1\tmp46B8.tmp"/>
  <p:tag name="TEMPMEDIAFILENAME" val="C:\Users\brownks\AppData\Local\Temp\1\tmp47B3_Audio 4"/>
  <p:tag name="MEDIAFADEDURATION" val="0.2"/>
  <p:tag name="MEDIATRANSPARENCY" val="0.3"/>
  <p:tag name="MEDIACAPTIONSPROMPTED" val="False"/>
</p:tagLst>
</file>

<file path=ppt/tags/tag11.xml><?xml version="1.0" encoding="utf-8"?>
<p:tagLst xmlns:a="http://schemas.openxmlformats.org/drawingml/2006/main" xmlns:r="http://schemas.openxmlformats.org/officeDocument/2006/relationships" xmlns:p="http://schemas.openxmlformats.org/presentationml/2006/main">
  <p:tag name="CAPTIONID" val="dafef7a2-7928-4cb8-a34c-6bbdc9e6b136"/>
  <p:tag name="TEMPPRESENTATIONFILE" val="C:\Users\brownks\AppData\Local\Temp\1\tmp7DB5.tmp"/>
  <p:tag name="TEMPMEDIAFILENAME" val="C:\Users\brownks\AppData\Local\Temp\1\tmp7E81_Audio 5"/>
  <p:tag name="MEDIAFADEDURATION" val="0.2"/>
  <p:tag name="MEDIATRANSPARENCY" val="0.3"/>
  <p:tag name="MEDIACAPTIONSPROMPTED" val="False"/>
</p:tagLst>
</file>

<file path=ppt/tags/tag2.xml><?xml version="1.0" encoding="utf-8"?>
<p:tagLst xmlns:a="http://schemas.openxmlformats.org/drawingml/2006/main" xmlns:r="http://schemas.openxmlformats.org/officeDocument/2006/relationships" xmlns:p="http://schemas.openxmlformats.org/presentationml/2006/main">
  <p:tag name="TEMPPRESENTATIONFILE" val="C:\Users\bridgeh\AppData\Local\Temp\1\tmp3245.tmp"/>
  <p:tag name="TEMPMEDIAFILENAME" val="C:\Users\bridgeh\AppData\Local\Temp\1\tmp32E2_Audio 3"/>
  <p:tag name="MEDIACAPTIONSPROMPTED" val="False"/>
  <p:tag name="CAPTIONID" val="34a9072a-1195-4bfb-ab4f-10c063eaf95b"/>
</p:tagLst>
</file>

<file path=ppt/tags/tag3.xml><?xml version="1.0" encoding="utf-8"?>
<p:tagLst xmlns:a="http://schemas.openxmlformats.org/drawingml/2006/main" xmlns:r="http://schemas.openxmlformats.org/officeDocument/2006/relationships" xmlns:p="http://schemas.openxmlformats.org/presentationml/2006/main">
  <p:tag name="CAPTIONID" val="d5a10d39-cfab-40fe-8cb1-1cf79dce91ae"/>
  <p:tag name="TEMPPRESENTATIONFILE" val="C:\Users\bridgeh\AppData\Local\Temp\1\tmpB1B9.tmp"/>
  <p:tag name="TEMPMEDIAFILENAME" val="C:\Users\bridgeh\AppData\Local\Temp\1\tmpB256_Audio 4"/>
  <p:tag name="MEDIAFADEDURATION" val="0.2"/>
  <p:tag name="MEDIATRANSPARENCY" val="0.3"/>
  <p:tag name="MEDIACAPTIONSPROMPTED" val="False"/>
</p:tagLst>
</file>

<file path=ppt/tags/tag4.xml><?xml version="1.0" encoding="utf-8"?>
<p:tagLst xmlns:a="http://schemas.openxmlformats.org/drawingml/2006/main" xmlns:r="http://schemas.openxmlformats.org/officeDocument/2006/relationships" xmlns:p="http://schemas.openxmlformats.org/presentationml/2006/main">
  <p:tag name="CAPTIONID" val="169ebdb8-a3b0-47fe-a0ac-3c28e171b7a3"/>
  <p:tag name="TEMPPRESENTATIONFILE" val="C:\Users\brownks\AppData\Local\Temp\1\tmpD60A.tmp"/>
  <p:tag name="TEMPMEDIAFILENAME" val="C:\Users\brownks\AppData\Local\Temp\1\tmpD697_Audio 2"/>
  <p:tag name="MEDIAFADEDURATION" val="0.2"/>
  <p:tag name="MEDIATRANSPARENCY" val="0.3"/>
  <p:tag name="MEDIACAPTIONSPROMPTED" val="False"/>
</p:tagLst>
</file>

<file path=ppt/tags/tag5.xml><?xml version="1.0" encoding="utf-8"?>
<p:tagLst xmlns:a="http://schemas.openxmlformats.org/drawingml/2006/main" xmlns:r="http://schemas.openxmlformats.org/officeDocument/2006/relationships" xmlns:p="http://schemas.openxmlformats.org/presentationml/2006/main">
  <p:tag name="CAPTIONID" val="af28c67e-538c-4eb5-8373-45376863aefd"/>
  <p:tag name="TEMPPRESENTATIONFILE" val="C:\Users\brownks\AppData\Local\Temp\1\tmp7B93.tmp"/>
  <p:tag name="TEMPMEDIAFILENAME" val="C:\Users\brownks\AppData\Local\Temp\1\tmp7C20_Audio 1"/>
  <p:tag name="MEDIAFADEDURATION" val="0.2"/>
  <p:tag name="MEDIATRANSPARENCY" val="0.3"/>
  <p:tag name="MEDIACAPTIONSPROMPTED" val="False"/>
</p:tagLst>
</file>

<file path=ppt/tags/tag6.xml><?xml version="1.0" encoding="utf-8"?>
<p:tagLst xmlns:a="http://schemas.openxmlformats.org/drawingml/2006/main" xmlns:r="http://schemas.openxmlformats.org/officeDocument/2006/relationships" xmlns:p="http://schemas.openxmlformats.org/presentationml/2006/main">
  <p:tag name="CAPTIONID" val="759f11f6-91b7-4dc0-b388-d1ebd94a8e93"/>
  <p:tag name="TEMPPRESENTATIONFILE" val="C:\Users\brownks\AppData\Local\Temp\1\tmp4899.tmp"/>
  <p:tag name="TEMPMEDIAFILENAME" val="C:\Users\brownks\AppData\Local\Temp\1\tmp4927_Audio 8"/>
  <p:tag name="MEDIAFADEDURATION" val="0.2"/>
  <p:tag name="MEDIATRANSPARENCY" val="0.3"/>
  <p:tag name="MEDIACAPTIONSPROMPTED" val="False"/>
</p:tagLst>
</file>

<file path=ppt/tags/tag7.xml><?xml version="1.0" encoding="utf-8"?>
<p:tagLst xmlns:a="http://schemas.openxmlformats.org/drawingml/2006/main" xmlns:r="http://schemas.openxmlformats.org/officeDocument/2006/relationships" xmlns:p="http://schemas.openxmlformats.org/presentationml/2006/main">
  <p:tag name="CAPTIONID" val="bfc4f9ce-b727-4e43-bdb7-0ac2355b1a64"/>
  <p:tag name="TEMPPRESENTATIONFILE" val="C:\Users\brownks\AppData\Local\Temp\1\tmp57ED.tmp"/>
  <p:tag name="TEMPMEDIAFILENAME" val="C:\Users\brownks\AppData\Local\Temp\1\tmp588A_Audio 6"/>
  <p:tag name="MEDIAFADEDURATION" val="0.2"/>
  <p:tag name="MEDIATRANSPARENCY" val="0.3"/>
  <p:tag name="MEDIACAPTIONSPROMPTED" val="False"/>
</p:tagLst>
</file>

<file path=ppt/tags/tag8.xml><?xml version="1.0" encoding="utf-8"?>
<p:tagLst xmlns:a="http://schemas.openxmlformats.org/drawingml/2006/main" xmlns:r="http://schemas.openxmlformats.org/officeDocument/2006/relationships" xmlns:p="http://schemas.openxmlformats.org/presentationml/2006/main">
  <p:tag name="CAPTIONID" val="58cb0cc1-94d4-4c6f-91c3-d18655091f91"/>
  <p:tag name="TEMPPRESENTATIONFILE" val="C:\Users\brownks\AppData\Local\Temp\1\tmpA0EE.tmp"/>
  <p:tag name="TEMPMEDIAFILENAME" val="C:\Users\brownks\AppData\Local\Temp\1\tmpA1BB_Audio 4"/>
  <p:tag name="MEDIAFADEDURATION" val="0.2"/>
  <p:tag name="MEDIATRANSPARENCY" val="0.3"/>
  <p:tag name="MEDIACAPTIONSPROMPTED" val="False"/>
</p:tagLst>
</file>

<file path=ppt/tags/tag9.xml><?xml version="1.0" encoding="utf-8"?>
<p:tagLst xmlns:a="http://schemas.openxmlformats.org/drawingml/2006/main" xmlns:r="http://schemas.openxmlformats.org/officeDocument/2006/relationships" xmlns:p="http://schemas.openxmlformats.org/presentationml/2006/main">
  <p:tag name="CAPTIONID" val="398e0c0d-11e9-4889-9ac6-6a2fd7477a6e"/>
  <p:tag name="TEMPPRESENTATIONFILE" val="C:\Users\brownks\AppData\Local\Temp\1\tmpEAAB.tmp"/>
  <p:tag name="TEMPMEDIAFILENAME" val="C:\Users\brownks\AppData\Local\Temp\1\tmpEB49_Audio 1"/>
  <p:tag name="MEDIAFADEDURATION" val="0.2"/>
  <p:tag name="MEDIATRANSPARENCY" val="0.3"/>
  <p:tag name="MEDIACAPTIONSPROMPTED" val="False"/>
</p:tagLst>
</file>

<file path=ppt/theme/theme1.xml><?xml version="1.0" encoding="utf-8"?>
<a:theme xmlns:a="http://schemas.openxmlformats.org/drawingml/2006/main" name="Retrospect">
  <a:themeElements>
    <a:clrScheme name="Blue II">
      <a:dk1>
        <a:sysClr val="windowText" lastClr="000000"/>
      </a:dk1>
      <a:lt1>
        <a:sysClr val="window" lastClr="FFFFFF"/>
      </a:lt1>
      <a:dk2>
        <a:srgbClr val="335B74"/>
      </a:dk2>
      <a:lt2>
        <a:srgbClr val="DFE3E5"/>
      </a:lt2>
      <a:accent1>
        <a:srgbClr val="1CADE4"/>
      </a:accent1>
      <a:accent2>
        <a:srgbClr val="2683C6"/>
      </a:accent2>
      <a:accent3>
        <a:srgbClr val="27CED7"/>
      </a:accent3>
      <a:accent4>
        <a:srgbClr val="42BA97"/>
      </a:accent4>
      <a:accent5>
        <a:srgbClr val="3E8853"/>
      </a:accent5>
      <a:accent6>
        <a:srgbClr val="62A39F"/>
      </a:accent6>
      <a:hlink>
        <a:srgbClr val="6EAC1C"/>
      </a:hlink>
      <a:folHlink>
        <a:srgbClr val="B26B02"/>
      </a:folHlink>
    </a:clrScheme>
    <a:fontScheme name="Retrospect">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Presentation2" id="{E21B756F-6885-494A-BBEE-245C737254D9}" vid="{FC0F0FE4-C548-4F87-98A6-1B0567EC3805}"/>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3696</TotalTime>
  <Words>2627</Words>
  <Application>Microsoft Office PowerPoint</Application>
  <PresentationFormat>On-screen Show (4:3)</PresentationFormat>
  <Paragraphs>157</Paragraphs>
  <Slides>11</Slides>
  <Notes>11</Notes>
  <HiddenSlides>0</HiddenSlides>
  <MMClips>11</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11</vt:i4>
      </vt:variant>
    </vt:vector>
  </HeadingPairs>
  <TitlesOfParts>
    <vt:vector size="16" baseType="lpstr">
      <vt:lpstr>Arial</vt:lpstr>
      <vt:lpstr>Calibri</vt:lpstr>
      <vt:lpstr>Calibri Light</vt:lpstr>
      <vt:lpstr>Wingdings</vt:lpstr>
      <vt:lpstr>Retrospect</vt:lpstr>
      <vt:lpstr>Policy 401- Research Involving Prisoners</vt:lpstr>
      <vt:lpstr>Policy 401</vt:lpstr>
      <vt:lpstr>Policy 401 -Research Involving Prisoners</vt:lpstr>
      <vt:lpstr>Policy 401 - key points</vt:lpstr>
      <vt:lpstr>Policy 401 – Exempt Research</vt:lpstr>
      <vt:lpstr>Policy 401 – Informed Consent</vt:lpstr>
      <vt:lpstr>Policy 401 – Investigator Responsibilities</vt:lpstr>
      <vt:lpstr>Policy 401 – Subpart C</vt:lpstr>
      <vt:lpstr>Policy 401 – Subpart C continued</vt:lpstr>
      <vt:lpstr>What is expected by the IRB?</vt:lpstr>
      <vt:lpstr>Resources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Policy 302-Recruitment and Compensation</dc:title>
  <dc:creator>Green, Jonathan (NIH/OD) [E]</dc:creator>
  <cp:lastModifiedBy>Brown, Kristan (NIH/OD) [E]</cp:lastModifiedBy>
  <cp:revision>187</cp:revision>
  <dcterms:created xsi:type="dcterms:W3CDTF">2020-07-17T14:57:02Z</dcterms:created>
  <dcterms:modified xsi:type="dcterms:W3CDTF">2020-08-21T21:25:14Z</dcterms:modified>
</cp:coreProperties>
</file>