
<file path=[Content_Types].xml><?xml version="1.0" encoding="utf-8"?>
<Types xmlns="http://schemas.openxmlformats.org/package/2006/content-types">
  <Default Extension="jpg" ContentType="image/jpeg"/>
  <Default Extension="m4a" ContentType="audio/mp4"/>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1.xml" ContentType="application/vnd.openxmlformats-officedocument.presentationml.tags+xml"/>
  <Override PartName="/ppt/notesSlides/notesSlide1.xml" ContentType="application/vnd.openxmlformats-officedocument.presentationml.notesSlide+xml"/>
  <Override PartName="/ppt/tags/tag2.xml" ContentType="application/vnd.openxmlformats-officedocument.presentationml.tags+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tags/tag3.xml" ContentType="application/vnd.openxmlformats-officedocument.presentationml.tags+xml"/>
  <Override PartName="/ppt/notesSlides/notesSlide3.xml" ContentType="application/vnd.openxmlformats-officedocument.presentationml.notesSlide+xml"/>
  <Override PartName="/ppt/tags/tag4.xml" ContentType="application/vnd.openxmlformats-officedocument.presentationml.tags+xml"/>
  <Override PartName="/ppt/notesSlides/notesSlide4.xml" ContentType="application/vnd.openxmlformats-officedocument.presentationml.notesSlide+xml"/>
  <Override PartName="/ppt/tags/tag5.xml" ContentType="application/vnd.openxmlformats-officedocument.presentationml.tags+xml"/>
  <Override PartName="/ppt/notesSlides/notesSlide5.xml" ContentType="application/vnd.openxmlformats-officedocument.presentationml.notesSlide+xml"/>
  <Override PartName="/ppt/tags/tag6.xml" ContentType="application/vnd.openxmlformats-officedocument.presentationml.tags+xml"/>
  <Override PartName="/ppt/notesSlides/notesSlide6.xml" ContentType="application/vnd.openxmlformats-officedocument.presentationml.notesSlide+xml"/>
  <Override PartName="/ppt/tags/tag7.xml" ContentType="application/vnd.openxmlformats-officedocument.presentationml.tags+xml"/>
  <Override PartName="/ppt/notesSlides/notesSlide7.xml" ContentType="application/vnd.openxmlformats-officedocument.presentationml.notesSlide+xml"/>
  <Override PartName="/ppt/tags/tag8.xml" ContentType="application/vnd.openxmlformats-officedocument.presentationml.tags+xml"/>
  <Override PartName="/ppt/notesSlides/notesSlide8.xml" ContentType="application/vnd.openxmlformats-officedocument.presentationml.notesSlide+xml"/>
  <Override PartName="/ppt/tags/tag9.xml" ContentType="application/vnd.openxmlformats-officedocument.presentationml.tags+xml"/>
  <Override PartName="/ppt/notesSlides/notesSlide9.xml" ContentType="application/vnd.openxmlformats-officedocument.presentationml.notesSlide+xml"/>
  <Override PartName="/ppt/tags/tag10.xml" ContentType="application/vnd.openxmlformats-officedocument.presentationml.tags+xml"/>
  <Override PartName="/ppt/notesSlides/notesSlide10.xml" ContentType="application/vnd.openxmlformats-officedocument.presentationml.notesSlide+xml"/>
  <Override PartName="/ppt/tags/tag11.xml" ContentType="application/vnd.openxmlformats-officedocument.presentationml.tags+xml"/>
  <Override PartName="/ppt/notesSlides/notesSlide11.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tags/tag12.xml" ContentType="application/vnd.openxmlformats-officedocument.presentationml.tags+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14"/>
  </p:notesMasterIdLst>
  <p:handoutMasterIdLst>
    <p:handoutMasterId r:id="rId15"/>
  </p:handoutMasterIdLst>
  <p:sldIdLst>
    <p:sldId id="266" r:id="rId2"/>
    <p:sldId id="275" r:id="rId3"/>
    <p:sldId id="267" r:id="rId4"/>
    <p:sldId id="276" r:id="rId5"/>
    <p:sldId id="278" r:id="rId6"/>
    <p:sldId id="277" r:id="rId7"/>
    <p:sldId id="279" r:id="rId8"/>
    <p:sldId id="280" r:id="rId9"/>
    <p:sldId id="281" r:id="rId10"/>
    <p:sldId id="282" r:id="rId11"/>
    <p:sldId id="269" r:id="rId12"/>
    <p:sldId id="273" r:id="rId13"/>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Green, Jonathan (NIH/OD) [E]" initials="GJ([" lastIdx="2" clrIdx="0">
    <p:extLst>
      <p:ext uri="{19B8F6BF-5375-455C-9EA6-DF929625EA0E}">
        <p15:presenceInfo xmlns:p15="http://schemas.microsoft.com/office/powerpoint/2012/main" userId="S::greenjom@nih.gov::452f11b1-cca0-43e4-98dd-716f11391cb4" providerId="AD"/>
      </p:ext>
    </p:extLst>
  </p:cmAuthor>
  <p:cmAuthor id="2" name="Bridge, Heather (NIH/OD) [E]" initials="BH([" lastIdx="1" clrIdx="1">
    <p:extLst>
      <p:ext uri="{19B8F6BF-5375-455C-9EA6-DF929625EA0E}">
        <p15:presenceInfo xmlns:p15="http://schemas.microsoft.com/office/powerpoint/2012/main" userId="S::bridgeh@nih.gov::4966ada2-b086-4d25-99c5-ccb0d6bd412d"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74B23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34593" autoAdjust="0"/>
    <p:restoredTop sz="86481" autoAdjust="0"/>
  </p:normalViewPr>
  <p:slideViewPr>
    <p:cSldViewPr snapToGrid="0">
      <p:cViewPr varScale="1">
        <p:scale>
          <a:sx n="61" d="100"/>
          <a:sy n="61" d="100"/>
        </p:scale>
        <p:origin x="726" y="66"/>
      </p:cViewPr>
      <p:guideLst/>
    </p:cSldViewPr>
  </p:slideViewPr>
  <p:outlineViewPr>
    <p:cViewPr>
      <p:scale>
        <a:sx n="33" d="100"/>
        <a:sy n="33" d="100"/>
      </p:scale>
      <p:origin x="0" y="-4164"/>
    </p:cViewPr>
  </p:outlineViewPr>
  <p:notesTextViewPr>
    <p:cViewPr>
      <p:scale>
        <a:sx n="1" d="1"/>
        <a:sy n="1" d="1"/>
      </p:scale>
      <p:origin x="0" y="0"/>
    </p:cViewPr>
  </p:notesTextViewPr>
  <p:notesViewPr>
    <p:cSldViewPr snapToGrid="0">
      <p:cViewPr>
        <p:scale>
          <a:sx n="100" d="100"/>
          <a:sy n="100" d="100"/>
        </p:scale>
        <p:origin x="1794" y="-1338"/>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commentAuthors" Target="commentAuthors.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628CBBD-E9E7-486A-AB2C-4D5E210AD32C}" type="doc">
      <dgm:prSet loTypeId="urn:microsoft.com/office/officeart/2005/8/layout/hierarchy1" loCatId="hierarchy" qsTypeId="urn:microsoft.com/office/officeart/2005/8/quickstyle/simple2" qsCatId="simple" csTypeId="urn:microsoft.com/office/officeart/2005/8/colors/accent1_2" csCatId="accent1" phldr="1"/>
      <dgm:spPr/>
      <dgm:t>
        <a:bodyPr/>
        <a:lstStyle/>
        <a:p>
          <a:endParaRPr lang="en-US"/>
        </a:p>
      </dgm:t>
    </dgm:pt>
    <dgm:pt modelId="{2E8809B2-DC65-4C3A-BAAB-C0CDF4F3C657}">
      <dgm:prSet/>
      <dgm:spPr/>
      <dgm:t>
        <a:bodyPr/>
        <a:lstStyle/>
        <a:p>
          <a:r>
            <a:rPr lang="en-US" dirty="0"/>
            <a:t>Release date: 8/24/2020</a:t>
          </a:r>
        </a:p>
      </dgm:t>
    </dgm:pt>
    <dgm:pt modelId="{FF5FEC2C-CA73-4098-AC07-D77CFAF4D3F6}" type="parTrans" cxnId="{3E5FDF2F-A81C-4274-AAC0-6070572D15FB}">
      <dgm:prSet/>
      <dgm:spPr/>
      <dgm:t>
        <a:bodyPr/>
        <a:lstStyle/>
        <a:p>
          <a:endParaRPr lang="en-US"/>
        </a:p>
      </dgm:t>
    </dgm:pt>
    <dgm:pt modelId="{73637DD6-8F21-4C20-B697-98FFC5F8696B}" type="sibTrans" cxnId="{3E5FDF2F-A81C-4274-AAC0-6070572D15FB}">
      <dgm:prSet/>
      <dgm:spPr/>
      <dgm:t>
        <a:bodyPr/>
        <a:lstStyle/>
        <a:p>
          <a:endParaRPr lang="en-US"/>
        </a:p>
      </dgm:t>
    </dgm:pt>
    <dgm:pt modelId="{B17B07D3-B956-4B12-817B-F9A57343BBC2}">
      <dgm:prSet/>
      <dgm:spPr/>
      <dgm:t>
        <a:bodyPr/>
        <a:lstStyle/>
        <a:p>
          <a:r>
            <a:rPr lang="en-US" dirty="0"/>
            <a:t>Effective date: 9/14/2020</a:t>
          </a:r>
        </a:p>
      </dgm:t>
    </dgm:pt>
    <dgm:pt modelId="{FBE6D10A-589C-459B-962C-6EB427A69167}" type="parTrans" cxnId="{AA2B9CB3-E594-4DE5-BDF9-347BE8D620F4}">
      <dgm:prSet/>
      <dgm:spPr/>
      <dgm:t>
        <a:bodyPr/>
        <a:lstStyle/>
        <a:p>
          <a:endParaRPr lang="en-US"/>
        </a:p>
      </dgm:t>
    </dgm:pt>
    <dgm:pt modelId="{D4D865CC-0E92-4AAD-895D-4E1CEACD05E8}" type="sibTrans" cxnId="{AA2B9CB3-E594-4DE5-BDF9-347BE8D620F4}">
      <dgm:prSet/>
      <dgm:spPr/>
      <dgm:t>
        <a:bodyPr/>
        <a:lstStyle/>
        <a:p>
          <a:endParaRPr lang="en-US"/>
        </a:p>
      </dgm:t>
    </dgm:pt>
    <dgm:pt modelId="{419026AF-D41F-4A54-AC90-917BDB1CFB66}" type="pres">
      <dgm:prSet presAssocID="{F628CBBD-E9E7-486A-AB2C-4D5E210AD32C}" presName="hierChild1" presStyleCnt="0">
        <dgm:presLayoutVars>
          <dgm:chPref val="1"/>
          <dgm:dir/>
          <dgm:animOne val="branch"/>
          <dgm:animLvl val="lvl"/>
          <dgm:resizeHandles/>
        </dgm:presLayoutVars>
      </dgm:prSet>
      <dgm:spPr/>
    </dgm:pt>
    <dgm:pt modelId="{B2B7BF29-000D-4AC1-BF4B-F856E93820E0}" type="pres">
      <dgm:prSet presAssocID="{2E8809B2-DC65-4C3A-BAAB-C0CDF4F3C657}" presName="hierRoot1" presStyleCnt="0"/>
      <dgm:spPr/>
    </dgm:pt>
    <dgm:pt modelId="{DB43F01A-9327-4879-B797-424D70EB837A}" type="pres">
      <dgm:prSet presAssocID="{2E8809B2-DC65-4C3A-BAAB-C0CDF4F3C657}" presName="composite" presStyleCnt="0"/>
      <dgm:spPr/>
    </dgm:pt>
    <dgm:pt modelId="{943456D6-952D-4C69-AE54-CA81C007C65C}" type="pres">
      <dgm:prSet presAssocID="{2E8809B2-DC65-4C3A-BAAB-C0CDF4F3C657}" presName="background" presStyleLbl="node0" presStyleIdx="0" presStyleCnt="2"/>
      <dgm:spPr/>
    </dgm:pt>
    <dgm:pt modelId="{0E67118D-1E30-4DFA-84FC-FD315391DA55}" type="pres">
      <dgm:prSet presAssocID="{2E8809B2-DC65-4C3A-BAAB-C0CDF4F3C657}" presName="text" presStyleLbl="fgAcc0" presStyleIdx="0" presStyleCnt="2">
        <dgm:presLayoutVars>
          <dgm:chPref val="3"/>
        </dgm:presLayoutVars>
      </dgm:prSet>
      <dgm:spPr/>
    </dgm:pt>
    <dgm:pt modelId="{45421BF8-ED55-44A7-A31D-CD821D5BE95D}" type="pres">
      <dgm:prSet presAssocID="{2E8809B2-DC65-4C3A-BAAB-C0CDF4F3C657}" presName="hierChild2" presStyleCnt="0"/>
      <dgm:spPr/>
    </dgm:pt>
    <dgm:pt modelId="{92671A5D-F353-460F-BF9F-F74A2F9843CE}" type="pres">
      <dgm:prSet presAssocID="{B17B07D3-B956-4B12-817B-F9A57343BBC2}" presName="hierRoot1" presStyleCnt="0"/>
      <dgm:spPr/>
    </dgm:pt>
    <dgm:pt modelId="{C37205D2-9A10-4C2A-9717-1BEA3BC8E346}" type="pres">
      <dgm:prSet presAssocID="{B17B07D3-B956-4B12-817B-F9A57343BBC2}" presName="composite" presStyleCnt="0"/>
      <dgm:spPr/>
    </dgm:pt>
    <dgm:pt modelId="{DD487B8E-3F3B-4AF5-BB05-AB4AAF938369}" type="pres">
      <dgm:prSet presAssocID="{B17B07D3-B956-4B12-817B-F9A57343BBC2}" presName="background" presStyleLbl="node0" presStyleIdx="1" presStyleCnt="2"/>
      <dgm:spPr/>
    </dgm:pt>
    <dgm:pt modelId="{B8E2E1DD-79E5-4A2C-8201-54A2CB1203BC}" type="pres">
      <dgm:prSet presAssocID="{B17B07D3-B956-4B12-817B-F9A57343BBC2}" presName="text" presStyleLbl="fgAcc0" presStyleIdx="1" presStyleCnt="2">
        <dgm:presLayoutVars>
          <dgm:chPref val="3"/>
        </dgm:presLayoutVars>
      </dgm:prSet>
      <dgm:spPr/>
    </dgm:pt>
    <dgm:pt modelId="{BA541775-D7A9-4B06-8674-4888D7A3DA31}" type="pres">
      <dgm:prSet presAssocID="{B17B07D3-B956-4B12-817B-F9A57343BBC2}" presName="hierChild2" presStyleCnt="0"/>
      <dgm:spPr/>
    </dgm:pt>
  </dgm:ptLst>
  <dgm:cxnLst>
    <dgm:cxn modelId="{CF0D9B0B-DCD6-4CB2-AE3E-D658CB9E2DDB}" type="presOf" srcId="{2E8809B2-DC65-4C3A-BAAB-C0CDF4F3C657}" destId="{0E67118D-1E30-4DFA-84FC-FD315391DA55}" srcOrd="0" destOrd="0" presId="urn:microsoft.com/office/officeart/2005/8/layout/hierarchy1"/>
    <dgm:cxn modelId="{3E5FDF2F-A81C-4274-AAC0-6070572D15FB}" srcId="{F628CBBD-E9E7-486A-AB2C-4D5E210AD32C}" destId="{2E8809B2-DC65-4C3A-BAAB-C0CDF4F3C657}" srcOrd="0" destOrd="0" parTransId="{FF5FEC2C-CA73-4098-AC07-D77CFAF4D3F6}" sibTransId="{73637DD6-8F21-4C20-B697-98FFC5F8696B}"/>
    <dgm:cxn modelId="{0060CA43-30B6-40A3-A7C7-C3858E139672}" type="presOf" srcId="{F628CBBD-E9E7-486A-AB2C-4D5E210AD32C}" destId="{419026AF-D41F-4A54-AC90-917BDB1CFB66}" srcOrd="0" destOrd="0" presId="urn:microsoft.com/office/officeart/2005/8/layout/hierarchy1"/>
    <dgm:cxn modelId="{C4585748-FC9C-47FE-BCA1-EB1BB26CB522}" type="presOf" srcId="{B17B07D3-B956-4B12-817B-F9A57343BBC2}" destId="{B8E2E1DD-79E5-4A2C-8201-54A2CB1203BC}" srcOrd="0" destOrd="0" presId="urn:microsoft.com/office/officeart/2005/8/layout/hierarchy1"/>
    <dgm:cxn modelId="{AA2B9CB3-E594-4DE5-BDF9-347BE8D620F4}" srcId="{F628CBBD-E9E7-486A-AB2C-4D5E210AD32C}" destId="{B17B07D3-B956-4B12-817B-F9A57343BBC2}" srcOrd="1" destOrd="0" parTransId="{FBE6D10A-589C-459B-962C-6EB427A69167}" sibTransId="{D4D865CC-0E92-4AAD-895D-4E1CEACD05E8}"/>
    <dgm:cxn modelId="{EC19C7E9-AA2C-46B5-AD61-2EAE24EFD1A0}" type="presParOf" srcId="{419026AF-D41F-4A54-AC90-917BDB1CFB66}" destId="{B2B7BF29-000D-4AC1-BF4B-F856E93820E0}" srcOrd="0" destOrd="0" presId="urn:microsoft.com/office/officeart/2005/8/layout/hierarchy1"/>
    <dgm:cxn modelId="{5004DFA9-6414-49D5-A7D2-0EBC994083C7}" type="presParOf" srcId="{B2B7BF29-000D-4AC1-BF4B-F856E93820E0}" destId="{DB43F01A-9327-4879-B797-424D70EB837A}" srcOrd="0" destOrd="0" presId="urn:microsoft.com/office/officeart/2005/8/layout/hierarchy1"/>
    <dgm:cxn modelId="{1DA6BECA-4C03-4BA9-9999-0855AD5AFC56}" type="presParOf" srcId="{DB43F01A-9327-4879-B797-424D70EB837A}" destId="{943456D6-952D-4C69-AE54-CA81C007C65C}" srcOrd="0" destOrd="0" presId="urn:microsoft.com/office/officeart/2005/8/layout/hierarchy1"/>
    <dgm:cxn modelId="{BBE98C7A-D9F8-47EC-B543-2D3C37B64F28}" type="presParOf" srcId="{DB43F01A-9327-4879-B797-424D70EB837A}" destId="{0E67118D-1E30-4DFA-84FC-FD315391DA55}" srcOrd="1" destOrd="0" presId="urn:microsoft.com/office/officeart/2005/8/layout/hierarchy1"/>
    <dgm:cxn modelId="{3251429B-D726-4718-BAB9-5E2856FE4963}" type="presParOf" srcId="{B2B7BF29-000D-4AC1-BF4B-F856E93820E0}" destId="{45421BF8-ED55-44A7-A31D-CD821D5BE95D}" srcOrd="1" destOrd="0" presId="urn:microsoft.com/office/officeart/2005/8/layout/hierarchy1"/>
    <dgm:cxn modelId="{8FDDD289-20F5-4B47-AA6E-1D924750AA7B}" type="presParOf" srcId="{419026AF-D41F-4A54-AC90-917BDB1CFB66}" destId="{92671A5D-F353-460F-BF9F-F74A2F9843CE}" srcOrd="1" destOrd="0" presId="urn:microsoft.com/office/officeart/2005/8/layout/hierarchy1"/>
    <dgm:cxn modelId="{9DE1B1F3-2F7B-403F-94FF-C83DCD833985}" type="presParOf" srcId="{92671A5D-F353-460F-BF9F-F74A2F9843CE}" destId="{C37205D2-9A10-4C2A-9717-1BEA3BC8E346}" srcOrd="0" destOrd="0" presId="urn:microsoft.com/office/officeart/2005/8/layout/hierarchy1"/>
    <dgm:cxn modelId="{B8609B3B-E7AB-40ED-9916-901473441999}" type="presParOf" srcId="{C37205D2-9A10-4C2A-9717-1BEA3BC8E346}" destId="{DD487B8E-3F3B-4AF5-BB05-AB4AAF938369}" srcOrd="0" destOrd="0" presId="urn:microsoft.com/office/officeart/2005/8/layout/hierarchy1"/>
    <dgm:cxn modelId="{DFD626F6-090D-4527-B026-F102F9B63554}" type="presParOf" srcId="{C37205D2-9A10-4C2A-9717-1BEA3BC8E346}" destId="{B8E2E1DD-79E5-4A2C-8201-54A2CB1203BC}" srcOrd="1" destOrd="0" presId="urn:microsoft.com/office/officeart/2005/8/layout/hierarchy1"/>
    <dgm:cxn modelId="{F729CE2C-D636-470E-B09B-083487C0513A}" type="presParOf" srcId="{92671A5D-F353-460F-BF9F-F74A2F9843CE}" destId="{BA541775-D7A9-4B06-8674-4888D7A3DA31}" srcOrd="1" destOrd="0" presId="urn:microsoft.com/office/officeart/2005/8/layout/hierarchy1"/>
  </dgm:cxnLst>
  <dgm:bg/>
  <dgm:whole/>
  <dgm:extLst>
    <a:ext uri="http://schemas.microsoft.com/office/drawing/2008/diagram">
      <dsp:dataModelExt xmlns:dsp="http://schemas.microsoft.com/office/drawing/2008/diagram" relId="rId10"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8E03204E-9113-49DF-B76C-E411FC38DA52}" type="doc">
      <dgm:prSet loTypeId="urn:microsoft.com/office/officeart/2016/7/layout/VerticalSolidActionList" loCatId="List" qsTypeId="urn:microsoft.com/office/officeart/2005/8/quickstyle/simple1" qsCatId="simple" csTypeId="urn:microsoft.com/office/officeart/2005/8/colors/accent2_2" csCatId="accent2" phldr="1"/>
      <dgm:spPr/>
      <dgm:t>
        <a:bodyPr/>
        <a:lstStyle/>
        <a:p>
          <a:endParaRPr lang="en-US"/>
        </a:p>
      </dgm:t>
    </dgm:pt>
    <dgm:pt modelId="{BDDCA810-9A12-41E4-9770-CCE59BB9C2B8}">
      <dgm:prSet/>
      <dgm:spPr/>
      <dgm:t>
        <a:bodyPr/>
        <a:lstStyle/>
        <a:p>
          <a:r>
            <a:rPr lang="en-US" dirty="0"/>
            <a:t>Describe</a:t>
          </a:r>
        </a:p>
      </dgm:t>
    </dgm:pt>
    <dgm:pt modelId="{9DB922AD-D003-4A9A-8377-75266A79BB24}" type="parTrans" cxnId="{0F62EB3A-7B26-405C-AD4D-85894CF12EA9}">
      <dgm:prSet/>
      <dgm:spPr/>
      <dgm:t>
        <a:bodyPr/>
        <a:lstStyle/>
        <a:p>
          <a:endParaRPr lang="en-US"/>
        </a:p>
      </dgm:t>
    </dgm:pt>
    <dgm:pt modelId="{FDA11909-5327-4E60-A26A-A50F587AAD68}" type="sibTrans" cxnId="{0F62EB3A-7B26-405C-AD4D-85894CF12EA9}">
      <dgm:prSet/>
      <dgm:spPr/>
      <dgm:t>
        <a:bodyPr/>
        <a:lstStyle/>
        <a:p>
          <a:endParaRPr lang="en-US"/>
        </a:p>
      </dgm:t>
    </dgm:pt>
    <dgm:pt modelId="{2C6C515A-03BC-4841-B2D8-D71D259A854E}">
      <dgm:prSet custT="1"/>
      <dgm:spPr/>
      <dgm:t>
        <a:bodyPr/>
        <a:lstStyle/>
        <a:p>
          <a:r>
            <a:rPr lang="en-US" sz="1800" dirty="0"/>
            <a:t>Describe the requirements and procedures for research involving pregnant women, human fetuses or neonates the protocol and in the informed consent.</a:t>
          </a:r>
        </a:p>
      </dgm:t>
    </dgm:pt>
    <dgm:pt modelId="{1F9F061C-EB37-43C8-9977-F8F11F388AEE}" type="parTrans" cxnId="{6C4156D1-75AF-4C8B-9756-55AF7DAAAEDE}">
      <dgm:prSet/>
      <dgm:spPr/>
      <dgm:t>
        <a:bodyPr/>
        <a:lstStyle/>
        <a:p>
          <a:endParaRPr lang="en-US"/>
        </a:p>
      </dgm:t>
    </dgm:pt>
    <dgm:pt modelId="{336D15F0-28E6-4583-B3E0-9483A87B3901}" type="sibTrans" cxnId="{6C4156D1-75AF-4C8B-9756-55AF7DAAAEDE}">
      <dgm:prSet/>
      <dgm:spPr/>
      <dgm:t>
        <a:bodyPr/>
        <a:lstStyle/>
        <a:p>
          <a:endParaRPr lang="en-US"/>
        </a:p>
      </dgm:t>
    </dgm:pt>
    <dgm:pt modelId="{9B633A13-2012-4601-8496-163D2ED562AD}">
      <dgm:prSet/>
      <dgm:spPr/>
      <dgm:t>
        <a:bodyPr/>
        <a:lstStyle/>
        <a:p>
          <a:r>
            <a:rPr lang="en-US" dirty="0"/>
            <a:t>Don’t</a:t>
          </a:r>
        </a:p>
      </dgm:t>
    </dgm:pt>
    <dgm:pt modelId="{0559020D-F6E7-4F14-8562-1BA50DA9D3B3}" type="parTrans" cxnId="{1427EAD0-F287-4B0A-8E1E-B8F6D5AE7EED}">
      <dgm:prSet/>
      <dgm:spPr/>
      <dgm:t>
        <a:bodyPr/>
        <a:lstStyle/>
        <a:p>
          <a:endParaRPr lang="en-US"/>
        </a:p>
      </dgm:t>
    </dgm:pt>
    <dgm:pt modelId="{D9301052-A6D3-4464-9859-9E461920EA40}" type="sibTrans" cxnId="{1427EAD0-F287-4B0A-8E1E-B8F6D5AE7EED}">
      <dgm:prSet/>
      <dgm:spPr/>
      <dgm:t>
        <a:bodyPr/>
        <a:lstStyle/>
        <a:p>
          <a:endParaRPr lang="en-US"/>
        </a:p>
      </dgm:t>
    </dgm:pt>
    <dgm:pt modelId="{280FDC32-D6CE-4A14-B05F-0D7178DB1FC4}">
      <dgm:prSet custT="1"/>
      <dgm:spPr/>
      <dgm:t>
        <a:bodyPr/>
        <a:lstStyle/>
        <a:p>
          <a:pPr>
            <a:buNone/>
          </a:pPr>
          <a:r>
            <a:rPr lang="en-US" sz="1800" dirty="0"/>
            <a:t>Forget to review the OIR Sourcebook, and address NIH requirements in the protocol, if your research also involves: </a:t>
          </a:r>
        </a:p>
      </dgm:t>
    </dgm:pt>
    <dgm:pt modelId="{29CC107B-A4BB-40D7-8B32-03AB0C32E2F6}" type="parTrans" cxnId="{5DB1B449-6241-4AE8-977B-B3B4E9E6DF77}">
      <dgm:prSet/>
      <dgm:spPr/>
      <dgm:t>
        <a:bodyPr/>
        <a:lstStyle/>
        <a:p>
          <a:endParaRPr lang="en-US"/>
        </a:p>
      </dgm:t>
    </dgm:pt>
    <dgm:pt modelId="{3568A5D6-8634-4113-B0CC-363AC33D70A7}" type="sibTrans" cxnId="{5DB1B449-6241-4AE8-977B-B3B4E9E6DF77}">
      <dgm:prSet/>
      <dgm:spPr/>
      <dgm:t>
        <a:bodyPr/>
        <a:lstStyle/>
        <a:p>
          <a:endParaRPr lang="en-US"/>
        </a:p>
      </dgm:t>
    </dgm:pt>
    <dgm:pt modelId="{97FAE4C7-25EF-42AF-8EF5-2D4EBA40C773}">
      <dgm:prSet custT="1"/>
      <dgm:spPr/>
      <dgm:t>
        <a:bodyPr/>
        <a:lstStyle/>
        <a:p>
          <a:pPr>
            <a:buFont typeface="Arial" panose="020B0604020202020204" pitchFamily="34" charset="0"/>
            <a:buChar char="•"/>
          </a:pPr>
          <a:r>
            <a:rPr lang="en-US" sz="1800" dirty="0"/>
            <a:t>Human fetal tissue</a:t>
          </a:r>
        </a:p>
      </dgm:t>
    </dgm:pt>
    <dgm:pt modelId="{D7F8578D-42F2-4A26-98ED-BD7BA42B6D1E}" type="parTrans" cxnId="{383750C2-6952-4403-900F-C8EBE3EFC8FD}">
      <dgm:prSet/>
      <dgm:spPr/>
      <dgm:t>
        <a:bodyPr/>
        <a:lstStyle/>
        <a:p>
          <a:endParaRPr lang="en-US"/>
        </a:p>
      </dgm:t>
    </dgm:pt>
    <dgm:pt modelId="{B86A2FDB-9032-45C5-9042-1955C0BE8E7B}" type="sibTrans" cxnId="{383750C2-6952-4403-900F-C8EBE3EFC8FD}">
      <dgm:prSet/>
      <dgm:spPr/>
      <dgm:t>
        <a:bodyPr/>
        <a:lstStyle/>
        <a:p>
          <a:endParaRPr lang="en-US"/>
        </a:p>
      </dgm:t>
    </dgm:pt>
    <dgm:pt modelId="{52A4A908-9FA2-415A-9603-06FAA7DC7DE9}">
      <dgm:prSet custT="1"/>
      <dgm:spPr/>
      <dgm:t>
        <a:bodyPr/>
        <a:lstStyle/>
        <a:p>
          <a:pPr>
            <a:buFont typeface="Arial" panose="020B0604020202020204" pitchFamily="34" charset="0"/>
            <a:buChar char="•"/>
          </a:pPr>
          <a:r>
            <a:rPr lang="en-US" sz="1800" dirty="0"/>
            <a:t>hESCs</a:t>
          </a:r>
        </a:p>
      </dgm:t>
    </dgm:pt>
    <dgm:pt modelId="{5C29D86F-1C43-472F-97B2-2E86872A493A}" type="parTrans" cxnId="{31809A03-C32B-4499-9F70-E0C2767DED28}">
      <dgm:prSet/>
      <dgm:spPr/>
      <dgm:t>
        <a:bodyPr/>
        <a:lstStyle/>
        <a:p>
          <a:endParaRPr lang="en-US"/>
        </a:p>
      </dgm:t>
    </dgm:pt>
    <dgm:pt modelId="{24269E05-582B-4909-B853-F37492D886EF}" type="sibTrans" cxnId="{31809A03-C32B-4499-9F70-E0C2767DED28}">
      <dgm:prSet/>
      <dgm:spPr/>
      <dgm:t>
        <a:bodyPr/>
        <a:lstStyle/>
        <a:p>
          <a:endParaRPr lang="en-US"/>
        </a:p>
      </dgm:t>
    </dgm:pt>
    <dgm:pt modelId="{205D80B7-2A78-47CC-A96A-00BE0549675A}">
      <dgm:prSet custT="1"/>
      <dgm:spPr/>
      <dgm:t>
        <a:bodyPr/>
        <a:lstStyle/>
        <a:p>
          <a:pPr>
            <a:buFont typeface="Arial" panose="020B0604020202020204" pitchFamily="34" charset="0"/>
            <a:buChar char="•"/>
          </a:pPr>
          <a:r>
            <a:rPr lang="en-US" sz="1800" dirty="0"/>
            <a:t>IPSCs</a:t>
          </a:r>
        </a:p>
      </dgm:t>
    </dgm:pt>
    <dgm:pt modelId="{F5C35F0B-666C-422F-999B-DCCC9753AE4B}" type="parTrans" cxnId="{317F596E-DBFB-458D-93C7-F3A4BE21EB42}">
      <dgm:prSet/>
      <dgm:spPr/>
      <dgm:t>
        <a:bodyPr/>
        <a:lstStyle/>
        <a:p>
          <a:endParaRPr lang="en-US"/>
        </a:p>
      </dgm:t>
    </dgm:pt>
    <dgm:pt modelId="{158B0547-88DB-4685-AA44-9724F6FD916B}" type="sibTrans" cxnId="{317F596E-DBFB-458D-93C7-F3A4BE21EB42}">
      <dgm:prSet/>
      <dgm:spPr/>
      <dgm:t>
        <a:bodyPr/>
        <a:lstStyle/>
        <a:p>
          <a:endParaRPr lang="en-US"/>
        </a:p>
      </dgm:t>
    </dgm:pt>
    <dgm:pt modelId="{32C4863A-8124-40CC-BB28-27811C92680F}">
      <dgm:prSet custT="1"/>
      <dgm:spPr/>
      <dgm:t>
        <a:bodyPr/>
        <a:lstStyle/>
        <a:p>
          <a:pPr>
            <a:buFont typeface="Arial" panose="020B0604020202020204" pitchFamily="34" charset="0"/>
            <a:buChar char="•"/>
          </a:pPr>
          <a:r>
            <a:rPr lang="en-US" sz="1800" dirty="0"/>
            <a:t>adult stem cells</a:t>
          </a:r>
        </a:p>
      </dgm:t>
    </dgm:pt>
    <dgm:pt modelId="{F3436BD3-9966-4326-8FDC-14BBA8227D46}" type="parTrans" cxnId="{DBBC0C01-87EA-4809-A54D-49AF7B42615D}">
      <dgm:prSet/>
      <dgm:spPr/>
      <dgm:t>
        <a:bodyPr/>
        <a:lstStyle/>
        <a:p>
          <a:endParaRPr lang="en-US"/>
        </a:p>
      </dgm:t>
    </dgm:pt>
    <dgm:pt modelId="{39222F1B-731D-4F0F-8E7A-309D419E09C0}" type="sibTrans" cxnId="{DBBC0C01-87EA-4809-A54D-49AF7B42615D}">
      <dgm:prSet/>
      <dgm:spPr/>
      <dgm:t>
        <a:bodyPr/>
        <a:lstStyle/>
        <a:p>
          <a:endParaRPr lang="en-US"/>
        </a:p>
      </dgm:t>
    </dgm:pt>
    <dgm:pt modelId="{DA3B5D8D-61CE-44B1-BE32-C30B9296EEAA}">
      <dgm:prSet custT="1"/>
      <dgm:spPr/>
      <dgm:t>
        <a:bodyPr/>
        <a:lstStyle/>
        <a:p>
          <a:pPr>
            <a:buNone/>
          </a:pPr>
          <a:endParaRPr lang="en-US" sz="1800" dirty="0"/>
        </a:p>
      </dgm:t>
    </dgm:pt>
    <dgm:pt modelId="{91D73D17-3151-4FBB-8823-4BEED7A597C5}" type="parTrans" cxnId="{88A42263-D74B-4B28-8487-EDF09EFA918F}">
      <dgm:prSet/>
      <dgm:spPr/>
      <dgm:t>
        <a:bodyPr/>
        <a:lstStyle/>
        <a:p>
          <a:endParaRPr lang="en-US"/>
        </a:p>
      </dgm:t>
    </dgm:pt>
    <dgm:pt modelId="{9E35338E-0835-426A-9919-EED32CAB00FE}" type="sibTrans" cxnId="{88A42263-D74B-4B28-8487-EDF09EFA918F}">
      <dgm:prSet/>
      <dgm:spPr/>
      <dgm:t>
        <a:bodyPr/>
        <a:lstStyle/>
        <a:p>
          <a:endParaRPr lang="en-US"/>
        </a:p>
      </dgm:t>
    </dgm:pt>
    <dgm:pt modelId="{CA562395-3800-4D9E-9A02-AF30BFEEE78D}" type="pres">
      <dgm:prSet presAssocID="{8E03204E-9113-49DF-B76C-E411FC38DA52}" presName="Name0" presStyleCnt="0">
        <dgm:presLayoutVars>
          <dgm:dir/>
          <dgm:animLvl val="lvl"/>
          <dgm:resizeHandles val="exact"/>
        </dgm:presLayoutVars>
      </dgm:prSet>
      <dgm:spPr/>
    </dgm:pt>
    <dgm:pt modelId="{42A430B3-C2F5-496C-B6C7-0614D96074B2}" type="pres">
      <dgm:prSet presAssocID="{BDDCA810-9A12-41E4-9770-CCE59BB9C2B8}" presName="linNode" presStyleCnt="0"/>
      <dgm:spPr/>
    </dgm:pt>
    <dgm:pt modelId="{7D818E1A-19CA-4EEC-8083-D9390C94391B}" type="pres">
      <dgm:prSet presAssocID="{BDDCA810-9A12-41E4-9770-CCE59BB9C2B8}" presName="parentText" presStyleLbl="alignNode1" presStyleIdx="0" presStyleCnt="2">
        <dgm:presLayoutVars>
          <dgm:chMax val="1"/>
          <dgm:bulletEnabled/>
        </dgm:presLayoutVars>
      </dgm:prSet>
      <dgm:spPr/>
    </dgm:pt>
    <dgm:pt modelId="{B0AD745C-440B-43C1-9447-88F15B7FF2B6}" type="pres">
      <dgm:prSet presAssocID="{BDDCA810-9A12-41E4-9770-CCE59BB9C2B8}" presName="descendantText" presStyleLbl="alignAccFollowNode1" presStyleIdx="0" presStyleCnt="2" custScaleY="102050">
        <dgm:presLayoutVars>
          <dgm:bulletEnabled/>
        </dgm:presLayoutVars>
      </dgm:prSet>
      <dgm:spPr/>
    </dgm:pt>
    <dgm:pt modelId="{459B5E23-0624-41C2-8D5F-87D58C12EB83}" type="pres">
      <dgm:prSet presAssocID="{FDA11909-5327-4E60-A26A-A50F587AAD68}" presName="sp" presStyleCnt="0"/>
      <dgm:spPr/>
    </dgm:pt>
    <dgm:pt modelId="{D69E4305-A419-4AE2-BFB3-262883868ABB}" type="pres">
      <dgm:prSet presAssocID="{9B633A13-2012-4601-8496-163D2ED562AD}" presName="linNode" presStyleCnt="0"/>
      <dgm:spPr/>
    </dgm:pt>
    <dgm:pt modelId="{9101FF2E-F71B-4A54-B93C-0E2055E1D329}" type="pres">
      <dgm:prSet presAssocID="{9B633A13-2012-4601-8496-163D2ED562AD}" presName="parentText" presStyleLbl="alignNode1" presStyleIdx="1" presStyleCnt="2">
        <dgm:presLayoutVars>
          <dgm:chMax val="1"/>
          <dgm:bulletEnabled/>
        </dgm:presLayoutVars>
      </dgm:prSet>
      <dgm:spPr/>
    </dgm:pt>
    <dgm:pt modelId="{5B1A8FEC-F151-41B8-BA3D-2C998ED53AA8}" type="pres">
      <dgm:prSet presAssocID="{9B633A13-2012-4601-8496-163D2ED562AD}" presName="descendantText" presStyleLbl="alignAccFollowNode1" presStyleIdx="1" presStyleCnt="2" custLinFactNeighborY="5297">
        <dgm:presLayoutVars>
          <dgm:bulletEnabled/>
        </dgm:presLayoutVars>
      </dgm:prSet>
      <dgm:spPr/>
    </dgm:pt>
  </dgm:ptLst>
  <dgm:cxnLst>
    <dgm:cxn modelId="{DBBC0C01-87EA-4809-A54D-49AF7B42615D}" srcId="{280FDC32-D6CE-4A14-B05F-0D7178DB1FC4}" destId="{32C4863A-8124-40CC-BB28-27811C92680F}" srcOrd="3" destOrd="0" parTransId="{F3436BD3-9966-4326-8FDC-14BBA8227D46}" sibTransId="{39222F1B-731D-4F0F-8E7A-309D419E09C0}"/>
    <dgm:cxn modelId="{ED1B6603-3774-4416-BDC5-584D89AD2863}" type="presOf" srcId="{DA3B5D8D-61CE-44B1-BE32-C30B9296EEAA}" destId="{5B1A8FEC-F151-41B8-BA3D-2C998ED53AA8}" srcOrd="0" destOrd="5" presId="urn:microsoft.com/office/officeart/2016/7/layout/VerticalSolidActionList"/>
    <dgm:cxn modelId="{31809A03-C32B-4499-9F70-E0C2767DED28}" srcId="{280FDC32-D6CE-4A14-B05F-0D7178DB1FC4}" destId="{52A4A908-9FA2-415A-9603-06FAA7DC7DE9}" srcOrd="1" destOrd="0" parTransId="{5C29D86F-1C43-472F-97B2-2E86872A493A}" sibTransId="{24269E05-582B-4909-B853-F37492D886EF}"/>
    <dgm:cxn modelId="{E9C5142E-856D-4A05-907E-515B1A446303}" type="presOf" srcId="{280FDC32-D6CE-4A14-B05F-0D7178DB1FC4}" destId="{5B1A8FEC-F151-41B8-BA3D-2C998ED53AA8}" srcOrd="0" destOrd="0" presId="urn:microsoft.com/office/officeart/2016/7/layout/VerticalSolidActionList"/>
    <dgm:cxn modelId="{22499036-74C6-4603-9E04-C9CC762FF710}" type="presOf" srcId="{BDDCA810-9A12-41E4-9770-CCE59BB9C2B8}" destId="{7D818E1A-19CA-4EEC-8083-D9390C94391B}" srcOrd="0" destOrd="0" presId="urn:microsoft.com/office/officeart/2016/7/layout/VerticalSolidActionList"/>
    <dgm:cxn modelId="{1CC9DB37-9273-485C-8DA3-B3258AF212AA}" type="presOf" srcId="{32C4863A-8124-40CC-BB28-27811C92680F}" destId="{5B1A8FEC-F151-41B8-BA3D-2C998ED53AA8}" srcOrd="0" destOrd="4" presId="urn:microsoft.com/office/officeart/2016/7/layout/VerticalSolidActionList"/>
    <dgm:cxn modelId="{0F62EB3A-7B26-405C-AD4D-85894CF12EA9}" srcId="{8E03204E-9113-49DF-B76C-E411FC38DA52}" destId="{BDDCA810-9A12-41E4-9770-CCE59BB9C2B8}" srcOrd="0" destOrd="0" parTransId="{9DB922AD-D003-4A9A-8377-75266A79BB24}" sibTransId="{FDA11909-5327-4E60-A26A-A50F587AAD68}"/>
    <dgm:cxn modelId="{88A42263-D74B-4B28-8487-EDF09EFA918F}" srcId="{9B633A13-2012-4601-8496-163D2ED562AD}" destId="{DA3B5D8D-61CE-44B1-BE32-C30B9296EEAA}" srcOrd="1" destOrd="0" parTransId="{91D73D17-3151-4FBB-8823-4BEED7A597C5}" sibTransId="{9E35338E-0835-426A-9919-EED32CAB00FE}"/>
    <dgm:cxn modelId="{49B75A66-4980-453F-B1D9-24CCFF66A23B}" type="presOf" srcId="{52A4A908-9FA2-415A-9603-06FAA7DC7DE9}" destId="{5B1A8FEC-F151-41B8-BA3D-2C998ED53AA8}" srcOrd="0" destOrd="2" presId="urn:microsoft.com/office/officeart/2016/7/layout/VerticalSolidActionList"/>
    <dgm:cxn modelId="{5DB1B449-6241-4AE8-977B-B3B4E9E6DF77}" srcId="{9B633A13-2012-4601-8496-163D2ED562AD}" destId="{280FDC32-D6CE-4A14-B05F-0D7178DB1FC4}" srcOrd="0" destOrd="0" parTransId="{29CC107B-A4BB-40D7-8B32-03AB0C32E2F6}" sibTransId="{3568A5D6-8634-4113-B0CC-363AC33D70A7}"/>
    <dgm:cxn modelId="{317F596E-DBFB-458D-93C7-F3A4BE21EB42}" srcId="{280FDC32-D6CE-4A14-B05F-0D7178DB1FC4}" destId="{205D80B7-2A78-47CC-A96A-00BE0549675A}" srcOrd="2" destOrd="0" parTransId="{F5C35F0B-666C-422F-999B-DCCC9753AE4B}" sibTransId="{158B0547-88DB-4685-AA44-9724F6FD916B}"/>
    <dgm:cxn modelId="{49DF158B-9FEE-4A43-AB3B-D79C82FFF9F4}" type="presOf" srcId="{9B633A13-2012-4601-8496-163D2ED562AD}" destId="{9101FF2E-F71B-4A54-B93C-0E2055E1D329}" srcOrd="0" destOrd="0" presId="urn:microsoft.com/office/officeart/2016/7/layout/VerticalSolidActionList"/>
    <dgm:cxn modelId="{AE143AB2-8D61-4D9C-802C-AEC8E39FE64E}" type="presOf" srcId="{8E03204E-9113-49DF-B76C-E411FC38DA52}" destId="{CA562395-3800-4D9E-9A02-AF30BFEEE78D}" srcOrd="0" destOrd="0" presId="urn:microsoft.com/office/officeart/2016/7/layout/VerticalSolidActionList"/>
    <dgm:cxn modelId="{383750C2-6952-4403-900F-C8EBE3EFC8FD}" srcId="{280FDC32-D6CE-4A14-B05F-0D7178DB1FC4}" destId="{97FAE4C7-25EF-42AF-8EF5-2D4EBA40C773}" srcOrd="0" destOrd="0" parTransId="{D7F8578D-42F2-4A26-98ED-BD7BA42B6D1E}" sibTransId="{B86A2FDB-9032-45C5-9042-1955C0BE8E7B}"/>
    <dgm:cxn modelId="{B77093CB-4B8B-4AC5-9C8C-1510E36CC669}" type="presOf" srcId="{97FAE4C7-25EF-42AF-8EF5-2D4EBA40C773}" destId="{5B1A8FEC-F151-41B8-BA3D-2C998ED53AA8}" srcOrd="0" destOrd="1" presId="urn:microsoft.com/office/officeart/2016/7/layout/VerticalSolidActionList"/>
    <dgm:cxn modelId="{1427EAD0-F287-4B0A-8E1E-B8F6D5AE7EED}" srcId="{8E03204E-9113-49DF-B76C-E411FC38DA52}" destId="{9B633A13-2012-4601-8496-163D2ED562AD}" srcOrd="1" destOrd="0" parTransId="{0559020D-F6E7-4F14-8562-1BA50DA9D3B3}" sibTransId="{D9301052-A6D3-4464-9859-9E461920EA40}"/>
    <dgm:cxn modelId="{6C4156D1-75AF-4C8B-9756-55AF7DAAAEDE}" srcId="{BDDCA810-9A12-41E4-9770-CCE59BB9C2B8}" destId="{2C6C515A-03BC-4841-B2D8-D71D259A854E}" srcOrd="0" destOrd="0" parTransId="{1F9F061C-EB37-43C8-9977-F8F11F388AEE}" sibTransId="{336D15F0-28E6-4583-B3E0-9483A87B3901}"/>
    <dgm:cxn modelId="{DF6A19D5-215F-448E-A7D9-4FEA8FDEF71C}" type="presOf" srcId="{205D80B7-2A78-47CC-A96A-00BE0549675A}" destId="{5B1A8FEC-F151-41B8-BA3D-2C998ED53AA8}" srcOrd="0" destOrd="3" presId="urn:microsoft.com/office/officeart/2016/7/layout/VerticalSolidActionList"/>
    <dgm:cxn modelId="{B273C3F7-FDF2-4076-BD63-624D1827FB99}" type="presOf" srcId="{2C6C515A-03BC-4841-B2D8-D71D259A854E}" destId="{B0AD745C-440B-43C1-9447-88F15B7FF2B6}" srcOrd="0" destOrd="0" presId="urn:microsoft.com/office/officeart/2016/7/layout/VerticalSolidActionList"/>
    <dgm:cxn modelId="{8C337C9B-53FD-43E1-A060-F9BED882396E}" type="presParOf" srcId="{CA562395-3800-4D9E-9A02-AF30BFEEE78D}" destId="{42A430B3-C2F5-496C-B6C7-0614D96074B2}" srcOrd="0" destOrd="0" presId="urn:microsoft.com/office/officeart/2016/7/layout/VerticalSolidActionList"/>
    <dgm:cxn modelId="{DFC3D072-35E9-43F6-8A29-098AA3F25E41}" type="presParOf" srcId="{42A430B3-C2F5-496C-B6C7-0614D96074B2}" destId="{7D818E1A-19CA-4EEC-8083-D9390C94391B}" srcOrd="0" destOrd="0" presId="urn:microsoft.com/office/officeart/2016/7/layout/VerticalSolidActionList"/>
    <dgm:cxn modelId="{B2C43981-6EB1-4787-B2A5-EBF4F6428BF4}" type="presParOf" srcId="{42A430B3-C2F5-496C-B6C7-0614D96074B2}" destId="{B0AD745C-440B-43C1-9447-88F15B7FF2B6}" srcOrd="1" destOrd="0" presId="urn:microsoft.com/office/officeart/2016/7/layout/VerticalSolidActionList"/>
    <dgm:cxn modelId="{0DBC2749-C04D-46E2-BE52-FBD5F6E355C8}" type="presParOf" srcId="{CA562395-3800-4D9E-9A02-AF30BFEEE78D}" destId="{459B5E23-0624-41C2-8D5F-87D58C12EB83}" srcOrd="1" destOrd="0" presId="urn:microsoft.com/office/officeart/2016/7/layout/VerticalSolidActionList"/>
    <dgm:cxn modelId="{E18402E6-184B-4AE0-A90E-B062913982E3}" type="presParOf" srcId="{CA562395-3800-4D9E-9A02-AF30BFEEE78D}" destId="{D69E4305-A419-4AE2-BFB3-262883868ABB}" srcOrd="2" destOrd="0" presId="urn:microsoft.com/office/officeart/2016/7/layout/VerticalSolidActionList"/>
    <dgm:cxn modelId="{2173CEAD-82F3-4CAA-AF97-01EF9C8CE8B9}" type="presParOf" srcId="{D69E4305-A419-4AE2-BFB3-262883868ABB}" destId="{9101FF2E-F71B-4A54-B93C-0E2055E1D329}" srcOrd="0" destOrd="0" presId="urn:microsoft.com/office/officeart/2016/7/layout/VerticalSolidActionList"/>
    <dgm:cxn modelId="{62786A10-F929-417E-A829-88B69FEEBC69}" type="presParOf" srcId="{D69E4305-A419-4AE2-BFB3-262883868ABB}" destId="{5B1A8FEC-F151-41B8-BA3D-2C998ED53AA8}" srcOrd="1" destOrd="0" presId="urn:microsoft.com/office/officeart/2016/7/layout/VerticalSolidActionList"/>
  </dgm:cxnLst>
  <dgm:bg/>
  <dgm:whole/>
  <dgm:extLst>
    <a:ext uri="http://schemas.microsoft.com/office/drawing/2008/diagram">
      <dsp:dataModelExt xmlns:dsp="http://schemas.microsoft.com/office/drawing/2008/diagram" relId="rId10"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43456D6-952D-4C69-AE54-CA81C007C65C}">
      <dsp:nvSpPr>
        <dsp:cNvPr id="0" name=""/>
        <dsp:cNvSpPr/>
      </dsp:nvSpPr>
      <dsp:spPr>
        <a:xfrm>
          <a:off x="920" y="814842"/>
          <a:ext cx="3232268" cy="2052490"/>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sp>
    <dsp:sp modelId="{0E67118D-1E30-4DFA-84FC-FD315391DA55}">
      <dsp:nvSpPr>
        <dsp:cNvPr id="0" name=""/>
        <dsp:cNvSpPr/>
      </dsp:nvSpPr>
      <dsp:spPr>
        <a:xfrm>
          <a:off x="360061" y="1156026"/>
          <a:ext cx="3232268" cy="2052490"/>
        </a:xfrm>
        <a:prstGeom prst="roundRect">
          <a:avLst>
            <a:gd name="adj" fmla="val 10000"/>
          </a:avLst>
        </a:prstGeom>
        <a:solidFill>
          <a:schemeClr val="lt1">
            <a:alpha val="90000"/>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48590" tIns="148590" rIns="148590" bIns="148590" numCol="1" spcCol="1270" anchor="ctr" anchorCtr="0">
          <a:noAutofit/>
        </a:bodyPr>
        <a:lstStyle/>
        <a:p>
          <a:pPr marL="0" lvl="0" indent="0" algn="ctr" defTabSz="1733550">
            <a:lnSpc>
              <a:spcPct val="90000"/>
            </a:lnSpc>
            <a:spcBef>
              <a:spcPct val="0"/>
            </a:spcBef>
            <a:spcAft>
              <a:spcPct val="35000"/>
            </a:spcAft>
            <a:buNone/>
          </a:pPr>
          <a:r>
            <a:rPr lang="en-US" sz="3900" kern="1200" dirty="0"/>
            <a:t>Release date: 8/24/2020</a:t>
          </a:r>
        </a:p>
      </dsp:txBody>
      <dsp:txXfrm>
        <a:off x="420176" y="1216141"/>
        <a:ext cx="3112038" cy="1932260"/>
      </dsp:txXfrm>
    </dsp:sp>
    <dsp:sp modelId="{DD487B8E-3F3B-4AF5-BB05-AB4AAF938369}">
      <dsp:nvSpPr>
        <dsp:cNvPr id="0" name=""/>
        <dsp:cNvSpPr/>
      </dsp:nvSpPr>
      <dsp:spPr>
        <a:xfrm>
          <a:off x="3951470" y="814842"/>
          <a:ext cx="3232268" cy="2052490"/>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sp>
    <dsp:sp modelId="{B8E2E1DD-79E5-4A2C-8201-54A2CB1203BC}">
      <dsp:nvSpPr>
        <dsp:cNvPr id="0" name=""/>
        <dsp:cNvSpPr/>
      </dsp:nvSpPr>
      <dsp:spPr>
        <a:xfrm>
          <a:off x="4310611" y="1156026"/>
          <a:ext cx="3232268" cy="2052490"/>
        </a:xfrm>
        <a:prstGeom prst="roundRect">
          <a:avLst>
            <a:gd name="adj" fmla="val 10000"/>
          </a:avLst>
        </a:prstGeom>
        <a:solidFill>
          <a:schemeClr val="lt1">
            <a:alpha val="90000"/>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48590" tIns="148590" rIns="148590" bIns="148590" numCol="1" spcCol="1270" anchor="ctr" anchorCtr="0">
          <a:noAutofit/>
        </a:bodyPr>
        <a:lstStyle/>
        <a:p>
          <a:pPr marL="0" lvl="0" indent="0" algn="ctr" defTabSz="1733550">
            <a:lnSpc>
              <a:spcPct val="90000"/>
            </a:lnSpc>
            <a:spcBef>
              <a:spcPct val="0"/>
            </a:spcBef>
            <a:spcAft>
              <a:spcPct val="35000"/>
            </a:spcAft>
            <a:buNone/>
          </a:pPr>
          <a:r>
            <a:rPr lang="en-US" sz="3900" kern="1200" dirty="0"/>
            <a:t>Effective date: 9/14/2020</a:t>
          </a:r>
        </a:p>
      </dsp:txBody>
      <dsp:txXfrm>
        <a:off x="4370726" y="1216141"/>
        <a:ext cx="3112038" cy="193226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0AD745C-440B-43C1-9447-88F15B7FF2B6}">
      <dsp:nvSpPr>
        <dsp:cNvPr id="0" name=""/>
        <dsp:cNvSpPr/>
      </dsp:nvSpPr>
      <dsp:spPr>
        <a:xfrm>
          <a:off x="958562" y="1237"/>
          <a:ext cx="3834250" cy="3154524"/>
        </a:xfrm>
        <a:prstGeom prst="rect">
          <a:avLst/>
        </a:prstGeom>
        <a:solidFill>
          <a:schemeClr val="accent2">
            <a:alpha val="90000"/>
            <a:tint val="40000"/>
            <a:hueOff val="0"/>
            <a:satOff val="0"/>
            <a:lumOff val="0"/>
            <a:alphaOff val="0"/>
          </a:schemeClr>
        </a:solidFill>
        <a:ln w="15875" cap="flat" cmpd="sng" algn="ctr">
          <a:solidFill>
            <a:schemeClr val="accent2">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4395" tIns="785154" rIns="74395" bIns="785154" numCol="1" spcCol="1270" anchor="ctr" anchorCtr="0">
          <a:noAutofit/>
        </a:bodyPr>
        <a:lstStyle/>
        <a:p>
          <a:pPr marL="0" lvl="0" indent="0" algn="l" defTabSz="800100">
            <a:lnSpc>
              <a:spcPct val="90000"/>
            </a:lnSpc>
            <a:spcBef>
              <a:spcPct val="0"/>
            </a:spcBef>
            <a:spcAft>
              <a:spcPct val="35000"/>
            </a:spcAft>
            <a:buNone/>
          </a:pPr>
          <a:r>
            <a:rPr lang="en-US" sz="1800" kern="1200" dirty="0"/>
            <a:t>Describe the requirements and procedures for research involving pregnant women, human fetuses or neonates the protocol and in the informed consent.</a:t>
          </a:r>
        </a:p>
      </dsp:txBody>
      <dsp:txXfrm>
        <a:off x="958562" y="1237"/>
        <a:ext cx="3834250" cy="3154524"/>
      </dsp:txXfrm>
    </dsp:sp>
    <dsp:sp modelId="{7D818E1A-19CA-4EEC-8083-D9390C94391B}">
      <dsp:nvSpPr>
        <dsp:cNvPr id="0" name=""/>
        <dsp:cNvSpPr/>
      </dsp:nvSpPr>
      <dsp:spPr>
        <a:xfrm>
          <a:off x="0" y="32922"/>
          <a:ext cx="958562" cy="3091155"/>
        </a:xfrm>
        <a:prstGeom prst="rect">
          <a:avLst/>
        </a:prstGeom>
        <a:solidFill>
          <a:schemeClr val="accent2">
            <a:hueOff val="0"/>
            <a:satOff val="0"/>
            <a:lumOff val="0"/>
            <a:alphaOff val="0"/>
          </a:schemeClr>
        </a:solidFill>
        <a:ln w="15875"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0724" tIns="305337" rIns="50724" bIns="305337" numCol="1" spcCol="1270" anchor="ctr" anchorCtr="0">
          <a:noAutofit/>
        </a:bodyPr>
        <a:lstStyle/>
        <a:p>
          <a:pPr marL="0" lvl="0" indent="0" algn="ctr" defTabSz="844550">
            <a:lnSpc>
              <a:spcPct val="90000"/>
            </a:lnSpc>
            <a:spcBef>
              <a:spcPct val="0"/>
            </a:spcBef>
            <a:spcAft>
              <a:spcPct val="35000"/>
            </a:spcAft>
            <a:buNone/>
          </a:pPr>
          <a:r>
            <a:rPr lang="en-US" sz="1900" kern="1200" dirty="0"/>
            <a:t>Describe</a:t>
          </a:r>
        </a:p>
      </dsp:txBody>
      <dsp:txXfrm>
        <a:off x="0" y="32922"/>
        <a:ext cx="958562" cy="3091155"/>
      </dsp:txXfrm>
    </dsp:sp>
    <dsp:sp modelId="{5B1A8FEC-F151-41B8-BA3D-2C998ED53AA8}">
      <dsp:nvSpPr>
        <dsp:cNvPr id="0" name=""/>
        <dsp:cNvSpPr/>
      </dsp:nvSpPr>
      <dsp:spPr>
        <a:xfrm>
          <a:off x="959499" y="3342469"/>
          <a:ext cx="3837998" cy="3091155"/>
        </a:xfrm>
        <a:prstGeom prst="rect">
          <a:avLst/>
        </a:prstGeom>
        <a:solidFill>
          <a:schemeClr val="accent2">
            <a:alpha val="90000"/>
            <a:tint val="40000"/>
            <a:hueOff val="0"/>
            <a:satOff val="0"/>
            <a:lumOff val="0"/>
            <a:alphaOff val="0"/>
          </a:schemeClr>
        </a:solidFill>
        <a:ln w="15875" cap="flat" cmpd="sng" algn="ctr">
          <a:solidFill>
            <a:schemeClr val="accent2">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4468" tIns="785154" rIns="74468" bIns="785154" numCol="1" spcCol="1270" anchor="t" anchorCtr="0">
          <a:noAutofit/>
        </a:bodyPr>
        <a:lstStyle/>
        <a:p>
          <a:pPr marL="0" lvl="0" indent="0" algn="l" defTabSz="800100">
            <a:lnSpc>
              <a:spcPct val="90000"/>
            </a:lnSpc>
            <a:spcBef>
              <a:spcPct val="0"/>
            </a:spcBef>
            <a:spcAft>
              <a:spcPct val="35000"/>
            </a:spcAft>
            <a:buNone/>
          </a:pPr>
          <a:r>
            <a:rPr lang="en-US" sz="1800" kern="1200" dirty="0"/>
            <a:t>Forget to review the OIR Sourcebook, and address NIH requirements in the protocol, if your research also involves: </a:t>
          </a:r>
        </a:p>
        <a:p>
          <a:pPr marL="171450" lvl="1" indent="-171450" algn="l" defTabSz="800100">
            <a:lnSpc>
              <a:spcPct val="90000"/>
            </a:lnSpc>
            <a:spcBef>
              <a:spcPct val="0"/>
            </a:spcBef>
            <a:spcAft>
              <a:spcPct val="15000"/>
            </a:spcAft>
            <a:buFont typeface="Arial" panose="020B0604020202020204" pitchFamily="34" charset="0"/>
            <a:buChar char="•"/>
          </a:pPr>
          <a:r>
            <a:rPr lang="en-US" sz="1800" kern="1200" dirty="0"/>
            <a:t>Human fetal tissue</a:t>
          </a:r>
        </a:p>
        <a:p>
          <a:pPr marL="171450" lvl="1" indent="-171450" algn="l" defTabSz="800100">
            <a:lnSpc>
              <a:spcPct val="90000"/>
            </a:lnSpc>
            <a:spcBef>
              <a:spcPct val="0"/>
            </a:spcBef>
            <a:spcAft>
              <a:spcPct val="15000"/>
            </a:spcAft>
            <a:buFont typeface="Arial" panose="020B0604020202020204" pitchFamily="34" charset="0"/>
            <a:buChar char="•"/>
          </a:pPr>
          <a:r>
            <a:rPr lang="en-US" sz="1800" kern="1200" dirty="0"/>
            <a:t>hESCs</a:t>
          </a:r>
        </a:p>
        <a:p>
          <a:pPr marL="171450" lvl="1" indent="-171450" algn="l" defTabSz="800100">
            <a:lnSpc>
              <a:spcPct val="90000"/>
            </a:lnSpc>
            <a:spcBef>
              <a:spcPct val="0"/>
            </a:spcBef>
            <a:spcAft>
              <a:spcPct val="15000"/>
            </a:spcAft>
            <a:buFont typeface="Arial" panose="020B0604020202020204" pitchFamily="34" charset="0"/>
            <a:buChar char="•"/>
          </a:pPr>
          <a:r>
            <a:rPr lang="en-US" sz="1800" kern="1200" dirty="0"/>
            <a:t>IPSCs</a:t>
          </a:r>
        </a:p>
        <a:p>
          <a:pPr marL="171450" lvl="1" indent="-171450" algn="l" defTabSz="800100">
            <a:lnSpc>
              <a:spcPct val="90000"/>
            </a:lnSpc>
            <a:spcBef>
              <a:spcPct val="0"/>
            </a:spcBef>
            <a:spcAft>
              <a:spcPct val="15000"/>
            </a:spcAft>
            <a:buFont typeface="Arial" panose="020B0604020202020204" pitchFamily="34" charset="0"/>
            <a:buChar char="•"/>
          </a:pPr>
          <a:r>
            <a:rPr lang="en-US" sz="1800" kern="1200" dirty="0"/>
            <a:t>adult stem cells</a:t>
          </a:r>
        </a:p>
        <a:p>
          <a:pPr marL="0" lvl="0" indent="0" algn="l" defTabSz="800100">
            <a:lnSpc>
              <a:spcPct val="90000"/>
            </a:lnSpc>
            <a:spcBef>
              <a:spcPct val="0"/>
            </a:spcBef>
            <a:spcAft>
              <a:spcPct val="35000"/>
            </a:spcAft>
            <a:buNone/>
          </a:pPr>
          <a:endParaRPr lang="en-US" sz="1800" kern="1200" dirty="0"/>
        </a:p>
      </dsp:txBody>
      <dsp:txXfrm>
        <a:off x="959499" y="3342469"/>
        <a:ext cx="3837998" cy="3091155"/>
      </dsp:txXfrm>
    </dsp:sp>
    <dsp:sp modelId="{9101FF2E-F71B-4A54-B93C-0E2055E1D329}">
      <dsp:nvSpPr>
        <dsp:cNvPr id="0" name=""/>
        <dsp:cNvSpPr/>
      </dsp:nvSpPr>
      <dsp:spPr>
        <a:xfrm>
          <a:off x="0" y="3341231"/>
          <a:ext cx="959499" cy="3091155"/>
        </a:xfrm>
        <a:prstGeom prst="rect">
          <a:avLst/>
        </a:prstGeom>
        <a:solidFill>
          <a:schemeClr val="accent2">
            <a:hueOff val="0"/>
            <a:satOff val="0"/>
            <a:lumOff val="0"/>
            <a:alphaOff val="0"/>
          </a:schemeClr>
        </a:solidFill>
        <a:ln w="15875"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0774" tIns="305337" rIns="50774" bIns="305337" numCol="1" spcCol="1270" anchor="ctr" anchorCtr="0">
          <a:noAutofit/>
        </a:bodyPr>
        <a:lstStyle/>
        <a:p>
          <a:pPr marL="0" lvl="0" indent="0" algn="ctr" defTabSz="844550">
            <a:lnSpc>
              <a:spcPct val="90000"/>
            </a:lnSpc>
            <a:spcBef>
              <a:spcPct val="0"/>
            </a:spcBef>
            <a:spcAft>
              <a:spcPct val="35000"/>
            </a:spcAft>
            <a:buNone/>
          </a:pPr>
          <a:r>
            <a:rPr lang="en-US" sz="1900" kern="1200" dirty="0"/>
            <a:t>Don’t</a:t>
          </a:r>
        </a:p>
      </dsp:txBody>
      <dsp:txXfrm>
        <a:off x="0" y="3341231"/>
        <a:ext cx="959499" cy="3091155"/>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16/7/layout/VerticalSolidActionList">
  <dgm:title val="Vertical Solid Action List"/>
  <dgm:desc val="Use to show non-sequential or grouped lists of information. Works well with large amounts of text. All text has the same level of emphasis, and direction is not implied."/>
  <dgm:catLst>
    <dgm:cat type="list" pri="5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4">
          <dgm:prSet phldr="1"/>
        </dgm:pt>
        <dgm:pt modelId="41">
          <dgm:prSet phldr="1"/>
        </dgm:pt>
        <dgm:pt modelId="5">
          <dgm:prSet phldr="1"/>
        </dgm:pt>
        <dgm:pt modelId="51">
          <dgm:prSet phldr="1"/>
        </dgm:pt>
      </dgm:ptLst>
      <dgm:cxnLst>
        <dgm:cxn modelId="4" srcId="0" destId="1" srcOrd="0" destOrd="0"/>
        <dgm:cxn modelId="5" srcId="0" destId="2" srcOrd="1" destOrd="0"/>
        <dgm:cxn modelId="6" srcId="0" destId="3" srcOrd="2" destOrd="0"/>
        <dgm:cxn modelId="7" srcId="0" destId="4" srcOrd="3" destOrd="0"/>
        <dgm:cxn modelId="8" srcId="0" destId="5" srcOrd="4" destOrd="0"/>
        <dgm:cxn modelId="13" srcId="1" destId="11" srcOrd="0" destOrd="0"/>
        <dgm:cxn modelId="23" srcId="2" destId="21" srcOrd="0" destOrd="0"/>
        <dgm:cxn modelId="33" srcId="3" destId="31" srcOrd="0" destOrd="0"/>
        <dgm:cxn modelId="43" srcId="4" destId="41" srcOrd="0" destOrd="0"/>
        <dgm:cxn modelId="53" srcId="5" destId="51" srcOrd="0"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6"/>
      <dgm:constr type="primFontSz" for="des" forName="parentText" op="equ" val="28"/>
      <dgm:constr type="primFontSz" for="des" forName="descendantText" refType="primFontSz" refFor="des" refForName="parentText" op="lte" fact="0.82"/>
      <dgm:constr type="primFontSz" for="des" forName="parentText" refType="primFontSz" refFor="des" refForName="descendantText" op="lte" fact="1.25"/>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2"/>
          <dgm:constr type="w" for="ch" forName="descendantText" refType="w" fact="0.8"/>
          <dgm:constr type="h" for="ch" forName="parentText" refType="h"/>
          <dgm:constr type="h" for="ch" forName="descendantText" refType="h" refFor="ch" refForName="parentText"/>
        </dgm:constrLst>
        <dgm:ruleLst/>
        <dgm:layoutNode name="parentText" styleLbl="alignNode1">
          <dgm:varLst>
            <dgm:chMax val="1"/>
            <dgm:bulletEnabled/>
          </dgm:varLst>
          <dgm:alg type="tx"/>
          <dgm:shape xmlns:r="http://schemas.openxmlformats.org/officeDocument/2006/relationships" type="rect" r:blip="" zOrderOff="3">
            <dgm:adjLst/>
          </dgm:shape>
          <dgm:presOf axis="self" ptType="node"/>
          <dgm:constrLst>
            <dgm:constr type="tMarg" refType="h" fact="0.28"/>
            <dgm:constr type="bMarg" refType="h" fact="0.28"/>
            <dgm:constr type="lMarg" refType="w" fact="0.15"/>
            <dgm:constr type="rMarg" refType="w" fact="0.15"/>
          </dgm:constrLst>
          <dgm:ruleLst>
            <dgm:rule type="primFontSz" val="15" fact="NaN" max="NaN"/>
          </dgm:ruleLst>
        </dgm:layoutNode>
        <dgm:layoutNode name="descendantText" styleLbl="alignAccFollowNode1">
          <dgm:varLst>
            <dgm:bulletEnabled/>
          </dgm:varLst>
          <dgm:alg type="tx">
            <dgm:param type="stBulletLvl" val="0"/>
            <dgm:param type="parTxLTRAlign" val="l"/>
            <dgm:param type="shpTxLTRAlignCh" val="l"/>
            <dgm:param type="parTxRTLAlign" val="r"/>
            <dgm:param type="shpTxRTLAlignCh" val="r"/>
          </dgm:alg>
          <dgm:choose name="Name10">
            <dgm:if name="Name11" func="var" arg="dir" op="equ" val="norm">
              <dgm:shape xmlns:r="http://schemas.openxmlformats.org/officeDocument/2006/relationships" type="rect" r:blip="">
                <dgm:adjLst/>
              </dgm:shape>
            </dgm:if>
            <dgm:else name="Name12">
              <dgm:shape xmlns:r="http://schemas.openxmlformats.org/officeDocument/2006/relationships" type="rect" r:blip="">
                <dgm:adjLst/>
              </dgm:shape>
            </dgm:else>
          </dgm:choose>
          <dgm:presOf axis="des" ptType="node"/>
          <dgm:constrLst>
            <dgm:constr type="primFontSz" val="24"/>
            <dgm:constr type="lMarg" refType="w" fact="0.055"/>
            <dgm:constr type="rMarg" refType="w" fact="0.055"/>
            <dgm:constr type="tMarg" refType="h" fact="0.72"/>
            <dgm:constr type="bMarg" refType="h" fact="0.72"/>
          </dgm:constrLst>
          <dgm:ruleLst>
            <dgm:rule type="primFontSz" val="11" fact="NaN" max="NaN"/>
          </dgm:ruleLst>
        </dgm:layoutNod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02C01F96-2B3B-4AEC-9F0E-BF51B264B4D0}"/>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a:extLst>
              <a:ext uri="{FF2B5EF4-FFF2-40B4-BE49-F238E27FC236}">
                <a16:creationId xmlns:a16="http://schemas.microsoft.com/office/drawing/2014/main" id="{FF85E3D5-F502-468A-A2AA-77B4CFA78CEE}"/>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C9F4087C-06AA-4065-BB8C-4280A8FADDEB}" type="datetimeFigureOut">
              <a:rPr lang="en-US" smtClean="0"/>
              <a:t>8/24/2020</a:t>
            </a:fld>
            <a:endParaRPr lang="en-US" dirty="0"/>
          </a:p>
        </p:txBody>
      </p:sp>
      <p:sp>
        <p:nvSpPr>
          <p:cNvPr id="4" name="Footer Placeholder 3">
            <a:extLst>
              <a:ext uri="{FF2B5EF4-FFF2-40B4-BE49-F238E27FC236}">
                <a16:creationId xmlns:a16="http://schemas.microsoft.com/office/drawing/2014/main" id="{B445B4A5-2F7A-42CD-AB95-AA675272A419}"/>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a:extLst>
              <a:ext uri="{FF2B5EF4-FFF2-40B4-BE49-F238E27FC236}">
                <a16:creationId xmlns:a16="http://schemas.microsoft.com/office/drawing/2014/main" id="{65985654-F8C7-4620-97D1-23666DDA2B19}"/>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95DF3B88-F75D-4E6A-8F53-AAB7CFC3D611}" type="slidenum">
              <a:rPr lang="en-US" smtClean="0"/>
              <a:t>‹#›</a:t>
            </a:fld>
            <a:endParaRPr lang="en-US" dirty="0"/>
          </a:p>
        </p:txBody>
      </p:sp>
    </p:spTree>
    <p:extLst>
      <p:ext uri="{BB962C8B-B14F-4D97-AF65-F5344CB8AC3E}">
        <p14:creationId xmlns:p14="http://schemas.microsoft.com/office/powerpoint/2010/main" val="276109268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4CBCC86-9979-4769-AD30-3F8E42BE267D}" type="datetimeFigureOut">
              <a:rPr lang="en-US" smtClean="0"/>
              <a:t>8/24/2020</a:t>
            </a:fld>
            <a:endParaRPr lang="en-US" dirty="0"/>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8878A9C-9465-40FD-95A9-5FB5C89B7200}" type="slidenum">
              <a:rPr lang="en-US" smtClean="0"/>
              <a:t>‹#›</a:t>
            </a:fld>
            <a:endParaRPr lang="en-US" dirty="0"/>
          </a:p>
        </p:txBody>
      </p:sp>
    </p:spTree>
    <p:extLst>
      <p:ext uri="{BB962C8B-B14F-4D97-AF65-F5344CB8AC3E}">
        <p14:creationId xmlns:p14="http://schemas.microsoft.com/office/powerpoint/2010/main" val="68781512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3" Type="http://schemas.openxmlformats.org/officeDocument/2006/relationships/hyperlink" Target="mailto:IRB@od.nih.gov" TargetMode="External"/><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3" Type="http://schemas.openxmlformats.org/officeDocument/2006/relationships/hyperlink" Target="https://www.ecfr.gov/cgi-bin/retrieveECFR?gp=&amp;SID=83cd09e1c0f5c6937cd9d7513160fc3f&amp;pitd=20180719&amp;n=pt45.1.46&amp;r=PART&amp;ty=HTML#sp45.1.46.b" TargetMode="External"/><Relationship Id="rId2" Type="http://schemas.openxmlformats.org/officeDocument/2006/relationships/slide" Target="../slides/slide3.xml"/><Relationship Id="rId1" Type="http://schemas.openxmlformats.org/officeDocument/2006/relationships/notesMaster" Target="../notesMasters/notesMaster1.xml"/><Relationship Id="rId4" Type="http://schemas.openxmlformats.org/officeDocument/2006/relationships/hyperlink" Target="https://oir.nih.gov/sourcebook/ethical-conduct/special-research-considerations" TargetMode="External"/></Relationships>
</file>

<file path=ppt/notesSlides/_rels/notesSlide4.xml.rels><?xml version="1.0" encoding="UTF-8" standalone="yes"?>
<Relationships xmlns="http://schemas.openxmlformats.org/package/2006/relationships"><Relationship Id="rId3" Type="http://schemas.openxmlformats.org/officeDocument/2006/relationships/hyperlink" Target="https://oir.nih.gov/sourcebook/ethical-conduct/special-research-considerations" TargetMode="External"/><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is a short presentation to introduce you to Policy 400, which is the new Office of Human Subjects Research Protections policy describing the requirements for research involving pregnant women, human fetuses and neonates.” </a:t>
            </a:r>
          </a:p>
          <a:p>
            <a:r>
              <a:rPr lang="en-US" dirty="0"/>
              <a:t> </a:t>
            </a:r>
          </a:p>
          <a:p>
            <a:r>
              <a:rPr lang="en-US" dirty="0"/>
              <a:t>“This presentation is meant to be a brief overview of the key points of the policy. It </a:t>
            </a:r>
            <a:r>
              <a:rPr lang="en-US" u="sng" dirty="0"/>
              <a:t>is not </a:t>
            </a:r>
            <a:r>
              <a:rPr lang="en-US" dirty="0"/>
              <a:t>an in-depth discussion of the policy and not all points raised in the policy will be discussed. It is important that you review the full policy document which is posted on the IRBO website.”</a:t>
            </a:r>
          </a:p>
          <a:p>
            <a:endParaRPr lang="en-US" dirty="0"/>
          </a:p>
        </p:txBody>
      </p:sp>
      <p:sp>
        <p:nvSpPr>
          <p:cNvPr id="4" name="Slide Number Placeholder 3"/>
          <p:cNvSpPr>
            <a:spLocks noGrp="1"/>
          </p:cNvSpPr>
          <p:nvPr>
            <p:ph type="sldNum" sz="quarter" idx="5"/>
          </p:nvPr>
        </p:nvSpPr>
        <p:spPr/>
        <p:txBody>
          <a:bodyPr/>
          <a:lstStyle/>
          <a:p>
            <a:fld id="{D8878A9C-9465-40FD-95A9-5FB5C89B7200}" type="slidenum">
              <a:rPr lang="en-US" smtClean="0"/>
              <a:t>1</a:t>
            </a:fld>
            <a:endParaRPr lang="en-US" dirty="0"/>
          </a:p>
        </p:txBody>
      </p:sp>
    </p:spTree>
    <p:extLst>
      <p:ext uri="{BB962C8B-B14F-4D97-AF65-F5344CB8AC3E}">
        <p14:creationId xmlns:p14="http://schemas.microsoft.com/office/powerpoint/2010/main" val="22966697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Additionally, investigators should review this slide which specifies the restrictions at Subpart B 46.204 regarding research involving pregnant women and fetuses. </a:t>
            </a:r>
          </a:p>
          <a:p>
            <a:endParaRPr lang="en-US" dirty="0"/>
          </a:p>
          <a:p>
            <a:r>
              <a:rPr lang="en-US" sz="1200" dirty="0"/>
              <a:t>This concludes the discussion of Subpart B in this presentation. As previously discussed there are other requirements of Subpart B not covered in this presentation (for example requirements regarding neonates, use of fetal tissue, or research not otherwise approvable which presents an opportunity to understand, prevent, or alleviate a serious problem affecting the health or welfare of pregnant women, fetuses, or neonates). So, investigators should review Subpart B for full information when needed, using the link provided at the end of this presentation. </a:t>
            </a:r>
          </a:p>
          <a:p>
            <a:endParaRPr lang="en-US" dirty="0"/>
          </a:p>
          <a:p>
            <a:endParaRPr lang="en-US" dirty="0"/>
          </a:p>
          <a:p>
            <a:endParaRPr lang="en-US" dirty="0"/>
          </a:p>
          <a:p>
            <a:endParaRPr lang="en-US" dirty="0"/>
          </a:p>
          <a:p>
            <a:endParaRPr lang="en-US" dirty="0"/>
          </a:p>
          <a:p>
            <a:endParaRPr lang="en-US" dirty="0"/>
          </a:p>
          <a:p>
            <a:endParaRPr lang="en-US" dirty="0"/>
          </a:p>
        </p:txBody>
      </p:sp>
      <p:sp>
        <p:nvSpPr>
          <p:cNvPr id="4" name="Slide Number Placeholder 3"/>
          <p:cNvSpPr>
            <a:spLocks noGrp="1"/>
          </p:cNvSpPr>
          <p:nvPr>
            <p:ph type="sldNum" sz="quarter" idx="5"/>
          </p:nvPr>
        </p:nvSpPr>
        <p:spPr/>
        <p:txBody>
          <a:bodyPr/>
          <a:lstStyle/>
          <a:p>
            <a:fld id="{D8878A9C-9465-40FD-95A9-5FB5C89B7200}" type="slidenum">
              <a:rPr lang="en-US" smtClean="0"/>
              <a:t>10</a:t>
            </a:fld>
            <a:endParaRPr lang="en-US" dirty="0"/>
          </a:p>
        </p:txBody>
      </p:sp>
    </p:spTree>
    <p:extLst>
      <p:ext uri="{BB962C8B-B14F-4D97-AF65-F5344CB8AC3E}">
        <p14:creationId xmlns:p14="http://schemas.microsoft.com/office/powerpoint/2010/main" val="293909347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So, what is required by the IRB? </a:t>
            </a:r>
          </a:p>
          <a:p>
            <a:endParaRPr lang="en-US" dirty="0"/>
          </a:p>
          <a:p>
            <a:r>
              <a:rPr lang="en-US" dirty="0"/>
              <a:t>The IRB expects that the protocol will describe the requirements and procedures for research that involves pregnant women, human fetuses or neonates or research with fetal tissues. </a:t>
            </a:r>
          </a:p>
          <a:p>
            <a:endParaRPr lang="en-US" dirty="0"/>
          </a:p>
          <a:p>
            <a:r>
              <a:rPr lang="en-US" dirty="0"/>
              <a:t>The IRB expects that the protocol will reflect the applicable consent requirements of Subpart B, including who will sign informed consent. </a:t>
            </a:r>
          </a:p>
          <a:p>
            <a:endParaRPr lang="en-US" dirty="0"/>
          </a:p>
          <a:p>
            <a:r>
              <a:rPr lang="en-US" dirty="0"/>
              <a:t>However, it is up to the NIH PI to ensure that other regulatory or NIH policy requirements are addressed in the protocol if for example, the research includes human fetal tissue, hESCs, IPSCs or stem cell research.</a:t>
            </a:r>
          </a:p>
        </p:txBody>
      </p:sp>
      <p:sp>
        <p:nvSpPr>
          <p:cNvPr id="4" name="Slide Number Placeholder 3"/>
          <p:cNvSpPr>
            <a:spLocks noGrp="1"/>
          </p:cNvSpPr>
          <p:nvPr>
            <p:ph type="sldNum" sz="quarter" idx="5"/>
          </p:nvPr>
        </p:nvSpPr>
        <p:spPr/>
        <p:txBody>
          <a:bodyPr/>
          <a:lstStyle/>
          <a:p>
            <a:fld id="{D8878A9C-9465-40FD-95A9-5FB5C89B7200}" type="slidenum">
              <a:rPr lang="en-US" smtClean="0"/>
              <a:t>11</a:t>
            </a:fld>
            <a:endParaRPr lang="en-US" dirty="0"/>
          </a:p>
        </p:txBody>
      </p:sp>
    </p:spTree>
    <p:extLst>
      <p:ext uri="{BB962C8B-B14F-4D97-AF65-F5344CB8AC3E}">
        <p14:creationId xmlns:p14="http://schemas.microsoft.com/office/powerpoint/2010/main" val="264209835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concludes this presentation. As a reminder, this presentation is intended to be only a brief overview of the key points of the policy. It is not an in-depth discussion, and there are some elements of the policy that we did not discuss. </a:t>
            </a:r>
          </a:p>
          <a:p>
            <a:endParaRPr lang="en-US" dirty="0"/>
          </a:p>
          <a:p>
            <a:r>
              <a:rPr lang="en-US" dirty="0"/>
              <a:t>Therefore, for full information, I urge you go to the IRBO website, and review the policy and the associated policy overview table posted there. </a:t>
            </a:r>
          </a:p>
          <a:p>
            <a:endParaRPr lang="en-US" dirty="0"/>
          </a:p>
          <a:p>
            <a:r>
              <a:rPr lang="en-US" dirty="0"/>
              <a:t>In addition, we provide additional resources which you may find helpful, including links to regulations and other NIH policy or guidelines. </a:t>
            </a:r>
          </a:p>
          <a:p>
            <a:endParaRPr lang="en-US" dirty="0"/>
          </a:p>
          <a:p>
            <a:r>
              <a:rPr lang="en-US" dirty="0"/>
              <a:t>As always, if you have questions, feel free to email the NIH IRB at </a:t>
            </a:r>
            <a:r>
              <a:rPr lang="en-US" dirty="0">
                <a:hlinkClick r:id="rId3"/>
              </a:rPr>
              <a:t>IRB@od.nih.gov</a:t>
            </a:r>
            <a:r>
              <a:rPr lang="en-US" dirty="0"/>
              <a:t>. Thank you for listening.”</a:t>
            </a:r>
          </a:p>
        </p:txBody>
      </p:sp>
      <p:sp>
        <p:nvSpPr>
          <p:cNvPr id="4" name="Slide Number Placeholder 3"/>
          <p:cNvSpPr>
            <a:spLocks noGrp="1"/>
          </p:cNvSpPr>
          <p:nvPr>
            <p:ph type="sldNum" sz="quarter" idx="5"/>
          </p:nvPr>
        </p:nvSpPr>
        <p:spPr/>
        <p:txBody>
          <a:bodyPr/>
          <a:lstStyle/>
          <a:p>
            <a:fld id="{D8878A9C-9465-40FD-95A9-5FB5C89B7200}" type="slidenum">
              <a:rPr lang="en-US" smtClean="0"/>
              <a:t>12</a:t>
            </a:fld>
            <a:endParaRPr lang="en-US" dirty="0"/>
          </a:p>
        </p:txBody>
      </p:sp>
    </p:spTree>
    <p:extLst>
      <p:ext uri="{BB962C8B-B14F-4D97-AF65-F5344CB8AC3E}">
        <p14:creationId xmlns:p14="http://schemas.microsoft.com/office/powerpoint/2010/main" val="59449780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release date for this policy is August 24th, 2020. However, the IRB will not begin to enforce the policy until September 14th, 2020. Upon release, you may use this policy as guidance for developing your IRB submissions.</a:t>
            </a:r>
          </a:p>
          <a:p>
            <a:endParaRPr lang="en-US" dirty="0"/>
          </a:p>
        </p:txBody>
      </p:sp>
      <p:sp>
        <p:nvSpPr>
          <p:cNvPr id="4" name="Slide Number Placeholder 3"/>
          <p:cNvSpPr>
            <a:spLocks noGrp="1"/>
          </p:cNvSpPr>
          <p:nvPr>
            <p:ph type="sldNum" sz="quarter" idx="5"/>
          </p:nvPr>
        </p:nvSpPr>
        <p:spPr/>
        <p:txBody>
          <a:bodyPr/>
          <a:lstStyle/>
          <a:p>
            <a:fld id="{D8878A9C-9465-40FD-95A9-5FB5C89B7200}" type="slidenum">
              <a:rPr lang="en-US" smtClean="0"/>
              <a:t>2</a:t>
            </a:fld>
            <a:endParaRPr lang="en-US" dirty="0"/>
          </a:p>
        </p:txBody>
      </p:sp>
    </p:spTree>
    <p:extLst>
      <p:ext uri="{BB962C8B-B14F-4D97-AF65-F5344CB8AC3E}">
        <p14:creationId xmlns:p14="http://schemas.microsoft.com/office/powerpoint/2010/main" val="56454844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purpose of policy 400 is to describe the NIH policies for research involving pregnant women, human fetuses, and neonates.</a:t>
            </a:r>
          </a:p>
          <a:p>
            <a:endParaRPr lang="en-US" dirty="0"/>
          </a:p>
          <a:p>
            <a:r>
              <a:rPr lang="en-US" dirty="0"/>
              <a:t>“The policy applies to NIH investigators when conducting research involving pregnant women, human fetuses, and neonates, and includes, research involving, after delivery, the placenta, the dead fetus, or fetal material.”</a:t>
            </a:r>
          </a:p>
          <a:p>
            <a:endParaRPr lang="en-US" dirty="0"/>
          </a:p>
          <a:p>
            <a:r>
              <a:rPr lang="en-US" dirty="0"/>
              <a:t> “This policy applies to any investigator when the NIH IRB is the reviewing IRB. This includes non-NIH investigators, who must follow this policy, when the NIH IRB is the reviewing IRB.” </a:t>
            </a:r>
          </a:p>
          <a:p>
            <a:r>
              <a:rPr lang="en-US" dirty="0"/>
              <a:t> </a:t>
            </a:r>
          </a:p>
          <a:p>
            <a:r>
              <a:rPr lang="en-US" dirty="0"/>
              <a:t>“This policy also applies to the NIH IRB.”</a:t>
            </a:r>
          </a:p>
          <a:p>
            <a:r>
              <a:rPr lang="en-US" dirty="0"/>
              <a:t> </a:t>
            </a:r>
          </a:p>
          <a:p>
            <a:r>
              <a:rPr lang="en-US" dirty="0"/>
              <a:t>This policy does NOT cover all regulatory requirements regarding research pregnancy or human fetuses/fetal materials, therefore investigators should also refer to </a:t>
            </a:r>
            <a:r>
              <a:rPr lang="en-US" dirty="0">
                <a:latin typeface="Calibri" panose="020F0502020204030204" pitchFamily="34" charset="0"/>
                <a:ea typeface="Calibri" panose="020F0502020204030204" pitchFamily="34" charset="0"/>
                <a:cs typeface="Times New Roman" panose="02020603050405020304" pitchFamily="18" charset="0"/>
                <a:hlinkClick r:id="rId3"/>
              </a:rPr>
              <a:t>45 CFR 46 Subpart B</a:t>
            </a:r>
            <a:r>
              <a:rPr lang="en-US" dirty="0"/>
              <a:t> and the </a:t>
            </a:r>
            <a:r>
              <a:rPr lang="en-US" dirty="0">
                <a:hlinkClick r:id="rId4"/>
              </a:rPr>
              <a:t>OIR Sourcebook: Special Research Considerations</a:t>
            </a:r>
            <a:r>
              <a:rPr lang="en-US" dirty="0"/>
              <a:t>.</a:t>
            </a:r>
          </a:p>
          <a:p>
            <a:endParaRPr lang="en-US" dirty="0"/>
          </a:p>
        </p:txBody>
      </p:sp>
      <p:sp>
        <p:nvSpPr>
          <p:cNvPr id="4" name="Slide Number Placeholder 3"/>
          <p:cNvSpPr>
            <a:spLocks noGrp="1"/>
          </p:cNvSpPr>
          <p:nvPr>
            <p:ph type="sldNum" sz="quarter" idx="5"/>
          </p:nvPr>
        </p:nvSpPr>
        <p:spPr/>
        <p:txBody>
          <a:bodyPr/>
          <a:lstStyle/>
          <a:p>
            <a:fld id="{D8878A9C-9465-40FD-95A9-5FB5C89B7200}" type="slidenum">
              <a:rPr lang="en-US" smtClean="0"/>
              <a:t>3</a:t>
            </a:fld>
            <a:endParaRPr lang="en-US" dirty="0"/>
          </a:p>
        </p:txBody>
      </p:sp>
    </p:spTree>
    <p:extLst>
      <p:ext uri="{BB962C8B-B14F-4D97-AF65-F5344CB8AC3E}">
        <p14:creationId xmlns:p14="http://schemas.microsoft.com/office/powerpoint/2010/main" val="319455431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Policy 400 reorganizes the requirements addressed in the old SOP 14B. There is no change in regulatory obligations or human research protection policy for research involving pregnant women, human fetuses and neonates. </a:t>
            </a:r>
          </a:p>
          <a:p>
            <a:endParaRPr lang="en-US" dirty="0"/>
          </a:p>
          <a:p>
            <a:r>
              <a:rPr lang="en-US" dirty="0"/>
              <a:t>Policy 400 focuses on the human research protection requirements for research involving pregnant women, human fetuses or neonates. When developing protocols and consents, Investigators are encouraged to also review 45 CFR 46 Subpart B. </a:t>
            </a:r>
          </a:p>
          <a:p>
            <a:endParaRPr lang="en-US" dirty="0"/>
          </a:p>
          <a:p>
            <a:r>
              <a:rPr lang="en-US" dirty="0"/>
              <a:t>Investigators should be aware that Policy 400 </a:t>
            </a:r>
            <a:r>
              <a:rPr lang="en-US" u="sng" dirty="0"/>
              <a:t>does not </a:t>
            </a:r>
            <a:r>
              <a:rPr lang="en-US" dirty="0"/>
              <a:t>include an exhaustive list of regulatory or NIH policy requirements for pregnant women, or human fetuses, or human fetal tissue use. If the research will involve any of the following, NIH investigators should review the </a:t>
            </a:r>
            <a:r>
              <a:rPr lang="en-US" i="1" u="sng" dirty="0">
                <a:hlinkClick r:id="rId3"/>
              </a:rPr>
              <a:t>OIR Sourcebook: Special Research Considerations</a:t>
            </a:r>
            <a:r>
              <a:rPr lang="en-US" i="1" dirty="0"/>
              <a:t> </a:t>
            </a:r>
            <a:r>
              <a:rPr lang="en-US" dirty="0"/>
              <a:t>and consult the appropriate OIR policy office for further guidance. This includes research involving:</a:t>
            </a:r>
          </a:p>
          <a:p>
            <a:pPr marL="171450" indent="-171450">
              <a:buFont typeface="Arial" panose="020B0604020202020204" pitchFamily="34" charset="0"/>
              <a:buChar char="•"/>
            </a:pPr>
            <a:r>
              <a:rPr lang="en-US" dirty="0"/>
              <a:t>Human fetal tissue</a:t>
            </a:r>
          </a:p>
          <a:p>
            <a:pPr marL="171450" indent="-171450">
              <a:buFont typeface="Arial" panose="020B0604020202020204" pitchFamily="34" charset="0"/>
              <a:buChar char="•"/>
            </a:pPr>
            <a:r>
              <a:rPr lang="en-US" dirty="0"/>
              <a:t>human embryonic stem cells (hESCs)</a:t>
            </a:r>
          </a:p>
          <a:p>
            <a:pPr marL="171450" indent="-171450">
              <a:buFont typeface="Arial" panose="020B0604020202020204" pitchFamily="34" charset="0"/>
              <a:buChar char="•"/>
            </a:pPr>
            <a:r>
              <a:rPr lang="en-US" dirty="0"/>
              <a:t>human induced pluripotent stem cells (IPSCs), or</a:t>
            </a:r>
          </a:p>
          <a:p>
            <a:pPr marL="171450" indent="-171450">
              <a:buFont typeface="Arial" panose="020B0604020202020204" pitchFamily="34" charset="0"/>
              <a:buChar char="•"/>
            </a:pPr>
            <a:r>
              <a:rPr lang="en-US" dirty="0"/>
              <a:t>adult stem cells</a:t>
            </a:r>
          </a:p>
          <a:p>
            <a:endParaRPr lang="en-US" dirty="0"/>
          </a:p>
          <a:p>
            <a:r>
              <a:rPr lang="en-US" dirty="0"/>
              <a:t>Investigators should also be aware of NIH policy regarding termination of pregnancy, or utilization of materials resulting from abortion. </a:t>
            </a:r>
          </a:p>
          <a:p>
            <a:endParaRPr lang="en-US" dirty="0"/>
          </a:p>
          <a:p>
            <a:endParaRPr lang="en-US" dirty="0"/>
          </a:p>
          <a:p>
            <a:endParaRPr lang="en-US" dirty="0"/>
          </a:p>
        </p:txBody>
      </p:sp>
      <p:sp>
        <p:nvSpPr>
          <p:cNvPr id="4" name="Slide Number Placeholder 3"/>
          <p:cNvSpPr>
            <a:spLocks noGrp="1"/>
          </p:cNvSpPr>
          <p:nvPr>
            <p:ph type="sldNum" sz="quarter" idx="5"/>
          </p:nvPr>
        </p:nvSpPr>
        <p:spPr/>
        <p:txBody>
          <a:bodyPr/>
          <a:lstStyle/>
          <a:p>
            <a:fld id="{D8878A9C-9465-40FD-95A9-5FB5C89B7200}" type="slidenum">
              <a:rPr lang="en-US" smtClean="0"/>
              <a:t>4</a:t>
            </a:fld>
            <a:endParaRPr lang="en-US" dirty="0"/>
          </a:p>
        </p:txBody>
      </p:sp>
    </p:spTree>
    <p:extLst>
      <p:ext uri="{BB962C8B-B14F-4D97-AF65-F5344CB8AC3E}">
        <p14:creationId xmlns:p14="http://schemas.microsoft.com/office/powerpoint/2010/main" val="339307805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“Research involving pregnant women, human fetuses or neonates, may not begin prior to IRB review and approval of the research.”</a:t>
            </a:r>
          </a:p>
          <a:p>
            <a:endParaRPr lang="en-US" dirty="0"/>
          </a:p>
          <a:p>
            <a:r>
              <a:rPr lang="en-US" dirty="0"/>
              <a:t>“When conducting research involving pregnant women, human fetuses or neonates, Principal Investigators (PIs) must: </a:t>
            </a:r>
          </a:p>
          <a:p>
            <a:endParaRPr lang="en-US" dirty="0"/>
          </a:p>
          <a:p>
            <a:r>
              <a:rPr lang="en-US" dirty="0"/>
              <a:t>Ensure that the protocol and the research comply both with the basic protections for human subjects specified at 45 CFR 46 Subpart A, and the applicable requirements of 45 CFR 46 Subpart B, including consent requirements.</a:t>
            </a:r>
          </a:p>
          <a:p>
            <a:endParaRPr lang="en-US" dirty="0"/>
          </a:p>
          <a:p>
            <a:r>
              <a:rPr lang="en-US" dirty="0"/>
              <a:t>In addition, if this research also involves pregnant children, or pregnant prisoners, the other applicable subparts  of 45 CFR 46 also apply.” </a:t>
            </a:r>
          </a:p>
          <a:p>
            <a:endParaRPr lang="en-US" dirty="0"/>
          </a:p>
        </p:txBody>
      </p:sp>
      <p:sp>
        <p:nvSpPr>
          <p:cNvPr id="4" name="Slide Number Placeholder 3"/>
          <p:cNvSpPr>
            <a:spLocks noGrp="1"/>
          </p:cNvSpPr>
          <p:nvPr>
            <p:ph type="sldNum" sz="quarter" idx="5"/>
          </p:nvPr>
        </p:nvSpPr>
        <p:spPr/>
        <p:txBody>
          <a:bodyPr/>
          <a:lstStyle/>
          <a:p>
            <a:fld id="{D8878A9C-9465-40FD-95A9-5FB5C89B7200}" type="slidenum">
              <a:rPr lang="en-US" smtClean="0"/>
              <a:t>5</a:t>
            </a:fld>
            <a:endParaRPr lang="en-US" dirty="0"/>
          </a:p>
        </p:txBody>
      </p:sp>
    </p:spTree>
    <p:extLst>
      <p:ext uri="{BB962C8B-B14F-4D97-AF65-F5344CB8AC3E}">
        <p14:creationId xmlns:p14="http://schemas.microsoft.com/office/powerpoint/2010/main" val="151010955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When conducting research involving pregnant women, human fetuses or neonates, Principal Investigators (PIs) must also: </a:t>
            </a:r>
          </a:p>
          <a:p>
            <a:endParaRPr lang="en-US" dirty="0"/>
          </a:p>
          <a:p>
            <a:r>
              <a:rPr lang="en-US" dirty="0"/>
              <a:t>Ensure that the informed consent procedures comply both with 45 CFR 46 Subpart A and Subpart B consent requirements; and</a:t>
            </a:r>
          </a:p>
          <a:p>
            <a:endParaRPr lang="en-US" dirty="0"/>
          </a:p>
          <a:p>
            <a:r>
              <a:rPr lang="en-US" dirty="0"/>
              <a:t>When conducting FDA-regulated research, investigators must also apply all applicable FDA requirements. </a:t>
            </a:r>
          </a:p>
          <a:p>
            <a:endParaRPr lang="en-US" dirty="0"/>
          </a:p>
          <a:p>
            <a:r>
              <a:rPr lang="en-US" dirty="0"/>
              <a:t>One notable exception, however, is the exception(s) from informed consent requirements for emergency research </a:t>
            </a:r>
            <a:r>
              <a:rPr lang="en-US" u="sng" dirty="0"/>
              <a:t>which may not </a:t>
            </a:r>
            <a:r>
              <a:rPr lang="en-US" dirty="0"/>
              <a:t>be applied to research that is also subject to Subpart B of the HHS Common Rule. In other words, research involving pregnant women, fetuses, or neonates is not eligible for the exception from informed consent in emergency research.</a:t>
            </a:r>
          </a:p>
        </p:txBody>
      </p:sp>
      <p:sp>
        <p:nvSpPr>
          <p:cNvPr id="4" name="Slide Number Placeholder 3"/>
          <p:cNvSpPr>
            <a:spLocks noGrp="1"/>
          </p:cNvSpPr>
          <p:nvPr>
            <p:ph type="sldNum" sz="quarter" idx="5"/>
          </p:nvPr>
        </p:nvSpPr>
        <p:spPr/>
        <p:txBody>
          <a:bodyPr/>
          <a:lstStyle/>
          <a:p>
            <a:fld id="{D8878A9C-9465-40FD-95A9-5FB5C89B7200}" type="slidenum">
              <a:rPr lang="en-US" smtClean="0"/>
              <a:t>6</a:t>
            </a:fld>
            <a:endParaRPr lang="en-US" dirty="0"/>
          </a:p>
        </p:txBody>
      </p:sp>
    </p:spTree>
    <p:extLst>
      <p:ext uri="{BB962C8B-B14F-4D97-AF65-F5344CB8AC3E}">
        <p14:creationId xmlns:p14="http://schemas.microsoft.com/office/powerpoint/2010/main" val="29058892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Now I will provide you a brief overview of Subpart B, and the key requirements that you should be aware of. This does not describe every detail of the subpart, so you are encouraged to review it, and a link is provided at the end of this presentation, and in the policy. </a:t>
            </a:r>
          </a:p>
          <a:p>
            <a:endParaRPr lang="en-US" dirty="0"/>
          </a:p>
          <a:p>
            <a:r>
              <a:rPr lang="en-US" dirty="0"/>
              <a:t>Subpart B applies to all research involving pregnant women, human fetuses or neonates. This includes both viable neonates and those of uncertain viability, and the use of fetal material.  </a:t>
            </a:r>
          </a:p>
          <a:p>
            <a:endParaRPr lang="en-US" dirty="0"/>
          </a:p>
          <a:p>
            <a:r>
              <a:rPr lang="en-US" dirty="0"/>
              <a:t>For exempt research, the exemptions apply, so long as the applicable requirements of the 2018 Common Rule are satisfied. For ongoing exempt research that was approved prior to the effective date of the revised Common Rule, the requirements of the pre-2018 Common Rule must be satisfied. </a:t>
            </a:r>
          </a:p>
          <a:p>
            <a:endParaRPr lang="en-US" dirty="0"/>
          </a:p>
          <a:p>
            <a:r>
              <a:rPr lang="en-US" dirty="0"/>
              <a:t>The regulation reminds investigators that they should be mindful of state and local law, including the laws of federally recognized American Indian and Alaska Native Tribal Governments.</a:t>
            </a:r>
          </a:p>
          <a:p>
            <a:endParaRPr lang="en-US" dirty="0"/>
          </a:p>
        </p:txBody>
      </p:sp>
      <p:sp>
        <p:nvSpPr>
          <p:cNvPr id="4" name="Slide Number Placeholder 3"/>
          <p:cNvSpPr>
            <a:spLocks noGrp="1"/>
          </p:cNvSpPr>
          <p:nvPr>
            <p:ph type="sldNum" sz="quarter" idx="5"/>
          </p:nvPr>
        </p:nvSpPr>
        <p:spPr/>
        <p:txBody>
          <a:bodyPr/>
          <a:lstStyle/>
          <a:p>
            <a:fld id="{D8878A9C-9465-40FD-95A9-5FB5C89B7200}" type="slidenum">
              <a:rPr lang="en-US" smtClean="0"/>
              <a:t>7</a:t>
            </a:fld>
            <a:endParaRPr lang="en-US" dirty="0"/>
          </a:p>
        </p:txBody>
      </p:sp>
    </p:spTree>
    <p:extLst>
      <p:ext uri="{BB962C8B-B14F-4D97-AF65-F5344CB8AC3E}">
        <p14:creationId xmlns:p14="http://schemas.microsoft.com/office/powerpoint/2010/main" val="81918882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Now we will discuss the requirements that must be met, in order for non-exempt human </a:t>
            </a:r>
            <a:r>
              <a:rPr lang="en-US"/>
              <a:t>subjects research </a:t>
            </a:r>
            <a:r>
              <a:rPr lang="en-US" dirty="0"/>
              <a:t>with pregnant women and human fetuses to proceed. Note that </a:t>
            </a:r>
            <a:r>
              <a:rPr lang="en-US" u="sng" dirty="0"/>
              <a:t>all</a:t>
            </a:r>
            <a:r>
              <a:rPr lang="en-US" dirty="0"/>
              <a:t> of the </a:t>
            </a:r>
            <a:r>
              <a:rPr lang="en-US" u="sng" dirty="0"/>
              <a:t>applicable</a:t>
            </a:r>
            <a:r>
              <a:rPr lang="en-US" dirty="0"/>
              <a:t> requirements of the next few slides must be met: </a:t>
            </a:r>
          </a:p>
          <a:p>
            <a:endParaRPr lang="en-US" dirty="0"/>
          </a:p>
          <a:p>
            <a:r>
              <a:rPr lang="en-US" dirty="0"/>
              <a:t>When it is scientifically appropriate, and before pregnant women may participate, pre-clinical studies with animals or non-pregnant women must be conducted, in order to provide safety data to inform the risks of the research. </a:t>
            </a:r>
          </a:p>
          <a:p>
            <a:endParaRPr lang="en-US" dirty="0"/>
          </a:p>
          <a:p>
            <a:r>
              <a:rPr lang="en-US" dirty="0"/>
              <a:t>In order for research to proceed with pregnant women and fetuses, the IRB must determine that the research is: </a:t>
            </a:r>
          </a:p>
          <a:p>
            <a:pPr marL="171450" indent="-171450">
              <a:buFont typeface="Arial" panose="020B0604020202020204" pitchFamily="34" charset="0"/>
              <a:buChar char="•"/>
            </a:pPr>
            <a:r>
              <a:rPr lang="en-US" dirty="0"/>
              <a:t>No greater than minimal risk, or </a:t>
            </a:r>
          </a:p>
          <a:p>
            <a:pPr marL="171450" indent="-171450">
              <a:buFont typeface="Arial" panose="020B0604020202020204" pitchFamily="34" charset="0"/>
              <a:buChar char="•"/>
            </a:pPr>
            <a:r>
              <a:rPr lang="en-US" dirty="0"/>
              <a:t>If greater than minimal risk, the research interventions must offer the prospect of direct benefit to the mother, or to the fetus, or</a:t>
            </a:r>
          </a:p>
          <a:p>
            <a:pPr marL="171450" indent="-171450">
              <a:buFont typeface="Arial" panose="020B0604020202020204" pitchFamily="34" charset="0"/>
              <a:buChar char="•"/>
            </a:pPr>
            <a:r>
              <a:rPr lang="en-US" dirty="0"/>
              <a:t>When there is no prospect of direct benefit, then the research must pose no more than minimal risk to the fetus, and the purpose of the research is the development of important biomedical knowledge which cannot be obtained by any other means, and</a:t>
            </a:r>
          </a:p>
          <a:p>
            <a:endParaRPr lang="en-US" dirty="0"/>
          </a:p>
          <a:p>
            <a:r>
              <a:rPr lang="en-US" dirty="0"/>
              <a:t>Any risk is the least possible for achieving the objectives of the research</a:t>
            </a:r>
          </a:p>
          <a:p>
            <a:endParaRPr lang="en-US" dirty="0"/>
          </a:p>
          <a:p>
            <a:endParaRPr lang="en-US" dirty="0"/>
          </a:p>
          <a:p>
            <a:endParaRPr lang="en-US" dirty="0"/>
          </a:p>
          <a:p>
            <a:endParaRPr lang="en-US" dirty="0"/>
          </a:p>
          <a:p>
            <a:endParaRPr lang="en-US" dirty="0"/>
          </a:p>
          <a:p>
            <a:endParaRPr lang="en-US" dirty="0"/>
          </a:p>
          <a:p>
            <a:endParaRPr lang="en-US" dirty="0"/>
          </a:p>
        </p:txBody>
      </p:sp>
      <p:sp>
        <p:nvSpPr>
          <p:cNvPr id="4" name="Slide Number Placeholder 3"/>
          <p:cNvSpPr>
            <a:spLocks noGrp="1"/>
          </p:cNvSpPr>
          <p:nvPr>
            <p:ph type="sldNum" sz="quarter" idx="5"/>
          </p:nvPr>
        </p:nvSpPr>
        <p:spPr/>
        <p:txBody>
          <a:bodyPr/>
          <a:lstStyle/>
          <a:p>
            <a:fld id="{D8878A9C-9465-40FD-95A9-5FB5C89B7200}" type="slidenum">
              <a:rPr lang="en-US" smtClean="0"/>
              <a:t>8</a:t>
            </a:fld>
            <a:endParaRPr lang="en-US" dirty="0"/>
          </a:p>
        </p:txBody>
      </p:sp>
    </p:spTree>
    <p:extLst>
      <p:ext uri="{BB962C8B-B14F-4D97-AF65-F5344CB8AC3E}">
        <p14:creationId xmlns:p14="http://schemas.microsoft.com/office/powerpoint/2010/main" val="181804754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Now we will discuss the informed consent requirements of Subpart B that must be met in order for non-exempt human subjects research with pregnant women, or human fetuses to proceed. </a:t>
            </a:r>
          </a:p>
          <a:p>
            <a:endParaRPr lang="en-US" dirty="0"/>
          </a:p>
          <a:p>
            <a:r>
              <a:rPr lang="en-US" sz="1200" dirty="0"/>
              <a:t>When the research offers the prospect of direct benefit solely to the fetus, then the consent of the pregnant woman and the father must be obtained, unless the father unable to consent because of unavailability, incompetence, temporary incapacity, or the pregnancy resulted from rape or incest. </a:t>
            </a:r>
          </a:p>
          <a:p>
            <a:endParaRPr lang="en-US" sz="1200" dirty="0"/>
          </a:p>
          <a:p>
            <a:r>
              <a:rPr lang="en-US" sz="1200" dirty="0"/>
              <a:t>Otherwise, only consent of the mother is required, and</a:t>
            </a:r>
          </a:p>
          <a:p>
            <a:endParaRPr lang="en-US" sz="1200" dirty="0"/>
          </a:p>
          <a:p>
            <a:r>
              <a:rPr lang="en-US" sz="1200" dirty="0"/>
              <a:t>The reasonably foreseeable risks of the research must be provided to each subject who is providing consent. </a:t>
            </a:r>
          </a:p>
          <a:p>
            <a:endParaRPr lang="en-US" sz="1200" dirty="0"/>
          </a:p>
          <a:p>
            <a:r>
              <a:rPr lang="en-US" sz="1200" dirty="0"/>
              <a:t>Lastly, as previously described, the consent requirement of Subpart D  also apply for pregnant children.</a:t>
            </a:r>
          </a:p>
          <a:p>
            <a:endParaRPr lang="en-US" sz="1200" dirty="0"/>
          </a:p>
          <a:p>
            <a:endParaRPr lang="en-US" sz="1200" dirty="0"/>
          </a:p>
          <a:p>
            <a:endParaRPr lang="en-US" sz="1200" dirty="0"/>
          </a:p>
          <a:p>
            <a:endParaRPr lang="en-US" dirty="0"/>
          </a:p>
          <a:p>
            <a:endParaRPr lang="en-US" dirty="0"/>
          </a:p>
        </p:txBody>
      </p:sp>
      <p:sp>
        <p:nvSpPr>
          <p:cNvPr id="4" name="Slide Number Placeholder 3"/>
          <p:cNvSpPr>
            <a:spLocks noGrp="1"/>
          </p:cNvSpPr>
          <p:nvPr>
            <p:ph type="sldNum" sz="quarter" idx="5"/>
          </p:nvPr>
        </p:nvSpPr>
        <p:spPr/>
        <p:txBody>
          <a:bodyPr/>
          <a:lstStyle/>
          <a:p>
            <a:fld id="{D8878A9C-9465-40FD-95A9-5FB5C89B7200}" type="slidenum">
              <a:rPr lang="en-US" smtClean="0"/>
              <a:t>9</a:t>
            </a:fld>
            <a:endParaRPr lang="en-US" dirty="0"/>
          </a:p>
        </p:txBody>
      </p:sp>
    </p:spTree>
    <p:extLst>
      <p:ext uri="{BB962C8B-B14F-4D97-AF65-F5344CB8AC3E}">
        <p14:creationId xmlns:p14="http://schemas.microsoft.com/office/powerpoint/2010/main" val="327622469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sp>
        <p:nvSpPr>
          <p:cNvPr id="7" name="Rectangle 6"/>
          <p:cNvSpPr/>
          <p:nvPr userDrawn="1"/>
        </p:nvSpPr>
        <p:spPr>
          <a:xfrm>
            <a:off x="2382" y="6400800"/>
            <a:ext cx="9141619"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2" y="633431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822960" y="758952"/>
            <a:ext cx="75438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en-US"/>
              <a:t>Click to edit Master title style</a:t>
            </a:r>
            <a:endParaRPr lang="en-US" dirty="0"/>
          </a:p>
        </p:txBody>
      </p:sp>
      <p:sp>
        <p:nvSpPr>
          <p:cNvPr id="3" name="Subtitle 2"/>
          <p:cNvSpPr>
            <a:spLocks noGrp="1"/>
          </p:cNvSpPr>
          <p:nvPr>
            <p:ph type="subTitle" idx="1"/>
          </p:nvPr>
        </p:nvSpPr>
        <p:spPr>
          <a:xfrm>
            <a:off x="825038" y="4455621"/>
            <a:ext cx="75438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endParaRPr lang="en-US" dirty="0"/>
          </a:p>
        </p:txBody>
      </p:sp>
      <p:cxnSp>
        <p:nvCxnSpPr>
          <p:cNvPr id="9" name="Straight Connector 8"/>
          <p:cNvCxnSpPr/>
          <p:nvPr/>
        </p:nvCxnSpPr>
        <p:spPr>
          <a:xfrm>
            <a:off x="905744" y="4343400"/>
            <a:ext cx="740664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pic>
        <p:nvPicPr>
          <p:cNvPr id="5" name="Picture 4">
            <a:extLst>
              <a:ext uri="{FF2B5EF4-FFF2-40B4-BE49-F238E27FC236}">
                <a16:creationId xmlns:a16="http://schemas.microsoft.com/office/drawing/2014/main" id="{03403DFC-F4C4-4D1A-AD90-9FE7E50E5C06}"/>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83275" y="6455475"/>
            <a:ext cx="2466793" cy="347849"/>
          </a:xfrm>
          <a:prstGeom prst="rect">
            <a:avLst/>
          </a:prstGeom>
        </p:spPr>
      </p:pic>
    </p:spTree>
    <p:extLst>
      <p:ext uri="{BB962C8B-B14F-4D97-AF65-F5344CB8AC3E}">
        <p14:creationId xmlns:p14="http://schemas.microsoft.com/office/powerpoint/2010/main" val="135982835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AB51363-17D8-4001-B5BA-315FC858BE67}" type="datetimeFigureOut">
              <a:rPr lang="en-US" smtClean="0"/>
              <a:t>8/24/2020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C625CD95-95AE-4228-9537-BF358891EF0D}" type="slidenum">
              <a:rPr lang="en-US" smtClean="0"/>
              <a:t>‹#›</a:t>
            </a:fld>
            <a:endParaRPr lang="en-US" dirty="0"/>
          </a:p>
        </p:txBody>
      </p:sp>
    </p:spTree>
    <p:extLst>
      <p:ext uri="{BB962C8B-B14F-4D97-AF65-F5344CB8AC3E}">
        <p14:creationId xmlns:p14="http://schemas.microsoft.com/office/powerpoint/2010/main" val="33160302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2382" y="6400800"/>
            <a:ext cx="9141619"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2" y="633431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6543675" y="414779"/>
            <a:ext cx="1971675" cy="5757421"/>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414779"/>
            <a:ext cx="5800725" cy="5757420"/>
          </a:xfrm>
        </p:spPr>
        <p:txBody>
          <a:bodyPr vert="eaVert" lIns="45720" tIns="0" rIns="4572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AB51363-17D8-4001-B5BA-315FC858BE67}" type="datetimeFigureOut">
              <a:rPr lang="en-US" smtClean="0"/>
              <a:t>8/24/2020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C625CD95-95AE-4228-9537-BF358891EF0D}" type="slidenum">
              <a:rPr lang="en-US" smtClean="0"/>
              <a:t>‹#›</a:t>
            </a:fld>
            <a:endParaRPr lang="en-US" dirty="0"/>
          </a:p>
        </p:txBody>
      </p:sp>
    </p:spTree>
    <p:extLst>
      <p:ext uri="{BB962C8B-B14F-4D97-AF65-F5344CB8AC3E}">
        <p14:creationId xmlns:p14="http://schemas.microsoft.com/office/powerpoint/2010/main" val="37012774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5" name="Picture 4">
            <a:extLst>
              <a:ext uri="{FF2B5EF4-FFF2-40B4-BE49-F238E27FC236}">
                <a16:creationId xmlns:a16="http://schemas.microsoft.com/office/drawing/2014/main" id="{7099347B-9235-4C30-AE9D-038420212B0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83271" y="6459909"/>
            <a:ext cx="2466793" cy="347849"/>
          </a:xfrm>
          <a:prstGeom prst="rect">
            <a:avLst/>
          </a:prstGeom>
        </p:spPr>
      </p:pic>
    </p:spTree>
    <p:extLst>
      <p:ext uri="{BB962C8B-B14F-4D97-AF65-F5344CB8AC3E}">
        <p14:creationId xmlns:p14="http://schemas.microsoft.com/office/powerpoint/2010/main" val="232990103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Section Header">
    <p:bg>
      <p:bgPr>
        <a:solidFill>
          <a:schemeClr val="bg1"/>
        </a:solidFill>
        <a:effectLst/>
      </p:bgPr>
    </p:bg>
    <p:spTree>
      <p:nvGrpSpPr>
        <p:cNvPr id="1" name=""/>
        <p:cNvGrpSpPr/>
        <p:nvPr/>
      </p:nvGrpSpPr>
      <p:grpSpPr>
        <a:xfrm>
          <a:off x="0" y="0"/>
          <a:ext cx="0" cy="0"/>
          <a:chOff x="0" y="0"/>
          <a:chExt cx="0" cy="0"/>
        </a:xfrm>
      </p:grpSpPr>
      <p:sp>
        <p:nvSpPr>
          <p:cNvPr id="7" name="Rectangle 6"/>
          <p:cNvSpPr/>
          <p:nvPr userDrawn="1"/>
        </p:nvSpPr>
        <p:spPr>
          <a:xfrm>
            <a:off x="2382" y="6400800"/>
            <a:ext cx="9141619"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dirty="0"/>
          </a:p>
        </p:txBody>
      </p:sp>
      <p:sp>
        <p:nvSpPr>
          <p:cNvPr id="8" name="Rectangle 7"/>
          <p:cNvSpPr/>
          <p:nvPr userDrawn="1"/>
        </p:nvSpPr>
        <p:spPr>
          <a:xfrm>
            <a:off x="12" y="633431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22960" y="758952"/>
            <a:ext cx="7543800" cy="3566160"/>
          </a:xfrm>
        </p:spPr>
        <p:txBody>
          <a:bodyPr anchor="b" anchorCtr="0">
            <a:normAutofit/>
          </a:bodyPr>
          <a:lstStyle>
            <a:lvl1pPr>
              <a:lnSpc>
                <a:spcPct val="85000"/>
              </a:lnSpc>
              <a:defRPr sz="8000" b="0">
                <a:solidFill>
                  <a:schemeClr val="tx1">
                    <a:lumMod val="85000"/>
                    <a:lumOff val="15000"/>
                  </a:schemeClr>
                </a:solidFill>
              </a:defRPr>
            </a:lvl1pPr>
          </a:lstStyle>
          <a:p>
            <a:r>
              <a:rPr lang="en-US"/>
              <a:t>Click to edit Master title style</a:t>
            </a:r>
            <a:endParaRPr lang="en-US" dirty="0"/>
          </a:p>
        </p:txBody>
      </p:sp>
      <p:sp>
        <p:nvSpPr>
          <p:cNvPr id="3" name="Text Placeholder 2"/>
          <p:cNvSpPr>
            <a:spLocks noGrp="1"/>
          </p:cNvSpPr>
          <p:nvPr>
            <p:ph type="body" idx="1"/>
          </p:nvPr>
        </p:nvSpPr>
        <p:spPr>
          <a:xfrm>
            <a:off x="822960" y="4453128"/>
            <a:ext cx="75438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cxnSp>
        <p:nvCxnSpPr>
          <p:cNvPr id="9" name="Straight Connector 8"/>
          <p:cNvCxnSpPr/>
          <p:nvPr/>
        </p:nvCxnSpPr>
        <p:spPr>
          <a:xfrm>
            <a:off x="905744" y="4343400"/>
            <a:ext cx="740664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pic>
        <p:nvPicPr>
          <p:cNvPr id="12" name="Picture 11">
            <a:extLst>
              <a:ext uri="{FF2B5EF4-FFF2-40B4-BE49-F238E27FC236}">
                <a16:creationId xmlns:a16="http://schemas.microsoft.com/office/drawing/2014/main" id="{1A169F08-62CB-43E6-9834-F1C8122AC8B1}"/>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74649" y="6455475"/>
            <a:ext cx="2466793" cy="347849"/>
          </a:xfrm>
          <a:prstGeom prst="rect">
            <a:avLst/>
          </a:prstGeom>
        </p:spPr>
      </p:pic>
    </p:spTree>
    <p:extLst>
      <p:ext uri="{BB962C8B-B14F-4D97-AF65-F5344CB8AC3E}">
        <p14:creationId xmlns:p14="http://schemas.microsoft.com/office/powerpoint/2010/main" val="166468353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8" name="Title 7"/>
          <p:cNvSpPr>
            <a:spLocks noGrp="1"/>
          </p:cNvSpPr>
          <p:nvPr>
            <p:ph type="title"/>
          </p:nvPr>
        </p:nvSpPr>
        <p:spPr>
          <a:xfrm>
            <a:off x="822960" y="286604"/>
            <a:ext cx="7543800" cy="1450757"/>
          </a:xfrm>
        </p:spPr>
        <p:txBody>
          <a:bodyPr/>
          <a:lstStyle/>
          <a:p>
            <a:r>
              <a:rPr lang="en-US"/>
              <a:t>Click to edit Master title style</a:t>
            </a:r>
            <a:endParaRPr lang="en-US" dirty="0"/>
          </a:p>
        </p:txBody>
      </p:sp>
      <p:sp>
        <p:nvSpPr>
          <p:cNvPr id="3" name="Content Placeholder 2"/>
          <p:cNvSpPr>
            <a:spLocks noGrp="1"/>
          </p:cNvSpPr>
          <p:nvPr>
            <p:ph sz="half" idx="1"/>
          </p:nvPr>
        </p:nvSpPr>
        <p:spPr>
          <a:xfrm>
            <a:off x="822960" y="1845734"/>
            <a:ext cx="3703320" cy="40233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63440" y="1845736"/>
            <a:ext cx="3703320" cy="402335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6" name="Picture 5">
            <a:extLst>
              <a:ext uri="{FF2B5EF4-FFF2-40B4-BE49-F238E27FC236}">
                <a16:creationId xmlns:a16="http://schemas.microsoft.com/office/drawing/2014/main" id="{3E4171F7-B433-41A5-A983-9FAB1D8BCC0E}"/>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83275" y="6455475"/>
            <a:ext cx="2466793" cy="347849"/>
          </a:xfrm>
          <a:prstGeom prst="rect">
            <a:avLst/>
          </a:prstGeom>
        </p:spPr>
      </p:pic>
    </p:spTree>
    <p:extLst>
      <p:ext uri="{BB962C8B-B14F-4D97-AF65-F5344CB8AC3E}">
        <p14:creationId xmlns:p14="http://schemas.microsoft.com/office/powerpoint/2010/main" val="348391795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822960" y="286604"/>
            <a:ext cx="7543800" cy="1450757"/>
          </a:xfrm>
        </p:spPr>
        <p:txBody>
          <a:bodyPr/>
          <a:lstStyle/>
          <a:p>
            <a:r>
              <a:rPr lang="en-US"/>
              <a:t>Click to edit Master title style</a:t>
            </a:r>
            <a:endParaRPr lang="en-US" dirty="0"/>
          </a:p>
        </p:txBody>
      </p:sp>
      <p:sp>
        <p:nvSpPr>
          <p:cNvPr id="3" name="Text Placeholder 2"/>
          <p:cNvSpPr>
            <a:spLocks noGrp="1"/>
          </p:cNvSpPr>
          <p:nvPr>
            <p:ph type="body" idx="1"/>
          </p:nvPr>
        </p:nvSpPr>
        <p:spPr>
          <a:xfrm>
            <a:off x="822960" y="1846052"/>
            <a:ext cx="370332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22960" y="2582334"/>
            <a:ext cx="3703320" cy="32867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63440" y="1846052"/>
            <a:ext cx="370332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63440" y="2582334"/>
            <a:ext cx="3703320" cy="32867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8" name="Picture 7">
            <a:extLst>
              <a:ext uri="{FF2B5EF4-FFF2-40B4-BE49-F238E27FC236}">
                <a16:creationId xmlns:a16="http://schemas.microsoft.com/office/drawing/2014/main" id="{7B579F19-9958-45DF-AD9C-7A6D880A2590}"/>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83275" y="6455475"/>
            <a:ext cx="2466793" cy="347849"/>
          </a:xfrm>
          <a:prstGeom prst="rect">
            <a:avLst/>
          </a:prstGeom>
        </p:spPr>
      </p:pic>
    </p:spTree>
    <p:extLst>
      <p:ext uri="{BB962C8B-B14F-4D97-AF65-F5344CB8AC3E}">
        <p14:creationId xmlns:p14="http://schemas.microsoft.com/office/powerpoint/2010/main" val="394425707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pic>
        <p:nvPicPr>
          <p:cNvPr id="4" name="Picture 3">
            <a:extLst>
              <a:ext uri="{FF2B5EF4-FFF2-40B4-BE49-F238E27FC236}">
                <a16:creationId xmlns:a16="http://schemas.microsoft.com/office/drawing/2014/main" id="{AE629820-2816-40CC-8305-49408912792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83275" y="6455475"/>
            <a:ext cx="2466793" cy="347849"/>
          </a:xfrm>
          <a:prstGeom prst="rect">
            <a:avLst/>
          </a:prstGeom>
        </p:spPr>
      </p:pic>
    </p:spTree>
    <p:extLst>
      <p:ext uri="{BB962C8B-B14F-4D97-AF65-F5344CB8AC3E}">
        <p14:creationId xmlns:p14="http://schemas.microsoft.com/office/powerpoint/2010/main" val="337396099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Blank">
    <p:spTree>
      <p:nvGrpSpPr>
        <p:cNvPr id="1" name=""/>
        <p:cNvGrpSpPr/>
        <p:nvPr/>
      </p:nvGrpSpPr>
      <p:grpSpPr>
        <a:xfrm>
          <a:off x="0" y="0"/>
          <a:ext cx="0" cy="0"/>
          <a:chOff x="0" y="0"/>
          <a:chExt cx="0" cy="0"/>
        </a:xfrm>
      </p:grpSpPr>
      <p:sp>
        <p:nvSpPr>
          <p:cNvPr id="5" name="Rectangle 4"/>
          <p:cNvSpPr/>
          <p:nvPr userDrawn="1"/>
        </p:nvSpPr>
        <p:spPr>
          <a:xfrm>
            <a:off x="2382" y="6400800"/>
            <a:ext cx="9141619"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2" y="633431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pic>
        <p:nvPicPr>
          <p:cNvPr id="7" name="Picture 6">
            <a:extLst>
              <a:ext uri="{FF2B5EF4-FFF2-40B4-BE49-F238E27FC236}">
                <a16:creationId xmlns:a16="http://schemas.microsoft.com/office/drawing/2014/main" id="{2962B7C2-6F0A-4861-801E-07526506050E}"/>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83275" y="6455475"/>
            <a:ext cx="2466793" cy="347849"/>
          </a:xfrm>
          <a:prstGeom prst="rect">
            <a:avLst/>
          </a:prstGeom>
        </p:spPr>
      </p:pic>
    </p:spTree>
    <p:extLst>
      <p:ext uri="{BB962C8B-B14F-4D97-AF65-F5344CB8AC3E}">
        <p14:creationId xmlns:p14="http://schemas.microsoft.com/office/powerpoint/2010/main" val="215165470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Content with Caption">
    <p:spTree>
      <p:nvGrpSpPr>
        <p:cNvPr id="1" name=""/>
        <p:cNvGrpSpPr/>
        <p:nvPr/>
      </p:nvGrpSpPr>
      <p:grpSpPr>
        <a:xfrm>
          <a:off x="0" y="0"/>
          <a:ext cx="0" cy="0"/>
          <a:chOff x="0" y="0"/>
          <a:chExt cx="0" cy="0"/>
        </a:xfrm>
      </p:grpSpPr>
      <p:sp>
        <p:nvSpPr>
          <p:cNvPr id="8" name="Rectangle 7"/>
          <p:cNvSpPr/>
          <p:nvPr/>
        </p:nvSpPr>
        <p:spPr>
          <a:xfrm>
            <a:off x="13" y="0"/>
            <a:ext cx="3038093"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3030053" y="0"/>
            <a:ext cx="48006"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342900" y="594359"/>
            <a:ext cx="2400300" cy="2286000"/>
          </a:xfrm>
        </p:spPr>
        <p:txBody>
          <a:bodyPr anchor="b">
            <a:normAutofit/>
          </a:bodyPr>
          <a:lstStyle>
            <a:lvl1pPr>
              <a:defRPr sz="3600" b="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a:xfrm>
            <a:off x="3460237" y="731520"/>
            <a:ext cx="5009393" cy="5257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342900" y="2926080"/>
            <a:ext cx="24003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pic>
        <p:nvPicPr>
          <p:cNvPr id="10" name="Picture 9">
            <a:extLst>
              <a:ext uri="{FF2B5EF4-FFF2-40B4-BE49-F238E27FC236}">
                <a16:creationId xmlns:a16="http://schemas.microsoft.com/office/drawing/2014/main" id="{939D6D1D-F579-4900-ACFA-5502B23F1F3B}"/>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83275" y="6455475"/>
            <a:ext cx="2466793" cy="347849"/>
          </a:xfrm>
          <a:prstGeom prst="rect">
            <a:avLst/>
          </a:prstGeom>
        </p:spPr>
      </p:pic>
    </p:spTree>
    <p:extLst>
      <p:ext uri="{BB962C8B-B14F-4D97-AF65-F5344CB8AC3E}">
        <p14:creationId xmlns:p14="http://schemas.microsoft.com/office/powerpoint/2010/main" val="172746003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4953000"/>
            <a:ext cx="9141619"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2" y="491507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22960" y="5074920"/>
            <a:ext cx="7589520" cy="822960"/>
          </a:xfrm>
        </p:spPr>
        <p:txBody>
          <a:bodyPr tIns="0" bIns="0" anchor="b">
            <a:noAutofit/>
          </a:bodyPr>
          <a:lstStyle>
            <a:lvl1pPr>
              <a:defRPr sz="3600" b="0">
                <a:solidFill>
                  <a:srgbClr val="FFFFFF"/>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12" y="0"/>
            <a:ext cx="9143989" cy="4915076"/>
          </a:xfrm>
          <a:blipFill>
            <a:blip r:embed="rId2"/>
            <a:stretch>
              <a:fillRect/>
            </a:stretch>
          </a:blipFill>
        </p:spPr>
        <p:txBody>
          <a:bodyPr lIns="457200" tIns="457200" anchor="t"/>
          <a:lstStyle>
            <a:lvl1pPr marL="0" indent="0">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4" name="Text Placeholder 3"/>
          <p:cNvSpPr>
            <a:spLocks noGrp="1"/>
          </p:cNvSpPr>
          <p:nvPr>
            <p:ph type="body" sz="half" idx="2"/>
          </p:nvPr>
        </p:nvSpPr>
        <p:spPr>
          <a:xfrm>
            <a:off x="822959" y="5907024"/>
            <a:ext cx="7589520"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BAB51363-17D8-4001-B5BA-315FC858BE67}" type="datetimeFigureOut">
              <a:rPr lang="en-US" smtClean="0"/>
              <a:t>8/24/2020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C625CD95-95AE-4228-9537-BF358891EF0D}" type="slidenum">
              <a:rPr lang="en-US" smtClean="0"/>
              <a:t>‹#›</a:t>
            </a:fld>
            <a:endParaRPr lang="en-US" dirty="0"/>
          </a:p>
        </p:txBody>
      </p:sp>
    </p:spTree>
    <p:extLst>
      <p:ext uri="{BB962C8B-B14F-4D97-AF65-F5344CB8AC3E}">
        <p14:creationId xmlns:p14="http://schemas.microsoft.com/office/powerpoint/2010/main" val="645378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0" y="6400800"/>
            <a:ext cx="9144001"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0" y="6334315"/>
            <a:ext cx="9144001" cy="6599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822960" y="286604"/>
            <a:ext cx="7543800" cy="1450757"/>
          </a:xfrm>
          <a:prstGeom prst="rect">
            <a:avLst/>
          </a:prstGeom>
        </p:spPr>
        <p:txBody>
          <a:bodyPr vert="horz" lIns="91440" tIns="45720" rIns="91440" bIns="45720" rtlCol="0" anchor="b">
            <a:normAutofit/>
          </a:bodyPr>
          <a:lstStyle/>
          <a:p>
            <a:r>
              <a:rPr lang="en-US"/>
              <a:t>Click to edit Master title style</a:t>
            </a:r>
            <a:endParaRPr lang="en-US" dirty="0"/>
          </a:p>
        </p:txBody>
      </p:sp>
      <p:sp>
        <p:nvSpPr>
          <p:cNvPr id="3" name="Text Placeholder 2"/>
          <p:cNvSpPr>
            <a:spLocks noGrp="1"/>
          </p:cNvSpPr>
          <p:nvPr>
            <p:ph type="body" idx="1"/>
          </p:nvPr>
        </p:nvSpPr>
        <p:spPr>
          <a:xfrm>
            <a:off x="822959" y="1845734"/>
            <a:ext cx="7543801" cy="4023360"/>
          </a:xfrm>
          <a:prstGeom prst="rect">
            <a:avLst/>
          </a:prstGeom>
        </p:spPr>
        <p:txBody>
          <a:bodyPr vert="horz" lIns="0" tIns="45720" rIns="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22961" y="6459786"/>
            <a:ext cx="1854203" cy="365125"/>
          </a:xfrm>
          <a:prstGeom prst="rect">
            <a:avLst/>
          </a:prstGeom>
        </p:spPr>
        <p:txBody>
          <a:bodyPr vert="horz" lIns="91440" tIns="45720" rIns="91440" bIns="45720" rtlCol="0" anchor="ctr"/>
          <a:lstStyle>
            <a:lvl1pPr algn="l">
              <a:defRPr sz="900">
                <a:solidFill>
                  <a:srgbClr val="FFFFFF"/>
                </a:solidFill>
              </a:defRPr>
            </a:lvl1pPr>
          </a:lstStyle>
          <a:p>
            <a:fld id="{BAB51363-17D8-4001-B5BA-315FC858BE67}" type="datetimeFigureOut">
              <a:rPr lang="en-US" smtClean="0"/>
              <a:t>8/24/2020</a:t>
            </a:fld>
            <a:endParaRPr lang="en-US" dirty="0"/>
          </a:p>
        </p:txBody>
      </p:sp>
      <p:sp>
        <p:nvSpPr>
          <p:cNvPr id="5" name="Footer Placeholder 4"/>
          <p:cNvSpPr>
            <a:spLocks noGrp="1"/>
          </p:cNvSpPr>
          <p:nvPr>
            <p:ph type="ftr" sz="quarter" idx="3"/>
          </p:nvPr>
        </p:nvSpPr>
        <p:spPr>
          <a:xfrm>
            <a:off x="2764639" y="6459786"/>
            <a:ext cx="3617103"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lang="en-US" dirty="0"/>
          </a:p>
        </p:txBody>
      </p:sp>
      <p:sp>
        <p:nvSpPr>
          <p:cNvPr id="6" name="Slide Number Placeholder 5"/>
          <p:cNvSpPr>
            <a:spLocks noGrp="1"/>
          </p:cNvSpPr>
          <p:nvPr>
            <p:ph type="sldNum" sz="quarter" idx="4"/>
          </p:nvPr>
        </p:nvSpPr>
        <p:spPr>
          <a:xfrm>
            <a:off x="7425344" y="6459786"/>
            <a:ext cx="984019" cy="365125"/>
          </a:xfrm>
          <a:prstGeom prst="rect">
            <a:avLst/>
          </a:prstGeom>
        </p:spPr>
        <p:txBody>
          <a:bodyPr vert="horz" lIns="91440" tIns="45720" rIns="91440" bIns="45720" rtlCol="0" anchor="ctr"/>
          <a:lstStyle>
            <a:lvl1pPr algn="r">
              <a:defRPr sz="1050">
                <a:solidFill>
                  <a:srgbClr val="FFFFFF"/>
                </a:solidFill>
              </a:defRPr>
            </a:lvl1pPr>
          </a:lstStyle>
          <a:p>
            <a:fld id="{C625CD95-95AE-4228-9537-BF358891EF0D}" type="slidenum">
              <a:rPr lang="en-US" smtClean="0"/>
              <a:t>‹#›</a:t>
            </a:fld>
            <a:endParaRPr lang="en-US" dirty="0"/>
          </a:p>
        </p:txBody>
      </p:sp>
      <p:cxnSp>
        <p:nvCxnSpPr>
          <p:cNvPr id="10" name="Straight Connector 9"/>
          <p:cNvCxnSpPr/>
          <p:nvPr/>
        </p:nvCxnSpPr>
        <p:spPr>
          <a:xfrm>
            <a:off x="895149" y="1737845"/>
            <a:ext cx="74752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56661769"/>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tags" Target="../tags/tag1.xml"/><Relationship Id="rId2" Type="http://schemas.openxmlformats.org/officeDocument/2006/relationships/audio" Target="../media/media1.m4a"/><Relationship Id="rId1" Type="http://schemas.microsoft.com/office/2007/relationships/media" Target="../media/media1.m4a"/><Relationship Id="rId6" Type="http://schemas.openxmlformats.org/officeDocument/2006/relationships/image" Target="../media/image3.png"/><Relationship Id="rId5" Type="http://schemas.openxmlformats.org/officeDocument/2006/relationships/notesSlide" Target="../notesSlides/notesSlide1.xml"/><Relationship Id="rId4"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tags" Target="../tags/tag10.xml"/><Relationship Id="rId2" Type="http://schemas.openxmlformats.org/officeDocument/2006/relationships/audio" Target="../media/media10.m4a"/><Relationship Id="rId1" Type="http://schemas.microsoft.com/office/2007/relationships/media" Target="../media/media10.m4a"/><Relationship Id="rId6" Type="http://schemas.openxmlformats.org/officeDocument/2006/relationships/image" Target="../media/image3.png"/><Relationship Id="rId5" Type="http://schemas.openxmlformats.org/officeDocument/2006/relationships/notesSlide" Target="../notesSlides/notesSlide10.xml"/><Relationship Id="rId4"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8" Type="http://schemas.openxmlformats.org/officeDocument/2006/relationships/diagramQuickStyle" Target="../diagrams/quickStyle2.xml"/><Relationship Id="rId3" Type="http://schemas.openxmlformats.org/officeDocument/2006/relationships/tags" Target="../tags/tag11.xml"/><Relationship Id="rId7" Type="http://schemas.openxmlformats.org/officeDocument/2006/relationships/diagramLayout" Target="../diagrams/layout2.xml"/><Relationship Id="rId2" Type="http://schemas.openxmlformats.org/officeDocument/2006/relationships/audio" Target="../media/media11.m4a"/><Relationship Id="rId1" Type="http://schemas.microsoft.com/office/2007/relationships/media" Target="../media/media11.m4a"/><Relationship Id="rId6" Type="http://schemas.openxmlformats.org/officeDocument/2006/relationships/diagramData" Target="../diagrams/data2.xml"/><Relationship Id="rId11" Type="http://schemas.openxmlformats.org/officeDocument/2006/relationships/image" Target="../media/image3.png"/><Relationship Id="rId5" Type="http://schemas.openxmlformats.org/officeDocument/2006/relationships/notesSlide" Target="../notesSlides/notesSlide11.xml"/><Relationship Id="rId10" Type="http://schemas.microsoft.com/office/2007/relationships/diagramDrawing" Target="../diagrams/drawing2.xml"/><Relationship Id="rId4" Type="http://schemas.openxmlformats.org/officeDocument/2006/relationships/slideLayout" Target="../slideLayouts/slideLayout8.xml"/><Relationship Id="rId9" Type="http://schemas.openxmlformats.org/officeDocument/2006/relationships/diagramColors" Target="../diagrams/colors2.xml"/></Relationships>
</file>

<file path=ppt/slides/_rels/slide12.xml.rels><?xml version="1.0" encoding="UTF-8" standalone="yes"?>
<Relationships xmlns="http://schemas.openxmlformats.org/package/2006/relationships"><Relationship Id="rId8" Type="http://schemas.openxmlformats.org/officeDocument/2006/relationships/hyperlink" Target="https://www.ecfr.gov/cgi-bin/retrieveECFR?gp=&amp;SID=83cd09e1c0f5c6937cd9d7513160fc3f&amp;pitd=20180719&amp;n=pt45.1.46&amp;r=PART&amp;ty=HTML#sp45.1.46.b" TargetMode="External"/><Relationship Id="rId13" Type="http://schemas.openxmlformats.org/officeDocument/2006/relationships/hyperlink" Target="http://grants.nih.gov/stem_cells/registry/current.htm" TargetMode="External"/><Relationship Id="rId18" Type="http://schemas.openxmlformats.org/officeDocument/2006/relationships/hyperlink" Target="mailto:IRB@od.nih.gov" TargetMode="External"/><Relationship Id="rId3" Type="http://schemas.openxmlformats.org/officeDocument/2006/relationships/tags" Target="../tags/tag12.xml"/><Relationship Id="rId7" Type="http://schemas.openxmlformats.org/officeDocument/2006/relationships/hyperlink" Target="https://www.ecfr.gov/cgi-bin/retrieveECFR?gp=&amp;SID=83cd09e1c0f5c6937cd9d7513160fc3f&amp;pitd=20180719&amp;n=pt45.1.46&amp;r=PART&amp;ty=HTML#sp45.1.46.a" TargetMode="External"/><Relationship Id="rId12" Type="http://schemas.openxmlformats.org/officeDocument/2006/relationships/hyperlink" Target="https://oir.nih.gov/sourcebook/ethical-conduct/special-research-considerations" TargetMode="External"/><Relationship Id="rId17" Type="http://schemas.openxmlformats.org/officeDocument/2006/relationships/hyperlink" Target="http://stemcells.nih.gov/research/pages/newcell_qa.aspx#consent" TargetMode="External"/><Relationship Id="rId2" Type="http://schemas.openxmlformats.org/officeDocument/2006/relationships/audio" Target="../media/media12.m4a"/><Relationship Id="rId16" Type="http://schemas.openxmlformats.org/officeDocument/2006/relationships/hyperlink" Target="http://stemcells.nih.gov/Pages/Default.aspx" TargetMode="External"/><Relationship Id="rId1" Type="http://schemas.microsoft.com/office/2007/relationships/media" Target="../media/media12.m4a"/><Relationship Id="rId6" Type="http://schemas.openxmlformats.org/officeDocument/2006/relationships/hyperlink" Target="https://irbo.nih.gov/confluence/pages/viewpage.action?pageId=36241835" TargetMode="External"/><Relationship Id="rId11" Type="http://schemas.openxmlformats.org/officeDocument/2006/relationships/hyperlink" Target="https://www.accessdata.fda.gov/scripts/cdrh/cfdocs/cfcfr/CFRSearch.cfm?CFRPart=50" TargetMode="External"/><Relationship Id="rId5" Type="http://schemas.openxmlformats.org/officeDocument/2006/relationships/notesSlide" Target="../notesSlides/notesSlide12.xml"/><Relationship Id="rId15" Type="http://schemas.openxmlformats.org/officeDocument/2006/relationships/hyperlink" Target="http://stemcells.nih.gov/policy/pages/2009guidelines.aspx" TargetMode="External"/><Relationship Id="rId10" Type="http://schemas.openxmlformats.org/officeDocument/2006/relationships/hyperlink" Target="https://www.ecfr.gov/cgi-bin/retrieveECFR?gp=&amp;SID=83cd09e1c0f5c6937cd9d7513160fc3f&amp;pitd=20180719&amp;n=pt45.1.46&amp;r=PART&amp;ty=HTML#sp45.1.46.c" TargetMode="External"/><Relationship Id="rId19" Type="http://schemas.openxmlformats.org/officeDocument/2006/relationships/image" Target="../media/image3.png"/><Relationship Id="rId4" Type="http://schemas.openxmlformats.org/officeDocument/2006/relationships/slideLayout" Target="../slideLayouts/slideLayout2.xml"/><Relationship Id="rId9" Type="http://schemas.openxmlformats.org/officeDocument/2006/relationships/hyperlink" Target="https://www.ecfr.gov/cgi-bin/retrieveECFR?gp=&amp;SID=83cd09e1c0f5c6937cd9d7513160fc3f&amp;pitd=20180719&amp;n=pt45.1.46&amp;r=PART&amp;ty=HTML#sp45.1.46.d" TargetMode="External"/><Relationship Id="rId14" Type="http://schemas.openxmlformats.org/officeDocument/2006/relationships/hyperlink" Target="https://stemcells.nih.gov/policy/2009-guidelines.htm" TargetMode="External"/></Relationships>
</file>

<file path=ppt/slides/_rels/slide2.xml.rels><?xml version="1.0" encoding="UTF-8" standalone="yes"?>
<Relationships xmlns="http://schemas.openxmlformats.org/package/2006/relationships"><Relationship Id="rId8" Type="http://schemas.openxmlformats.org/officeDocument/2006/relationships/diagramQuickStyle" Target="../diagrams/quickStyle1.xml"/><Relationship Id="rId3" Type="http://schemas.openxmlformats.org/officeDocument/2006/relationships/tags" Target="../tags/tag2.xml"/><Relationship Id="rId7" Type="http://schemas.openxmlformats.org/officeDocument/2006/relationships/diagramLayout" Target="../diagrams/layout1.xml"/><Relationship Id="rId2" Type="http://schemas.openxmlformats.org/officeDocument/2006/relationships/audio" Target="../media/media2.m4a"/><Relationship Id="rId1" Type="http://schemas.microsoft.com/office/2007/relationships/media" Target="../media/media2.m4a"/><Relationship Id="rId6" Type="http://schemas.openxmlformats.org/officeDocument/2006/relationships/diagramData" Target="../diagrams/data1.xml"/><Relationship Id="rId11" Type="http://schemas.openxmlformats.org/officeDocument/2006/relationships/image" Target="../media/image3.png"/><Relationship Id="rId5" Type="http://schemas.openxmlformats.org/officeDocument/2006/relationships/notesSlide" Target="../notesSlides/notesSlide2.xml"/><Relationship Id="rId10" Type="http://schemas.microsoft.com/office/2007/relationships/diagramDrawing" Target="../diagrams/drawing1.xml"/><Relationship Id="rId4" Type="http://schemas.openxmlformats.org/officeDocument/2006/relationships/slideLayout" Target="../slideLayouts/slideLayout2.xml"/><Relationship Id="rId9" Type="http://schemas.openxmlformats.org/officeDocument/2006/relationships/diagramColors" Target="../diagrams/colors1.xml"/></Relationships>
</file>

<file path=ppt/slides/_rels/slide3.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tags" Target="../tags/tag3.xml"/><Relationship Id="rId7" Type="http://schemas.openxmlformats.org/officeDocument/2006/relationships/hyperlink" Target="https://oir.nih.gov/sourcebook/ethical-conduct/special-research-considerations" TargetMode="External"/><Relationship Id="rId2" Type="http://schemas.openxmlformats.org/officeDocument/2006/relationships/audio" Target="../media/media3.m4a"/><Relationship Id="rId1" Type="http://schemas.microsoft.com/office/2007/relationships/media" Target="../media/media3.m4a"/><Relationship Id="rId6" Type="http://schemas.openxmlformats.org/officeDocument/2006/relationships/hyperlink" Target="https://www.ecfr.gov/cgi-bin/retrieveECFR?gp=&amp;SID=83cd09e1c0f5c6937cd9d7513160fc3f&amp;pitd=20180719&amp;n=pt45.1.46&amp;r=PART&amp;ty=HTML#sp45.1.46.b" TargetMode="External"/><Relationship Id="rId5" Type="http://schemas.openxmlformats.org/officeDocument/2006/relationships/notesSlide" Target="../notesSlides/notesSlide3.xml"/><Relationship Id="rId4"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3" Type="http://schemas.openxmlformats.org/officeDocument/2006/relationships/tags" Target="../tags/tag4.xml"/><Relationship Id="rId7" Type="http://schemas.openxmlformats.org/officeDocument/2006/relationships/image" Target="../media/image3.png"/><Relationship Id="rId2" Type="http://schemas.openxmlformats.org/officeDocument/2006/relationships/audio" Target="../media/media4.m4a"/><Relationship Id="rId1" Type="http://schemas.microsoft.com/office/2007/relationships/media" Target="../media/media4.m4a"/><Relationship Id="rId6" Type="http://schemas.openxmlformats.org/officeDocument/2006/relationships/hyperlink" Target="https://oir.nih.gov/sourcebook/ethical-conduct/special-research-considerations" TargetMode="External"/><Relationship Id="rId5" Type="http://schemas.openxmlformats.org/officeDocument/2006/relationships/notesSlide" Target="../notesSlides/notesSlide4.xml"/><Relationship Id="rId4"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tags" Target="../tags/tag5.xml"/><Relationship Id="rId2" Type="http://schemas.openxmlformats.org/officeDocument/2006/relationships/audio" Target="../media/media5.m4a"/><Relationship Id="rId1" Type="http://schemas.microsoft.com/office/2007/relationships/media" Target="../media/media5.m4a"/><Relationship Id="rId6" Type="http://schemas.openxmlformats.org/officeDocument/2006/relationships/image" Target="../media/image3.png"/><Relationship Id="rId5" Type="http://schemas.openxmlformats.org/officeDocument/2006/relationships/notesSlide" Target="../notesSlides/notesSlide5.xml"/><Relationship Id="rId4"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tags" Target="../tags/tag6.xml"/><Relationship Id="rId2" Type="http://schemas.openxmlformats.org/officeDocument/2006/relationships/audio" Target="../media/media6.m4a"/><Relationship Id="rId1" Type="http://schemas.microsoft.com/office/2007/relationships/media" Target="../media/media6.m4a"/><Relationship Id="rId6" Type="http://schemas.openxmlformats.org/officeDocument/2006/relationships/image" Target="../media/image3.png"/><Relationship Id="rId5" Type="http://schemas.openxmlformats.org/officeDocument/2006/relationships/notesSlide" Target="../notesSlides/notesSlide6.xml"/><Relationship Id="rId4"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tags" Target="../tags/tag7.xml"/><Relationship Id="rId2" Type="http://schemas.openxmlformats.org/officeDocument/2006/relationships/audio" Target="../media/media7.m4a"/><Relationship Id="rId1" Type="http://schemas.microsoft.com/office/2007/relationships/media" Target="../media/media7.m4a"/><Relationship Id="rId6" Type="http://schemas.openxmlformats.org/officeDocument/2006/relationships/image" Target="../media/image3.png"/><Relationship Id="rId5" Type="http://schemas.openxmlformats.org/officeDocument/2006/relationships/notesSlide" Target="../notesSlides/notesSlide7.xml"/><Relationship Id="rId4"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tags" Target="../tags/tag8.xml"/><Relationship Id="rId2" Type="http://schemas.openxmlformats.org/officeDocument/2006/relationships/audio" Target="../media/media8.m4a"/><Relationship Id="rId1" Type="http://schemas.microsoft.com/office/2007/relationships/media" Target="../media/media8.m4a"/><Relationship Id="rId6" Type="http://schemas.openxmlformats.org/officeDocument/2006/relationships/image" Target="../media/image3.png"/><Relationship Id="rId5" Type="http://schemas.openxmlformats.org/officeDocument/2006/relationships/notesSlide" Target="../notesSlides/notesSlide8.xml"/><Relationship Id="rId4"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tags" Target="../tags/tag9.xml"/><Relationship Id="rId2" Type="http://schemas.openxmlformats.org/officeDocument/2006/relationships/audio" Target="../media/media9.m4a"/><Relationship Id="rId1" Type="http://schemas.microsoft.com/office/2007/relationships/media" Target="../media/media9.m4a"/><Relationship Id="rId6" Type="http://schemas.openxmlformats.org/officeDocument/2006/relationships/image" Target="../media/image3.png"/><Relationship Id="rId5" Type="http://schemas.openxmlformats.org/officeDocument/2006/relationships/notesSlide" Target="../notesSlides/notesSlide9.xml"/><Relationship Id="rId4"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B97A39-99D1-40D0-A8B3-0E54BC4BA939}"/>
              </a:ext>
            </a:extLst>
          </p:cNvPr>
          <p:cNvSpPr>
            <a:spLocks noGrp="1"/>
          </p:cNvSpPr>
          <p:nvPr>
            <p:ph type="ctrTitle"/>
          </p:nvPr>
        </p:nvSpPr>
        <p:spPr/>
        <p:txBody>
          <a:bodyPr>
            <a:normAutofit/>
          </a:bodyPr>
          <a:lstStyle/>
          <a:p>
            <a:r>
              <a:rPr lang="en-US" sz="6000" dirty="0"/>
              <a:t>Policy 400- Research Involving Pregnant Women, Human Fetuses, and Neonates</a:t>
            </a:r>
          </a:p>
        </p:txBody>
      </p:sp>
      <p:sp>
        <p:nvSpPr>
          <p:cNvPr id="3" name="Subtitle 2">
            <a:extLst>
              <a:ext uri="{FF2B5EF4-FFF2-40B4-BE49-F238E27FC236}">
                <a16:creationId xmlns:a16="http://schemas.microsoft.com/office/drawing/2014/main" id="{3AD64459-DCF2-4A9F-94BC-BFB15C844554}"/>
              </a:ext>
            </a:extLst>
          </p:cNvPr>
          <p:cNvSpPr>
            <a:spLocks noGrp="1"/>
          </p:cNvSpPr>
          <p:nvPr>
            <p:ph type="subTitle" idx="1"/>
          </p:nvPr>
        </p:nvSpPr>
        <p:spPr/>
        <p:txBody>
          <a:bodyPr/>
          <a:lstStyle/>
          <a:p>
            <a:r>
              <a:rPr lang="en-US" dirty="0"/>
              <a:t>OHSRP Office of policy and accreditation</a:t>
            </a:r>
          </a:p>
        </p:txBody>
      </p:sp>
      <p:pic>
        <p:nvPicPr>
          <p:cNvPr id="5" name="Audio 4" descr="Speaker icon to adjust volume">
            <a:hlinkClick r:id="" action="ppaction://media"/>
            <a:extLst>
              <a:ext uri="{FF2B5EF4-FFF2-40B4-BE49-F238E27FC236}">
                <a16:creationId xmlns:a16="http://schemas.microsoft.com/office/drawing/2014/main" id="{D614322C-521B-46EE-8109-4756E41F26D6}"/>
              </a:ext>
            </a:extLst>
          </p:cNvPr>
          <p:cNvPicPr>
            <a:picLocks noChangeAspect="1"/>
          </p:cNvPicPr>
          <p:nvPr>
            <a:audioFile r:link="rId2"/>
            <p:custDataLst>
              <p:tags r:id="rId3"/>
            </p:custDataLst>
            <p:extLst>
              <p:ext uri="{DAA4B4D4-6D71-4841-9C94-3DE7FCFB9230}">
                <p14:media xmlns:p14="http://schemas.microsoft.com/office/powerpoint/2010/main" r:embed="rId1">
                  <p14:bmkLst/>
                </p14:media>
              </p:ext>
            </p:extLst>
          </p:nvPr>
        </p:nvPicPr>
        <p:blipFill>
          <a:blip r:embed="rId6"/>
          <a:stretch>
            <a:fillRect/>
          </a:stretch>
        </p:blipFill>
        <p:spPr>
          <a:xfrm>
            <a:off x="8382000" y="6096000"/>
            <a:ext cx="609600" cy="609600"/>
          </a:xfrm>
          <a:prstGeom prst="rect">
            <a:avLst/>
          </a:prstGeom>
        </p:spPr>
      </p:pic>
    </p:spTree>
    <p:extLst>
      <p:ext uri="{BB962C8B-B14F-4D97-AF65-F5344CB8AC3E}">
        <p14:creationId xmlns:p14="http://schemas.microsoft.com/office/powerpoint/2010/main" val="2398319022"/>
      </p:ext>
    </p:extLst>
  </p:cSld>
  <p:clrMapOvr>
    <a:masterClrMapping/>
  </p:clrMapOvr>
  <mc:AlternateContent xmlns:mc="http://schemas.openxmlformats.org/markup-compatibility/2006" xmlns:p14="http://schemas.microsoft.com/office/powerpoint/2010/main">
    <mc:Choice Requires="p14">
      <p:transition spd="slow" p14:dur="2000" advTm="36396"/>
    </mc:Choice>
    <mc:Fallback xmlns="">
      <p:transition spd="slow" advTm="36396"/>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5"/>
                </p:tgtEl>
              </p:cMediaNode>
            </p:audio>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31DCD36A-F3E9-4E7A-BD46-53531E60969C}"/>
              </a:ext>
            </a:extLst>
          </p:cNvPr>
          <p:cNvSpPr>
            <a:spLocks noGrp="1"/>
          </p:cNvSpPr>
          <p:nvPr>
            <p:ph type="title" idx="4294967295"/>
          </p:nvPr>
        </p:nvSpPr>
        <p:spPr>
          <a:xfrm>
            <a:off x="852597" y="463284"/>
            <a:ext cx="7749915" cy="584775"/>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3200" b="0" i="0" u="none" strike="noStrike" kern="1200" cap="none" spc="0" normalizeH="0" baseline="0" noProof="0" dirty="0">
                <a:ln>
                  <a:noFill/>
                </a:ln>
                <a:solidFill>
                  <a:schemeClr val="tx1"/>
                </a:solidFill>
                <a:effectLst/>
                <a:uLnTx/>
                <a:uFillTx/>
                <a:latin typeface="+mn-lt"/>
                <a:ea typeface="+mn-ea"/>
                <a:cs typeface="+mn-cs"/>
              </a:rPr>
              <a:t>Policy 400 – Subpart B Restrictions (§46.204) </a:t>
            </a:r>
          </a:p>
        </p:txBody>
      </p:sp>
      <p:sp>
        <p:nvSpPr>
          <p:cNvPr id="6" name="TextBox 5">
            <a:extLst>
              <a:ext uri="{FF2B5EF4-FFF2-40B4-BE49-F238E27FC236}">
                <a16:creationId xmlns:a16="http://schemas.microsoft.com/office/drawing/2014/main" id="{C000F77B-83B9-449E-9781-31B1C88B37EB}"/>
              </a:ext>
            </a:extLst>
          </p:cNvPr>
          <p:cNvSpPr txBox="1"/>
          <p:nvPr/>
        </p:nvSpPr>
        <p:spPr>
          <a:xfrm>
            <a:off x="697040" y="1309872"/>
            <a:ext cx="7749915" cy="5262979"/>
          </a:xfrm>
          <a:prstGeom prst="rect">
            <a:avLst/>
          </a:prstGeom>
          <a:noFill/>
        </p:spPr>
        <p:txBody>
          <a:bodyPr wrap="square" rtlCol="0">
            <a:spAutoFit/>
          </a:bodyPr>
          <a:lstStyle/>
          <a:p>
            <a:pPr lvl="0"/>
            <a:r>
              <a:rPr lang="en-US" sz="2400" dirty="0"/>
              <a:t>These are the restrictions specified at Subpart B (§46.204) for research involving pregnant women and fetuses:</a:t>
            </a:r>
          </a:p>
          <a:p>
            <a:pPr marL="342900" lvl="0" indent="-342900">
              <a:buFont typeface="Arial" panose="020B0604020202020204" pitchFamily="34" charset="0"/>
              <a:buChar char="•"/>
            </a:pPr>
            <a:r>
              <a:rPr lang="en-US" sz="2400" dirty="0"/>
              <a:t>No inducements, monetary or otherwise, will be offered to terminate a pregnancy;</a:t>
            </a:r>
          </a:p>
          <a:p>
            <a:pPr marL="342900" lvl="0" indent="-342900">
              <a:buFont typeface="Arial" panose="020B0604020202020204" pitchFamily="34" charset="0"/>
              <a:buChar char="•"/>
            </a:pPr>
            <a:r>
              <a:rPr lang="en-US" sz="2400" dirty="0"/>
              <a:t>Individuals engaged in the research will have no part in any decisions as to the timing, method, or procedures used to terminate a pregnancy; and</a:t>
            </a:r>
          </a:p>
          <a:p>
            <a:pPr marL="342900" lvl="0" indent="-342900">
              <a:buFont typeface="Arial" panose="020B0604020202020204" pitchFamily="34" charset="0"/>
              <a:buChar char="•"/>
            </a:pPr>
            <a:r>
              <a:rPr lang="en-US" sz="2400" dirty="0"/>
              <a:t>Individuals engaged in the research will have no part in determining the viability of a neonate.</a:t>
            </a:r>
          </a:p>
          <a:p>
            <a:pPr lvl="0"/>
            <a:endParaRPr lang="en-US" sz="2400" dirty="0"/>
          </a:p>
          <a:p>
            <a:pPr lvl="0"/>
            <a:r>
              <a:rPr lang="en-US" sz="2400" dirty="0"/>
              <a:t>Additional Requirements apply for, neonates, fetal tissue or</a:t>
            </a:r>
          </a:p>
          <a:p>
            <a:pPr lvl="0"/>
            <a:r>
              <a:rPr lang="en-US" sz="2400" dirty="0"/>
              <a:t>serious problems affecting the health or welfare of pregnant women, human fetuses or neonates. </a:t>
            </a:r>
          </a:p>
          <a:p>
            <a:pPr marL="800100" lvl="1" indent="-342900">
              <a:buFont typeface="Arial" panose="020B0604020202020204" pitchFamily="34" charset="0"/>
              <a:buChar char="•"/>
            </a:pPr>
            <a:endParaRPr lang="en-US" sz="2400" dirty="0"/>
          </a:p>
        </p:txBody>
      </p:sp>
      <p:pic>
        <p:nvPicPr>
          <p:cNvPr id="2" name="Audio 1" descr="Speaker icon to adjust volume">
            <a:hlinkClick r:id="" action="ppaction://media"/>
            <a:extLst>
              <a:ext uri="{FF2B5EF4-FFF2-40B4-BE49-F238E27FC236}">
                <a16:creationId xmlns:a16="http://schemas.microsoft.com/office/drawing/2014/main" id="{ED4D702F-D839-47AD-8368-FD0145AE86EE}"/>
              </a:ext>
            </a:extLst>
          </p:cNvPr>
          <p:cNvPicPr>
            <a:picLocks noChangeAspect="1"/>
          </p:cNvPicPr>
          <p:nvPr>
            <a:audioFile r:link="rId2"/>
            <p:custDataLst>
              <p:tags r:id="rId3"/>
            </p:custDataLst>
            <p:extLst>
              <p:ext uri="{DAA4B4D4-6D71-4841-9C94-3DE7FCFB9230}">
                <p14:media xmlns:p14="http://schemas.microsoft.com/office/powerpoint/2010/main" r:embed="rId1"/>
              </p:ext>
            </p:extLst>
          </p:nvPr>
        </p:nvPicPr>
        <p:blipFill>
          <a:blip r:embed="rId6"/>
          <a:stretch>
            <a:fillRect/>
          </a:stretch>
        </p:blipFill>
        <p:spPr>
          <a:xfrm>
            <a:off x="8382000" y="6096000"/>
            <a:ext cx="609600" cy="609600"/>
          </a:xfrm>
          <a:prstGeom prst="rect">
            <a:avLst/>
          </a:prstGeom>
        </p:spPr>
      </p:pic>
    </p:spTree>
    <p:extLst>
      <p:ext uri="{BB962C8B-B14F-4D97-AF65-F5344CB8AC3E}">
        <p14:creationId xmlns:p14="http://schemas.microsoft.com/office/powerpoint/2010/main" val="4272785822"/>
      </p:ext>
    </p:extLst>
  </p:cSld>
  <p:clrMapOvr>
    <a:masterClrMapping/>
  </p:clrMapOvr>
  <mc:AlternateContent xmlns:mc="http://schemas.openxmlformats.org/markup-compatibility/2006" xmlns:p14="http://schemas.microsoft.com/office/powerpoint/2010/main">
    <mc:Choice Requires="p14">
      <p:transition spd="slow" p14:dur="2000" advTm="49765"/>
    </mc:Choice>
    <mc:Fallback xmlns="">
      <p:transition spd="slow" advTm="49765"/>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2"/>
                </p:tgtEl>
              </p:cMediaNode>
            </p:audio>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4A0569-E476-4DA9-BA9E-AE151647C82C}"/>
              </a:ext>
            </a:extLst>
          </p:cNvPr>
          <p:cNvSpPr>
            <a:spLocks noGrp="1"/>
          </p:cNvSpPr>
          <p:nvPr>
            <p:ph type="title"/>
          </p:nvPr>
        </p:nvSpPr>
        <p:spPr>
          <a:xfrm>
            <a:off x="427306" y="2217420"/>
            <a:ext cx="2400300" cy="2286000"/>
          </a:xfrm>
        </p:spPr>
        <p:txBody>
          <a:bodyPr anchor="b">
            <a:normAutofit/>
          </a:bodyPr>
          <a:lstStyle/>
          <a:p>
            <a:r>
              <a:rPr lang="en-US" dirty="0"/>
              <a:t>What is expected by the IRB?</a:t>
            </a:r>
          </a:p>
        </p:txBody>
      </p:sp>
      <p:graphicFrame>
        <p:nvGraphicFramePr>
          <p:cNvPr id="7" name="Content Placeholder 2" descr="Full description of Describe and Don't">
            <a:extLst>
              <a:ext uri="{FF2B5EF4-FFF2-40B4-BE49-F238E27FC236}">
                <a16:creationId xmlns:a16="http://schemas.microsoft.com/office/drawing/2014/main" id="{01712A1E-FB8D-4479-A6E9-52405EFC9983}"/>
              </a:ext>
            </a:extLst>
          </p:cNvPr>
          <p:cNvGraphicFramePr>
            <a:graphicFrameLocks noGrp="1"/>
          </p:cNvGraphicFramePr>
          <p:nvPr>
            <p:ph idx="1"/>
            <p:extLst>
              <p:ext uri="{D42A27DB-BD31-4B8C-83A1-F6EECF244321}">
                <p14:modId xmlns:p14="http://schemas.microsoft.com/office/powerpoint/2010/main" val="1887548860"/>
              </p:ext>
            </p:extLst>
          </p:nvPr>
        </p:nvGraphicFramePr>
        <p:xfrm>
          <a:off x="3375832" y="271975"/>
          <a:ext cx="4797498" cy="6433625"/>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pic>
        <p:nvPicPr>
          <p:cNvPr id="3" name="Audio 2" descr="Speaker icon to adjust volume">
            <a:hlinkClick r:id="" action="ppaction://media"/>
            <a:extLst>
              <a:ext uri="{FF2B5EF4-FFF2-40B4-BE49-F238E27FC236}">
                <a16:creationId xmlns:a16="http://schemas.microsoft.com/office/drawing/2014/main" id="{0768EA0E-D5A2-4EE5-82FC-56903C665F99}"/>
              </a:ext>
            </a:extLst>
          </p:cNvPr>
          <p:cNvPicPr>
            <a:picLocks noChangeAspect="1"/>
          </p:cNvPicPr>
          <p:nvPr>
            <a:audioFile r:link="rId2"/>
            <p:custDataLst>
              <p:tags r:id="rId3"/>
            </p:custDataLst>
            <p:extLst>
              <p:ext uri="{DAA4B4D4-6D71-4841-9C94-3DE7FCFB9230}">
                <p14:media xmlns:p14="http://schemas.microsoft.com/office/powerpoint/2010/main" r:embed="rId1"/>
              </p:ext>
            </p:extLst>
          </p:nvPr>
        </p:nvPicPr>
        <p:blipFill>
          <a:blip r:embed="rId11"/>
          <a:stretch>
            <a:fillRect/>
          </a:stretch>
        </p:blipFill>
        <p:spPr>
          <a:xfrm>
            <a:off x="8382000" y="6096000"/>
            <a:ext cx="609600" cy="609600"/>
          </a:xfrm>
          <a:prstGeom prst="rect">
            <a:avLst/>
          </a:prstGeom>
        </p:spPr>
      </p:pic>
    </p:spTree>
    <p:extLst>
      <p:ext uri="{BB962C8B-B14F-4D97-AF65-F5344CB8AC3E}">
        <p14:creationId xmlns:p14="http://schemas.microsoft.com/office/powerpoint/2010/main" val="3881272687"/>
      </p:ext>
    </p:extLst>
  </p:cSld>
  <p:clrMapOvr>
    <a:masterClrMapping/>
  </p:clrMapOvr>
  <mc:AlternateContent xmlns:mc="http://schemas.openxmlformats.org/markup-compatibility/2006" xmlns:p14="http://schemas.microsoft.com/office/powerpoint/2010/main">
    <mc:Choice Requires="p14">
      <p:transition spd="slow" p14:dur="2000" advTm="48148"/>
    </mc:Choice>
    <mc:Fallback xmlns="">
      <p:transition spd="slow" advTm="48148"/>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3"/>
                </p:tgtEl>
              </p:cMediaNode>
            </p:audio>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2B077CC-4F28-4289-AD79-394930EA1799}"/>
              </a:ext>
            </a:extLst>
          </p:cNvPr>
          <p:cNvSpPr>
            <a:spLocks noGrp="1"/>
          </p:cNvSpPr>
          <p:nvPr>
            <p:ph type="title"/>
          </p:nvPr>
        </p:nvSpPr>
        <p:spPr/>
        <p:txBody>
          <a:bodyPr/>
          <a:lstStyle/>
          <a:p>
            <a:r>
              <a:rPr lang="en-US" dirty="0"/>
              <a:t>Resources</a:t>
            </a:r>
          </a:p>
        </p:txBody>
      </p:sp>
      <p:sp>
        <p:nvSpPr>
          <p:cNvPr id="4" name="Content Placeholder 3">
            <a:extLst>
              <a:ext uri="{FF2B5EF4-FFF2-40B4-BE49-F238E27FC236}">
                <a16:creationId xmlns:a16="http://schemas.microsoft.com/office/drawing/2014/main" id="{14A9F094-575A-4600-9C9A-BB68F7501C56}"/>
              </a:ext>
            </a:extLst>
          </p:cNvPr>
          <p:cNvSpPr>
            <a:spLocks noGrp="1"/>
          </p:cNvSpPr>
          <p:nvPr>
            <p:ph idx="1"/>
          </p:nvPr>
        </p:nvSpPr>
        <p:spPr>
          <a:xfrm>
            <a:off x="822959" y="1845734"/>
            <a:ext cx="7543801" cy="4555066"/>
          </a:xfrm>
        </p:spPr>
        <p:txBody>
          <a:bodyPr>
            <a:normAutofit fontScale="92500" lnSpcReduction="20000"/>
          </a:bodyPr>
          <a:lstStyle/>
          <a:p>
            <a:r>
              <a:rPr lang="en-US" sz="2400" dirty="0"/>
              <a:t>Policy 400 and associated change table and guidance is posted on the </a:t>
            </a:r>
            <a:r>
              <a:rPr lang="en-US" sz="2400" dirty="0">
                <a:hlinkClick r:id="rId6"/>
              </a:rPr>
              <a:t>IRBO website</a:t>
            </a:r>
            <a:endParaRPr lang="en-US" sz="2400" dirty="0"/>
          </a:p>
          <a:p>
            <a:r>
              <a:rPr lang="en-US" sz="2400" dirty="0"/>
              <a:t>Regulations: </a:t>
            </a:r>
            <a:r>
              <a:rPr lang="en-US" sz="2400" u="sng" dirty="0">
                <a:solidFill>
                  <a:srgbClr val="74B230"/>
                </a:solidFill>
                <a:hlinkClick r:id="rId7">
                  <a:extLst>
                    <a:ext uri="{A12FA001-AC4F-418D-AE19-62706E023703}">
                      <ahyp:hlinkClr xmlns:ahyp="http://schemas.microsoft.com/office/drawing/2018/hyperlinkcolor" val="tx"/>
                    </a:ext>
                  </a:extLst>
                </a:hlinkClick>
              </a:rPr>
              <a:t>Subpart A</a:t>
            </a:r>
            <a:r>
              <a:rPr lang="en-US" sz="2400" dirty="0">
                <a:solidFill>
                  <a:srgbClr val="74B230"/>
                </a:solidFill>
              </a:rPr>
              <a:t>, </a:t>
            </a:r>
            <a:r>
              <a:rPr lang="en-US" sz="2400" u="sng" dirty="0">
                <a:hlinkClick r:id="rId8"/>
              </a:rPr>
              <a:t>Subpart B</a:t>
            </a:r>
            <a:r>
              <a:rPr lang="en-US" sz="2400" dirty="0"/>
              <a:t>, </a:t>
            </a:r>
            <a:r>
              <a:rPr lang="en-US" sz="2400" u="sng" dirty="0">
                <a:hlinkClick r:id="rId9"/>
              </a:rPr>
              <a:t>Subpart D</a:t>
            </a:r>
            <a:r>
              <a:rPr lang="en-US" sz="2400" dirty="0"/>
              <a:t>; </a:t>
            </a:r>
            <a:r>
              <a:rPr lang="en-US" sz="2400" u="sng" dirty="0">
                <a:hlinkClick r:id="rId10"/>
              </a:rPr>
              <a:t>Subpart C</a:t>
            </a:r>
            <a:r>
              <a:rPr lang="en-US" sz="2400" dirty="0"/>
              <a:t> and </a:t>
            </a:r>
            <a:r>
              <a:rPr lang="en-US" sz="2400" u="sng" dirty="0">
                <a:hlinkClick r:id="rId11"/>
              </a:rPr>
              <a:t>21 CFR part 50</a:t>
            </a:r>
            <a:endParaRPr lang="en-US" sz="2400" u="sng" dirty="0"/>
          </a:p>
          <a:p>
            <a:r>
              <a:rPr lang="en-US" sz="2400" u="sng" dirty="0">
                <a:hlinkClick r:id="rId12"/>
              </a:rPr>
              <a:t>OIR Sourcebook: Special Research Considerations</a:t>
            </a:r>
            <a:endParaRPr lang="en-US" sz="2400" dirty="0"/>
          </a:p>
          <a:p>
            <a:r>
              <a:rPr lang="en-US" sz="2400" u="sng" dirty="0">
                <a:hlinkClick r:id="rId13"/>
              </a:rPr>
              <a:t>NIH Human Embryonic Stem Cell Registry</a:t>
            </a:r>
            <a:endParaRPr lang="en-US" sz="2400" dirty="0"/>
          </a:p>
          <a:p>
            <a:r>
              <a:rPr lang="en-US" sz="2400" dirty="0">
                <a:hlinkClick r:id="rId14"/>
              </a:rPr>
              <a:t>NIH Guidelines for Human Embryonic and Induced Pluripotent Stem Cells</a:t>
            </a:r>
            <a:endParaRPr lang="en-US" sz="2400" u="sng" dirty="0"/>
          </a:p>
          <a:p>
            <a:r>
              <a:rPr lang="en-US" sz="2400" u="sng" dirty="0">
                <a:hlinkClick r:id="rId15"/>
              </a:rPr>
              <a:t>NIH Guidelines for Human Stem Cell Research</a:t>
            </a:r>
            <a:r>
              <a:rPr lang="en-US" sz="2400" dirty="0"/>
              <a:t> </a:t>
            </a:r>
            <a:r>
              <a:rPr lang="en-US" sz="2400" u="sng" dirty="0">
                <a:hlinkClick r:id="rId16"/>
              </a:rPr>
              <a:t>NIH Stem Cell Website</a:t>
            </a:r>
            <a:r>
              <a:rPr lang="en-US" sz="2400" dirty="0"/>
              <a:t> </a:t>
            </a:r>
          </a:p>
          <a:p>
            <a:r>
              <a:rPr lang="en-US" sz="2400" u="sng" dirty="0">
                <a:hlinkClick r:id="rId17"/>
              </a:rPr>
              <a:t>NIH Stem Cell FAQs</a:t>
            </a:r>
            <a:endParaRPr lang="en-US" sz="2400" b="1" dirty="0"/>
          </a:p>
          <a:p>
            <a:pPr algn="ctr"/>
            <a:r>
              <a:rPr lang="en-US" sz="2400" b="1" dirty="0"/>
              <a:t>Questions? </a:t>
            </a:r>
            <a:r>
              <a:rPr lang="en-US" sz="2400" dirty="0"/>
              <a:t>Contact </a:t>
            </a:r>
            <a:r>
              <a:rPr lang="en-US" sz="2400" dirty="0">
                <a:hlinkClick r:id="rId18"/>
              </a:rPr>
              <a:t>IRB@od.nih.gov</a:t>
            </a:r>
            <a:r>
              <a:rPr lang="en-US" sz="2400" dirty="0"/>
              <a:t> </a:t>
            </a:r>
          </a:p>
          <a:p>
            <a:endParaRPr lang="en-US" dirty="0"/>
          </a:p>
        </p:txBody>
      </p:sp>
      <p:pic>
        <p:nvPicPr>
          <p:cNvPr id="9" name="Audio 8" descr="Speaker icon to adjust volume">
            <a:hlinkClick r:id="" action="ppaction://media"/>
            <a:extLst>
              <a:ext uri="{FF2B5EF4-FFF2-40B4-BE49-F238E27FC236}">
                <a16:creationId xmlns:a16="http://schemas.microsoft.com/office/drawing/2014/main" id="{449E3267-61AF-4E82-A98B-AFCD05D22369}"/>
              </a:ext>
            </a:extLst>
          </p:cNvPr>
          <p:cNvPicPr>
            <a:picLocks noChangeAspect="1"/>
          </p:cNvPicPr>
          <p:nvPr>
            <a:audioFile r:link="rId2"/>
            <p:custDataLst>
              <p:tags r:id="rId3"/>
            </p:custDataLst>
            <p:extLst>
              <p:ext uri="{DAA4B4D4-6D71-4841-9C94-3DE7FCFB9230}">
                <p14:media xmlns:p14="http://schemas.microsoft.com/office/powerpoint/2010/main" r:embed="rId1">
                  <p14:bmkLst/>
                </p14:media>
              </p:ext>
            </p:extLst>
          </p:nvPr>
        </p:nvPicPr>
        <p:blipFill>
          <a:blip r:embed="rId19"/>
          <a:stretch>
            <a:fillRect/>
          </a:stretch>
        </p:blipFill>
        <p:spPr>
          <a:xfrm>
            <a:off x="8382000" y="6096000"/>
            <a:ext cx="609600" cy="609600"/>
          </a:xfrm>
          <a:prstGeom prst="rect">
            <a:avLst/>
          </a:prstGeom>
        </p:spPr>
      </p:pic>
    </p:spTree>
    <p:extLst>
      <p:ext uri="{BB962C8B-B14F-4D97-AF65-F5344CB8AC3E}">
        <p14:creationId xmlns:p14="http://schemas.microsoft.com/office/powerpoint/2010/main" val="3528949978"/>
      </p:ext>
    </p:extLst>
  </p:cSld>
  <p:clrMapOvr>
    <a:masterClrMapping/>
  </p:clrMapOvr>
  <mc:AlternateContent xmlns:mc="http://schemas.openxmlformats.org/markup-compatibility/2006" xmlns:p14="http://schemas.microsoft.com/office/powerpoint/2010/main">
    <mc:Choice Requires="p14">
      <p:transition spd="slow" p14:dur="2000" advTm="52241"/>
    </mc:Choice>
    <mc:Fallback xmlns="">
      <p:transition spd="slow" advTm="52241"/>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9"/>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9"/>
                </p:tgtEl>
              </p:cMediaNode>
            </p:audio>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658656-2CCA-4B15-9007-D09AEB9B425F}"/>
              </a:ext>
            </a:extLst>
          </p:cNvPr>
          <p:cNvSpPr>
            <a:spLocks noGrp="1"/>
          </p:cNvSpPr>
          <p:nvPr>
            <p:ph type="title"/>
          </p:nvPr>
        </p:nvSpPr>
        <p:spPr>
          <a:xfrm>
            <a:off x="822960" y="158588"/>
            <a:ext cx="7543800" cy="1450757"/>
          </a:xfrm>
        </p:spPr>
        <p:txBody>
          <a:bodyPr anchor="b">
            <a:normAutofit/>
          </a:bodyPr>
          <a:lstStyle/>
          <a:p>
            <a:r>
              <a:rPr lang="en-US" dirty="0"/>
              <a:t>Policy 400</a:t>
            </a:r>
          </a:p>
        </p:txBody>
      </p:sp>
      <p:graphicFrame>
        <p:nvGraphicFramePr>
          <p:cNvPr id="11" name="Content Placeholder 2" descr="Description of Release and Effective Dates  ">
            <a:extLst>
              <a:ext uri="{FF2B5EF4-FFF2-40B4-BE49-F238E27FC236}">
                <a16:creationId xmlns:a16="http://schemas.microsoft.com/office/drawing/2014/main" id="{C06EFAB8-F5B1-4D61-87A6-CB3988D81F81}"/>
              </a:ext>
            </a:extLst>
          </p:cNvPr>
          <p:cNvGraphicFramePr>
            <a:graphicFrameLocks noGrp="1"/>
          </p:cNvGraphicFramePr>
          <p:nvPr>
            <p:ph idx="1"/>
            <p:extLst>
              <p:ext uri="{D42A27DB-BD31-4B8C-83A1-F6EECF244321}">
                <p14:modId xmlns:p14="http://schemas.microsoft.com/office/powerpoint/2010/main" val="952642875"/>
              </p:ext>
            </p:extLst>
          </p:nvPr>
        </p:nvGraphicFramePr>
        <p:xfrm>
          <a:off x="822959" y="1845734"/>
          <a:ext cx="7543801" cy="4023360"/>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pic>
        <p:nvPicPr>
          <p:cNvPr id="3" name="Audio 2">
            <a:hlinkClick r:id="" action="ppaction://media"/>
            <a:extLst>
              <a:ext uri="{FF2B5EF4-FFF2-40B4-BE49-F238E27FC236}">
                <a16:creationId xmlns:a16="http://schemas.microsoft.com/office/drawing/2014/main" id="{7E9A41EF-9A8E-48F1-A21F-EA6BA04AFD8B}"/>
              </a:ext>
            </a:extLst>
          </p:cNvPr>
          <p:cNvPicPr>
            <a:picLocks noChangeAspect="1"/>
          </p:cNvPicPr>
          <p:nvPr>
            <a:audioFile r:link="rId2"/>
            <p:custDataLst>
              <p:tags r:id="rId3"/>
            </p:custDataLst>
            <p:extLst>
              <p:ext uri="{DAA4B4D4-6D71-4841-9C94-3DE7FCFB9230}">
                <p14:media xmlns:p14="http://schemas.microsoft.com/office/powerpoint/2010/main" r:embed="rId1">
                  <p14:bmkLst/>
                </p14:media>
              </p:ext>
            </p:extLst>
          </p:nvPr>
        </p:nvPicPr>
        <p:blipFill>
          <a:blip r:embed="rId11"/>
          <a:stretch>
            <a:fillRect/>
          </a:stretch>
        </p:blipFill>
        <p:spPr>
          <a:xfrm>
            <a:off x="8382000" y="6096000"/>
            <a:ext cx="609600" cy="609600"/>
          </a:xfrm>
          <a:prstGeom prst="rect">
            <a:avLst/>
          </a:prstGeom>
        </p:spPr>
      </p:pic>
    </p:spTree>
    <p:extLst>
      <p:ext uri="{BB962C8B-B14F-4D97-AF65-F5344CB8AC3E}">
        <p14:creationId xmlns:p14="http://schemas.microsoft.com/office/powerpoint/2010/main" val="1883288856"/>
      </p:ext>
    </p:extLst>
  </p:cSld>
  <p:clrMapOvr>
    <a:masterClrMapping/>
  </p:clrMapOvr>
  <mc:AlternateContent xmlns:mc="http://schemas.openxmlformats.org/markup-compatibility/2006" xmlns:p14="http://schemas.microsoft.com/office/powerpoint/2010/main">
    <mc:Choice Requires="p14">
      <p:transition spd="slow" p14:dur="2000" advTm="17819"/>
    </mc:Choice>
    <mc:Fallback xmlns="">
      <p:transition spd="slow" advTm="17819"/>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3"/>
                </p:tgtEl>
              </p:cMediaNode>
            </p:audio>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F3BD0E-D245-4CD2-BAAC-DA3D97C2605A}"/>
              </a:ext>
            </a:extLst>
          </p:cNvPr>
          <p:cNvSpPr>
            <a:spLocks noGrp="1"/>
          </p:cNvSpPr>
          <p:nvPr>
            <p:ph type="title"/>
          </p:nvPr>
        </p:nvSpPr>
        <p:spPr>
          <a:xfrm>
            <a:off x="272562" y="861644"/>
            <a:ext cx="2400300" cy="3260189"/>
          </a:xfrm>
        </p:spPr>
        <p:txBody>
          <a:bodyPr anchor="b">
            <a:normAutofit fontScale="90000"/>
          </a:bodyPr>
          <a:lstStyle/>
          <a:p>
            <a:r>
              <a:rPr lang="en-US" sz="3100" dirty="0"/>
              <a:t>Policy 400 -Research Involving Pregnant Women, Human Fetuses, and Neonates</a:t>
            </a:r>
          </a:p>
        </p:txBody>
      </p:sp>
      <p:sp>
        <p:nvSpPr>
          <p:cNvPr id="3" name="Content Placeholder 2">
            <a:extLst>
              <a:ext uri="{FF2B5EF4-FFF2-40B4-BE49-F238E27FC236}">
                <a16:creationId xmlns:a16="http://schemas.microsoft.com/office/drawing/2014/main" id="{A4DE03B9-8B3C-490D-9780-0A66DF18059C}"/>
              </a:ext>
            </a:extLst>
          </p:cNvPr>
          <p:cNvSpPr>
            <a:spLocks noGrp="1"/>
          </p:cNvSpPr>
          <p:nvPr>
            <p:ph idx="1"/>
          </p:nvPr>
        </p:nvSpPr>
        <p:spPr>
          <a:xfrm>
            <a:off x="3460237" y="731520"/>
            <a:ext cx="5009393" cy="5655212"/>
          </a:xfrm>
        </p:spPr>
        <p:txBody>
          <a:bodyPr>
            <a:normAutofit fontScale="92500" lnSpcReduction="10000"/>
          </a:bodyPr>
          <a:lstStyle/>
          <a:p>
            <a:r>
              <a:rPr lang="en-US" dirty="0"/>
              <a:t>Purpose:</a:t>
            </a:r>
          </a:p>
          <a:p>
            <a:pPr lvl="1"/>
            <a:r>
              <a:rPr lang="en-US" sz="2000" dirty="0"/>
              <a:t>Describes the NIH policies for research involving pregnant women, human fetuses and neonates</a:t>
            </a:r>
          </a:p>
          <a:p>
            <a:r>
              <a:rPr lang="en-US" dirty="0"/>
              <a:t>Scope:</a:t>
            </a:r>
          </a:p>
          <a:p>
            <a:pPr lvl="1"/>
            <a:r>
              <a:rPr lang="en-US" sz="2000" dirty="0"/>
              <a:t>NIH investigators when conducting research involving pregnant women, human fetuses and neonates, and/or research involving, after delivery, the placenta, the dead fetus, or fetal material.</a:t>
            </a:r>
          </a:p>
          <a:p>
            <a:pPr lvl="1"/>
            <a:r>
              <a:rPr lang="en-US" sz="2000" dirty="0"/>
              <a:t>Any investigator when NIH IRB is the reviewing IRB</a:t>
            </a:r>
          </a:p>
          <a:p>
            <a:pPr lvl="1"/>
            <a:r>
              <a:rPr lang="en-US" sz="2000" dirty="0"/>
              <a:t>The NIH IRB</a:t>
            </a:r>
          </a:p>
          <a:p>
            <a:pPr lvl="1"/>
            <a:endParaRPr lang="en-US" sz="2000" dirty="0"/>
          </a:p>
          <a:p>
            <a:r>
              <a:rPr lang="en-US" dirty="0"/>
              <a:t>This policy does NOT cover all regulatory requirements regarding research pregnancy or human fetuses/fetal materials; therefore investigators should also refer to </a:t>
            </a:r>
            <a:r>
              <a:rPr lang="en-US" dirty="0">
                <a:latin typeface="Calibri" panose="020F0502020204030204" pitchFamily="34" charset="0"/>
                <a:ea typeface="Calibri" panose="020F0502020204030204" pitchFamily="34" charset="0"/>
                <a:cs typeface="Times New Roman" panose="02020603050405020304" pitchFamily="18" charset="0"/>
                <a:hlinkClick r:id="rId6"/>
              </a:rPr>
              <a:t>45 CFR 46 Subpart B</a:t>
            </a:r>
            <a:r>
              <a:rPr lang="en-US" dirty="0"/>
              <a:t> and the </a:t>
            </a:r>
            <a:r>
              <a:rPr lang="en-US" dirty="0">
                <a:hlinkClick r:id="rId7"/>
              </a:rPr>
              <a:t>OIR Sourcebook: Special Research Considerations</a:t>
            </a:r>
            <a:r>
              <a:rPr lang="en-US" dirty="0"/>
              <a:t>.</a:t>
            </a:r>
          </a:p>
          <a:p>
            <a:pPr lvl="1"/>
            <a:endParaRPr lang="en-US" sz="2000" dirty="0"/>
          </a:p>
          <a:p>
            <a:endParaRPr lang="en-US" dirty="0"/>
          </a:p>
        </p:txBody>
      </p:sp>
      <p:pic>
        <p:nvPicPr>
          <p:cNvPr id="11" name="Audio 10" descr="Speaker icon to adjust volume">
            <a:hlinkClick r:id="" action="ppaction://media"/>
            <a:extLst>
              <a:ext uri="{FF2B5EF4-FFF2-40B4-BE49-F238E27FC236}">
                <a16:creationId xmlns:a16="http://schemas.microsoft.com/office/drawing/2014/main" id="{AB806471-2E9F-4E96-9918-1FCDA39F34F2}"/>
              </a:ext>
            </a:extLst>
          </p:cNvPr>
          <p:cNvPicPr>
            <a:picLocks noChangeAspect="1"/>
          </p:cNvPicPr>
          <p:nvPr>
            <a:audioFile r:link="rId2"/>
            <p:custDataLst>
              <p:tags r:id="rId3"/>
            </p:custDataLst>
            <p:extLst>
              <p:ext uri="{DAA4B4D4-6D71-4841-9C94-3DE7FCFB9230}">
                <p14:media xmlns:p14="http://schemas.microsoft.com/office/powerpoint/2010/main" r:embed="rId1">
                  <p14:bmkLst/>
                </p14:media>
              </p:ext>
            </p:extLst>
          </p:nvPr>
        </p:nvPicPr>
        <p:blipFill>
          <a:blip r:embed="rId8"/>
          <a:stretch>
            <a:fillRect/>
          </a:stretch>
        </p:blipFill>
        <p:spPr>
          <a:xfrm>
            <a:off x="8382000" y="6096000"/>
            <a:ext cx="609600" cy="609600"/>
          </a:xfrm>
          <a:prstGeom prst="rect">
            <a:avLst/>
          </a:prstGeom>
        </p:spPr>
      </p:pic>
    </p:spTree>
    <p:extLst>
      <p:ext uri="{BB962C8B-B14F-4D97-AF65-F5344CB8AC3E}">
        <p14:creationId xmlns:p14="http://schemas.microsoft.com/office/powerpoint/2010/main" val="2648302920"/>
      </p:ext>
    </p:extLst>
  </p:cSld>
  <p:clrMapOvr>
    <a:masterClrMapping/>
  </p:clrMapOvr>
  <mc:AlternateContent xmlns:mc="http://schemas.openxmlformats.org/markup-compatibility/2006" xmlns:p14="http://schemas.microsoft.com/office/powerpoint/2010/main">
    <mc:Choice Requires="p14">
      <p:transition spd="slow" p14:dur="2000" advTm="42389"/>
    </mc:Choice>
    <mc:Fallback xmlns="">
      <p:transition spd="slow" advTm="42389"/>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1"/>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100000" showWhenStopped="0">
                <p:cTn id="7" fill="hold" display="0">
                  <p:stCondLst>
                    <p:cond delay="indefinite"/>
                  </p:stCondLst>
                  <p:endCondLst>
                    <p:cond evt="onStopAudio" delay="0">
                      <p:tgtEl>
                        <p:sldTgt/>
                      </p:tgtEl>
                    </p:cond>
                  </p:endCondLst>
                </p:cTn>
                <p:tgtEl>
                  <p:spTgt spid="11"/>
                </p:tgtEl>
              </p:cMediaNode>
            </p:audio>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DF13FE-5BA0-489E-BC4D-C1770466C500}"/>
              </a:ext>
            </a:extLst>
          </p:cNvPr>
          <p:cNvSpPr>
            <a:spLocks noGrp="1"/>
          </p:cNvSpPr>
          <p:nvPr>
            <p:ph type="title"/>
          </p:nvPr>
        </p:nvSpPr>
        <p:spPr>
          <a:xfrm>
            <a:off x="822960" y="286604"/>
            <a:ext cx="7543800" cy="1035759"/>
          </a:xfrm>
        </p:spPr>
        <p:txBody>
          <a:bodyPr/>
          <a:lstStyle/>
          <a:p>
            <a:r>
              <a:rPr lang="en-US" dirty="0"/>
              <a:t>Policy 400 – Other NIH Policies</a:t>
            </a:r>
          </a:p>
        </p:txBody>
      </p:sp>
      <p:sp>
        <p:nvSpPr>
          <p:cNvPr id="3" name="Content Placeholder 2">
            <a:extLst>
              <a:ext uri="{FF2B5EF4-FFF2-40B4-BE49-F238E27FC236}">
                <a16:creationId xmlns:a16="http://schemas.microsoft.com/office/drawing/2014/main" id="{64633A11-1103-4271-BC6C-33084AF14781}"/>
              </a:ext>
            </a:extLst>
          </p:cNvPr>
          <p:cNvSpPr>
            <a:spLocks noGrp="1"/>
          </p:cNvSpPr>
          <p:nvPr>
            <p:ph idx="1"/>
          </p:nvPr>
        </p:nvSpPr>
        <p:spPr>
          <a:xfrm>
            <a:off x="822959" y="1958274"/>
            <a:ext cx="7543801" cy="4245577"/>
          </a:xfrm>
        </p:spPr>
        <p:txBody>
          <a:bodyPr>
            <a:normAutofit lnSpcReduction="10000"/>
          </a:bodyPr>
          <a:lstStyle/>
          <a:p>
            <a:pPr marL="0" indent="0">
              <a:buNone/>
            </a:pPr>
            <a:r>
              <a:rPr lang="en-US" dirty="0"/>
              <a:t>When conducting research involving pregnant women, research with human fetuses or human fetal tissue, Principal Investigators (PIs) should be aware that other regulations and NIH policies apply</a:t>
            </a:r>
            <a:r>
              <a:rPr lang="en-US" sz="2200" dirty="0"/>
              <a:t>.  </a:t>
            </a:r>
          </a:p>
          <a:p>
            <a:pPr marL="0" indent="0">
              <a:buNone/>
            </a:pPr>
            <a:r>
              <a:rPr lang="en-US" dirty="0"/>
              <a:t>These other requirements, including prohibited research, </a:t>
            </a:r>
            <a:r>
              <a:rPr lang="en-US" u="sng" dirty="0"/>
              <a:t>are not </a:t>
            </a:r>
            <a:r>
              <a:rPr lang="en-US" dirty="0"/>
              <a:t>covered in Policy 400. Therefore, PIs should also review the </a:t>
            </a:r>
            <a:r>
              <a:rPr lang="en-US" i="1" u="sng" dirty="0">
                <a:hlinkClick r:id="rId6"/>
              </a:rPr>
              <a:t>OIR Sourcebook: Special Research Considerations</a:t>
            </a:r>
            <a:r>
              <a:rPr lang="en-US" i="1" dirty="0"/>
              <a:t>  </a:t>
            </a:r>
            <a:r>
              <a:rPr lang="en-US" dirty="0"/>
              <a:t>when conducting research involving: </a:t>
            </a:r>
          </a:p>
          <a:p>
            <a:pPr marL="630746" lvl="1" indent="-338138">
              <a:buFont typeface="Wingdings" panose="05000000000000000000" pitchFamily="2" charset="2"/>
              <a:buChar char="§"/>
            </a:pPr>
            <a:r>
              <a:rPr lang="en-US" sz="2000" dirty="0"/>
              <a:t>Human fetal tissue</a:t>
            </a:r>
          </a:p>
          <a:p>
            <a:pPr marL="630746" lvl="1" indent="-338138">
              <a:buFont typeface="Wingdings" panose="05000000000000000000" pitchFamily="2" charset="2"/>
              <a:buChar char="§"/>
            </a:pPr>
            <a:r>
              <a:rPr lang="en-US" sz="2000" dirty="0"/>
              <a:t>human embryonic stem cells (hESCs)</a:t>
            </a:r>
          </a:p>
          <a:p>
            <a:pPr marL="630746" lvl="1" indent="-338138">
              <a:buFont typeface="Wingdings" panose="05000000000000000000" pitchFamily="2" charset="2"/>
              <a:buChar char="§"/>
            </a:pPr>
            <a:r>
              <a:rPr lang="en-US" sz="2000" dirty="0"/>
              <a:t>human induced pluripotent stem cells (IPSCs), or</a:t>
            </a:r>
          </a:p>
          <a:p>
            <a:pPr marL="630746" lvl="1" indent="-338138">
              <a:buFont typeface="Wingdings" panose="05000000000000000000" pitchFamily="2" charset="2"/>
              <a:buChar char="§"/>
            </a:pPr>
            <a:r>
              <a:rPr lang="en-US" sz="2000" dirty="0"/>
              <a:t>adult stem cells</a:t>
            </a:r>
          </a:p>
          <a:p>
            <a:pPr marL="0" lvl="1" indent="0">
              <a:buNone/>
            </a:pPr>
            <a:endParaRPr lang="en-US" sz="2000" dirty="0"/>
          </a:p>
          <a:p>
            <a:pPr marL="0" lvl="1" indent="0">
              <a:buNone/>
            </a:pPr>
            <a:r>
              <a:rPr lang="en-US" sz="2000" dirty="0"/>
              <a:t>NIH policy regarding termination of pregnancy, or utilization of materials resulting from abortion. </a:t>
            </a:r>
          </a:p>
          <a:p>
            <a:pPr marL="201168" lvl="1" indent="0">
              <a:buNone/>
            </a:pPr>
            <a:endParaRPr lang="en-US" dirty="0"/>
          </a:p>
        </p:txBody>
      </p:sp>
      <p:pic>
        <p:nvPicPr>
          <p:cNvPr id="13" name="Audio 12" descr="Speaker icon to adjust volume">
            <a:hlinkClick r:id="" action="ppaction://media"/>
            <a:extLst>
              <a:ext uri="{FF2B5EF4-FFF2-40B4-BE49-F238E27FC236}">
                <a16:creationId xmlns:a16="http://schemas.microsoft.com/office/drawing/2014/main" id="{8CFE43BD-1F6E-4484-95C7-D6951515866D}"/>
              </a:ext>
            </a:extLst>
          </p:cNvPr>
          <p:cNvPicPr>
            <a:picLocks noChangeAspect="1"/>
          </p:cNvPicPr>
          <p:nvPr>
            <a:audioFile r:link="rId2"/>
            <p:custDataLst>
              <p:tags r:id="rId3"/>
            </p:custDataLst>
            <p:extLst>
              <p:ext uri="{DAA4B4D4-6D71-4841-9C94-3DE7FCFB9230}">
                <p14:media xmlns:p14="http://schemas.microsoft.com/office/powerpoint/2010/main" r:embed="rId1">
                  <p14:bmkLst/>
                </p14:media>
              </p:ext>
            </p:extLst>
          </p:nvPr>
        </p:nvPicPr>
        <p:blipFill>
          <a:blip r:embed="rId7"/>
          <a:stretch>
            <a:fillRect/>
          </a:stretch>
        </p:blipFill>
        <p:spPr>
          <a:xfrm>
            <a:off x="8382000" y="6096000"/>
            <a:ext cx="609600" cy="609600"/>
          </a:xfrm>
          <a:prstGeom prst="rect">
            <a:avLst/>
          </a:prstGeom>
        </p:spPr>
      </p:pic>
    </p:spTree>
    <p:extLst>
      <p:ext uri="{BB962C8B-B14F-4D97-AF65-F5344CB8AC3E}">
        <p14:creationId xmlns:p14="http://schemas.microsoft.com/office/powerpoint/2010/main" val="177333580"/>
      </p:ext>
    </p:extLst>
  </p:cSld>
  <p:clrMapOvr>
    <a:masterClrMapping/>
  </p:clrMapOvr>
  <mc:AlternateContent xmlns:mc="http://schemas.openxmlformats.org/markup-compatibility/2006" xmlns:p14="http://schemas.microsoft.com/office/powerpoint/2010/main">
    <mc:Choice Requires="p14">
      <p:transition spd="slow" p14:dur="2000" advTm="94420"/>
    </mc:Choice>
    <mc:Fallback xmlns="">
      <p:transition spd="slow" advTm="9442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3"/>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mute="1" showWhenStopped="0">
                <p:cTn id="7" fill="hold" display="0">
                  <p:stCondLst>
                    <p:cond delay="indefinite"/>
                  </p:stCondLst>
                  <p:endCondLst>
                    <p:cond evt="onStopAudio" delay="0">
                      <p:tgtEl>
                        <p:sldTgt/>
                      </p:tgtEl>
                    </p:cond>
                  </p:endCondLst>
                </p:cTn>
                <p:tgtEl>
                  <p:spTgt spid="13"/>
                </p:tgtEl>
              </p:cMediaNode>
            </p:audio>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31DCD36A-F3E9-4E7A-BD46-53531E60969C}"/>
              </a:ext>
            </a:extLst>
          </p:cNvPr>
          <p:cNvSpPr>
            <a:spLocks noGrp="1"/>
          </p:cNvSpPr>
          <p:nvPr>
            <p:ph type="title" idx="4294967295"/>
          </p:nvPr>
        </p:nvSpPr>
        <p:spPr>
          <a:xfrm>
            <a:off x="669151" y="225095"/>
            <a:ext cx="6870901" cy="769441"/>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4400" b="0" i="0" u="none" strike="noStrike" kern="1200" cap="none" spc="0" normalizeH="0" baseline="0" noProof="0" dirty="0">
                <a:ln>
                  <a:noFill/>
                </a:ln>
                <a:solidFill>
                  <a:schemeClr val="tx1"/>
                </a:solidFill>
                <a:effectLst/>
                <a:uLnTx/>
                <a:uFillTx/>
                <a:latin typeface="+mn-lt"/>
                <a:ea typeface="+mn-ea"/>
                <a:cs typeface="+mn-cs"/>
              </a:rPr>
              <a:t>Policy 400 - key points</a:t>
            </a:r>
          </a:p>
        </p:txBody>
      </p:sp>
      <p:sp>
        <p:nvSpPr>
          <p:cNvPr id="6" name="TextBox 5">
            <a:extLst>
              <a:ext uri="{FF2B5EF4-FFF2-40B4-BE49-F238E27FC236}">
                <a16:creationId xmlns:a16="http://schemas.microsoft.com/office/drawing/2014/main" id="{C000F77B-83B9-449E-9781-31B1C88B37EB}"/>
              </a:ext>
            </a:extLst>
          </p:cNvPr>
          <p:cNvSpPr txBox="1"/>
          <p:nvPr/>
        </p:nvSpPr>
        <p:spPr>
          <a:xfrm>
            <a:off x="669151" y="994536"/>
            <a:ext cx="7749915" cy="5262979"/>
          </a:xfrm>
          <a:prstGeom prst="rect">
            <a:avLst/>
          </a:prstGeom>
          <a:noFill/>
        </p:spPr>
        <p:txBody>
          <a:bodyPr wrap="square" rtlCol="0">
            <a:spAutoFit/>
          </a:bodyPr>
          <a:lstStyle/>
          <a:p>
            <a:pPr lvl="0"/>
            <a:r>
              <a:rPr lang="en-US" sz="2400" dirty="0"/>
              <a:t>Research involving pregnant women, human fetuses or neonates, may not begin prior to IRB approval of the research</a:t>
            </a:r>
          </a:p>
          <a:p>
            <a:pPr lvl="0"/>
            <a:endParaRPr lang="en-US" sz="2400" dirty="0"/>
          </a:p>
          <a:p>
            <a:pPr lvl="0"/>
            <a:r>
              <a:rPr lang="en-US" sz="2400" dirty="0"/>
              <a:t>When conducting research involving pregnant women, human fetuses or neonates, Principal Investigators (PIs) must: </a:t>
            </a:r>
          </a:p>
          <a:p>
            <a:pPr marL="285750" lvl="0" indent="-285750">
              <a:buFont typeface="Arial" panose="020B0604020202020204" pitchFamily="34" charset="0"/>
              <a:buChar char="•"/>
            </a:pPr>
            <a:r>
              <a:rPr lang="en-US" sz="2400" dirty="0"/>
              <a:t>Ensure that the protocol and the research comply both with the basic protections for human subjects specified at 45 CFR 46 Subpart A, and the additional requirements of 45 CFR 46 Subpart B; </a:t>
            </a:r>
          </a:p>
          <a:p>
            <a:pPr marL="742950" lvl="1" indent="-285750">
              <a:buFont typeface="Arial" panose="020B0604020202020204" pitchFamily="34" charset="0"/>
              <a:buChar char="•"/>
            </a:pPr>
            <a:r>
              <a:rPr lang="en-US" sz="2400" dirty="0"/>
              <a:t>In addition, if this research also involves pregnant children (Subpart D), or pregnant prisoners (Subpart C), the other subparts  of 45 CFR 46 also apply </a:t>
            </a:r>
          </a:p>
        </p:txBody>
      </p:sp>
      <p:pic>
        <p:nvPicPr>
          <p:cNvPr id="7" name="Audio 6" descr="Speaker icon to adjust volume">
            <a:hlinkClick r:id="" action="ppaction://media"/>
            <a:extLst>
              <a:ext uri="{FF2B5EF4-FFF2-40B4-BE49-F238E27FC236}">
                <a16:creationId xmlns:a16="http://schemas.microsoft.com/office/drawing/2014/main" id="{52F85B80-F5FA-4A51-8F55-C9F9D0F2F4EC}"/>
              </a:ext>
            </a:extLst>
          </p:cNvPr>
          <p:cNvPicPr>
            <a:picLocks noChangeAspect="1"/>
          </p:cNvPicPr>
          <p:nvPr>
            <a:audioFile r:link="rId2"/>
            <p:custDataLst>
              <p:tags r:id="rId3"/>
            </p:custDataLst>
            <p:extLst>
              <p:ext uri="{DAA4B4D4-6D71-4841-9C94-3DE7FCFB9230}">
                <p14:media xmlns:p14="http://schemas.microsoft.com/office/powerpoint/2010/main" r:embed="rId1"/>
              </p:ext>
            </p:extLst>
          </p:nvPr>
        </p:nvPicPr>
        <p:blipFill>
          <a:blip r:embed="rId6"/>
          <a:stretch>
            <a:fillRect/>
          </a:stretch>
        </p:blipFill>
        <p:spPr>
          <a:xfrm>
            <a:off x="8382000" y="6096000"/>
            <a:ext cx="609600" cy="609600"/>
          </a:xfrm>
          <a:prstGeom prst="rect">
            <a:avLst/>
          </a:prstGeom>
        </p:spPr>
      </p:pic>
    </p:spTree>
    <p:extLst>
      <p:ext uri="{BB962C8B-B14F-4D97-AF65-F5344CB8AC3E}">
        <p14:creationId xmlns:p14="http://schemas.microsoft.com/office/powerpoint/2010/main" val="3291931761"/>
      </p:ext>
    </p:extLst>
  </p:cSld>
  <p:clrMapOvr>
    <a:masterClrMapping/>
  </p:clrMapOvr>
  <mc:AlternateContent xmlns:mc="http://schemas.openxmlformats.org/markup-compatibility/2006" xmlns:p14="http://schemas.microsoft.com/office/powerpoint/2010/main">
    <mc:Choice Requires="p14">
      <p:transition spd="slow" p14:dur="2000" advTm="49718"/>
    </mc:Choice>
    <mc:Fallback xmlns="">
      <p:transition spd="slow" advTm="49718"/>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7"/>
                </p:tgtEl>
              </p:cMediaNode>
            </p:audio>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31DCD36A-F3E9-4E7A-BD46-53531E60969C}"/>
              </a:ext>
            </a:extLst>
          </p:cNvPr>
          <p:cNvSpPr>
            <a:spLocks noGrp="1"/>
          </p:cNvSpPr>
          <p:nvPr>
            <p:ph type="title" idx="4294967295"/>
          </p:nvPr>
        </p:nvSpPr>
        <p:spPr>
          <a:xfrm>
            <a:off x="724934" y="348205"/>
            <a:ext cx="6870901" cy="646331"/>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3600" b="0" i="0" u="none" strike="noStrike" kern="1200" cap="none" spc="0" normalizeH="0" baseline="0" noProof="0" dirty="0">
                <a:ln>
                  <a:noFill/>
                </a:ln>
                <a:solidFill>
                  <a:schemeClr val="tx1"/>
                </a:solidFill>
                <a:effectLst/>
                <a:uLnTx/>
                <a:uFillTx/>
                <a:latin typeface="+mn-lt"/>
                <a:ea typeface="+mn-ea"/>
                <a:cs typeface="+mn-cs"/>
              </a:rPr>
              <a:t>Policy 400 - key points (</a:t>
            </a:r>
            <a:r>
              <a:rPr kumimoji="0" lang="en-US" sz="3600" b="0" i="1" u="none" strike="noStrike" kern="1200" cap="none" spc="0" normalizeH="0" baseline="0" noProof="0" dirty="0">
                <a:ln>
                  <a:noFill/>
                </a:ln>
                <a:solidFill>
                  <a:schemeClr val="tx1"/>
                </a:solidFill>
                <a:effectLst/>
                <a:uLnTx/>
                <a:uFillTx/>
                <a:latin typeface="+mn-lt"/>
                <a:ea typeface="+mn-ea"/>
                <a:cs typeface="+mn-cs"/>
              </a:rPr>
              <a:t>continued</a:t>
            </a:r>
            <a:r>
              <a:rPr kumimoji="0" lang="en-US" sz="3600" b="0" i="0" u="none" strike="noStrike" kern="1200" cap="none" spc="0" normalizeH="0" baseline="0" noProof="0" dirty="0">
                <a:ln>
                  <a:noFill/>
                </a:ln>
                <a:solidFill>
                  <a:schemeClr val="tx1"/>
                </a:solidFill>
                <a:effectLst/>
                <a:uLnTx/>
                <a:uFillTx/>
                <a:latin typeface="+mn-lt"/>
                <a:ea typeface="+mn-ea"/>
                <a:cs typeface="+mn-cs"/>
              </a:rPr>
              <a:t>)</a:t>
            </a:r>
          </a:p>
        </p:txBody>
      </p:sp>
      <p:sp>
        <p:nvSpPr>
          <p:cNvPr id="6" name="TextBox 5">
            <a:extLst>
              <a:ext uri="{FF2B5EF4-FFF2-40B4-BE49-F238E27FC236}">
                <a16:creationId xmlns:a16="http://schemas.microsoft.com/office/drawing/2014/main" id="{C000F77B-83B9-449E-9781-31B1C88B37EB}"/>
              </a:ext>
            </a:extLst>
          </p:cNvPr>
          <p:cNvSpPr txBox="1"/>
          <p:nvPr/>
        </p:nvSpPr>
        <p:spPr>
          <a:xfrm>
            <a:off x="669151" y="994536"/>
            <a:ext cx="7749915" cy="4524315"/>
          </a:xfrm>
          <a:prstGeom prst="rect">
            <a:avLst/>
          </a:prstGeom>
          <a:noFill/>
        </p:spPr>
        <p:txBody>
          <a:bodyPr wrap="square" rtlCol="0">
            <a:spAutoFit/>
          </a:bodyPr>
          <a:lstStyle/>
          <a:p>
            <a:pPr lvl="0"/>
            <a:endParaRPr lang="en-US" sz="2400" dirty="0"/>
          </a:p>
          <a:p>
            <a:pPr lvl="0"/>
            <a:r>
              <a:rPr lang="en-US" sz="2400" dirty="0"/>
              <a:t>When conducting research involving pregnant women, human fetuses or neonates, Principal Investigators (PIs) must also: </a:t>
            </a:r>
          </a:p>
          <a:p>
            <a:pPr marL="285750" lvl="0" indent="-285750">
              <a:buFont typeface="Arial" panose="020B0604020202020204" pitchFamily="34" charset="0"/>
              <a:buChar char="•"/>
            </a:pPr>
            <a:r>
              <a:rPr lang="en-US" sz="2400" dirty="0"/>
              <a:t>Ensure that the informed consent procedures comply both with 45 CFR 46 Subpart A and Subpart B consent requirements; and</a:t>
            </a:r>
          </a:p>
          <a:p>
            <a:pPr marL="285750" lvl="0" indent="-285750">
              <a:buFont typeface="Arial" panose="020B0604020202020204" pitchFamily="34" charset="0"/>
              <a:buChar char="•"/>
            </a:pPr>
            <a:r>
              <a:rPr lang="en-US" sz="2400" dirty="0"/>
              <a:t>When conducting FDA-regulated research, apply all applicable FDA requirements. </a:t>
            </a:r>
          </a:p>
          <a:p>
            <a:pPr marL="742950" lvl="1" indent="-285750">
              <a:buFont typeface="Arial" panose="020B0604020202020204" pitchFamily="34" charset="0"/>
              <a:buChar char="•"/>
            </a:pPr>
            <a:r>
              <a:rPr lang="en-US" sz="2400" dirty="0"/>
              <a:t>However, the exception(s) from informed consent requirements for emergency research </a:t>
            </a:r>
            <a:r>
              <a:rPr lang="en-US" sz="2400" u="sng" dirty="0"/>
              <a:t>may not </a:t>
            </a:r>
            <a:r>
              <a:rPr lang="en-US" sz="2400" dirty="0"/>
              <a:t>be applied to research that is also subject to Subpart B. </a:t>
            </a:r>
          </a:p>
        </p:txBody>
      </p:sp>
      <p:pic>
        <p:nvPicPr>
          <p:cNvPr id="2" name="Audio 1" descr="Speaker icon to adjust volume">
            <a:hlinkClick r:id="" action="ppaction://media"/>
            <a:extLst>
              <a:ext uri="{FF2B5EF4-FFF2-40B4-BE49-F238E27FC236}">
                <a16:creationId xmlns:a16="http://schemas.microsoft.com/office/drawing/2014/main" id="{36E77C95-16D8-4888-A768-B717C9B562CA}"/>
              </a:ext>
            </a:extLst>
          </p:cNvPr>
          <p:cNvPicPr>
            <a:picLocks noChangeAspect="1"/>
          </p:cNvPicPr>
          <p:nvPr>
            <a:audioFile r:link="rId2"/>
            <p:custDataLst>
              <p:tags r:id="rId3"/>
            </p:custDataLst>
            <p:extLst>
              <p:ext uri="{DAA4B4D4-6D71-4841-9C94-3DE7FCFB9230}">
                <p14:media xmlns:p14="http://schemas.microsoft.com/office/powerpoint/2010/main" r:embed="rId1"/>
              </p:ext>
            </p:extLst>
          </p:nvPr>
        </p:nvPicPr>
        <p:blipFill>
          <a:blip r:embed="rId6"/>
          <a:stretch>
            <a:fillRect/>
          </a:stretch>
        </p:blipFill>
        <p:spPr>
          <a:xfrm>
            <a:off x="8331200" y="6045200"/>
            <a:ext cx="660400" cy="660400"/>
          </a:xfrm>
          <a:prstGeom prst="rect">
            <a:avLst/>
          </a:prstGeom>
        </p:spPr>
      </p:pic>
    </p:spTree>
    <p:extLst>
      <p:ext uri="{BB962C8B-B14F-4D97-AF65-F5344CB8AC3E}">
        <p14:creationId xmlns:p14="http://schemas.microsoft.com/office/powerpoint/2010/main" val="286399348"/>
      </p:ext>
    </p:extLst>
  </p:cSld>
  <p:clrMapOvr>
    <a:masterClrMapping/>
  </p:clrMapOvr>
  <mc:AlternateContent xmlns:mc="http://schemas.openxmlformats.org/markup-compatibility/2006" xmlns:p14="http://schemas.microsoft.com/office/powerpoint/2010/main">
    <mc:Choice Requires="p14">
      <p:transition spd="slow" p14:dur="2000" advTm="51955"/>
    </mc:Choice>
    <mc:Fallback xmlns="">
      <p:transition spd="slow" advTm="51955"/>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2"/>
                </p:tgtEl>
              </p:cMediaNode>
            </p:audio>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31DCD36A-F3E9-4E7A-BD46-53531E60969C}"/>
              </a:ext>
            </a:extLst>
          </p:cNvPr>
          <p:cNvSpPr>
            <a:spLocks noGrp="1"/>
          </p:cNvSpPr>
          <p:nvPr>
            <p:ph type="title" idx="4294967295"/>
          </p:nvPr>
        </p:nvSpPr>
        <p:spPr>
          <a:xfrm>
            <a:off x="669151" y="225095"/>
            <a:ext cx="6870901" cy="769441"/>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4400" b="0" i="0" u="none" strike="noStrike" kern="1200" cap="none" spc="0" normalizeH="0" baseline="0" noProof="0" dirty="0">
                <a:ln>
                  <a:noFill/>
                </a:ln>
                <a:solidFill>
                  <a:schemeClr val="tx1"/>
                </a:solidFill>
                <a:effectLst/>
                <a:uLnTx/>
                <a:uFillTx/>
                <a:latin typeface="+mn-lt"/>
                <a:ea typeface="+mn-ea"/>
                <a:cs typeface="+mn-cs"/>
              </a:rPr>
              <a:t>Policy 400 – Subpart B</a:t>
            </a:r>
          </a:p>
        </p:txBody>
      </p:sp>
      <p:sp>
        <p:nvSpPr>
          <p:cNvPr id="6" name="TextBox 5">
            <a:extLst>
              <a:ext uri="{FF2B5EF4-FFF2-40B4-BE49-F238E27FC236}">
                <a16:creationId xmlns:a16="http://schemas.microsoft.com/office/drawing/2014/main" id="{C000F77B-83B9-449E-9781-31B1C88B37EB}"/>
              </a:ext>
            </a:extLst>
          </p:cNvPr>
          <p:cNvSpPr txBox="1"/>
          <p:nvPr/>
        </p:nvSpPr>
        <p:spPr>
          <a:xfrm>
            <a:off x="632085" y="1240925"/>
            <a:ext cx="7749915" cy="4154984"/>
          </a:xfrm>
          <a:prstGeom prst="rect">
            <a:avLst/>
          </a:prstGeom>
          <a:noFill/>
        </p:spPr>
        <p:txBody>
          <a:bodyPr wrap="square" rtlCol="0">
            <a:spAutoFit/>
          </a:bodyPr>
          <a:lstStyle/>
          <a:p>
            <a:pPr lvl="0"/>
            <a:r>
              <a:rPr lang="en-US" sz="2400" dirty="0"/>
              <a:t>When conducting research with pregnant women, human fetuses and neonates, the regulations require that the following requirements be met:</a:t>
            </a:r>
          </a:p>
          <a:p>
            <a:pPr marL="342900" lvl="0" indent="-342900">
              <a:buFont typeface="Arial" panose="020B0604020202020204" pitchFamily="34" charset="0"/>
              <a:buChar char="•"/>
            </a:pPr>
            <a:r>
              <a:rPr lang="en-US" sz="2400" dirty="0"/>
              <a:t>The regulations apply to research both with viable neonates and those of uncertain viability, and to fetal tissue use</a:t>
            </a:r>
          </a:p>
          <a:p>
            <a:pPr marL="342900" lvl="0" indent="-342900">
              <a:buFont typeface="Arial" panose="020B0604020202020204" pitchFamily="34" charset="0"/>
              <a:buChar char="•"/>
            </a:pPr>
            <a:r>
              <a:rPr lang="en-US" sz="2400" dirty="0"/>
              <a:t>Exempt research may proceed so long as it meets the requirements of 45 CFR 46.104(b) (2018 CR) or 45 CFR 46.101(b) (pre-2018 CR), as applicable</a:t>
            </a:r>
          </a:p>
          <a:p>
            <a:pPr marL="342900" lvl="0" indent="-342900">
              <a:buFont typeface="Arial" panose="020B0604020202020204" pitchFamily="34" charset="0"/>
              <a:buChar char="•"/>
            </a:pPr>
            <a:r>
              <a:rPr lang="en-US" sz="2400" dirty="0"/>
              <a:t>Investigators should also be mindful of applicable state or local law, including Tribal law</a:t>
            </a:r>
          </a:p>
        </p:txBody>
      </p:sp>
      <p:pic>
        <p:nvPicPr>
          <p:cNvPr id="10" name="Audio 9" descr="Speaker icon to adjust volume">
            <a:hlinkClick r:id="" action="ppaction://media"/>
            <a:extLst>
              <a:ext uri="{FF2B5EF4-FFF2-40B4-BE49-F238E27FC236}">
                <a16:creationId xmlns:a16="http://schemas.microsoft.com/office/drawing/2014/main" id="{D1E04B42-91E4-4D4B-A77C-322F576538B2}"/>
              </a:ext>
            </a:extLst>
          </p:cNvPr>
          <p:cNvPicPr>
            <a:picLocks noChangeAspect="1"/>
          </p:cNvPicPr>
          <p:nvPr>
            <a:audioFile r:link="rId2"/>
            <p:custDataLst>
              <p:tags r:id="rId3"/>
            </p:custDataLst>
            <p:extLst>
              <p:ext uri="{DAA4B4D4-6D71-4841-9C94-3DE7FCFB9230}">
                <p14:media xmlns:p14="http://schemas.microsoft.com/office/powerpoint/2010/main" r:embed="rId1"/>
              </p:ext>
            </p:extLst>
          </p:nvPr>
        </p:nvPicPr>
        <p:blipFill>
          <a:blip r:embed="rId6"/>
          <a:stretch>
            <a:fillRect/>
          </a:stretch>
        </p:blipFill>
        <p:spPr>
          <a:xfrm>
            <a:off x="8382000" y="6096000"/>
            <a:ext cx="609600" cy="609600"/>
          </a:xfrm>
          <a:prstGeom prst="rect">
            <a:avLst/>
          </a:prstGeom>
        </p:spPr>
      </p:pic>
    </p:spTree>
    <p:extLst>
      <p:ext uri="{BB962C8B-B14F-4D97-AF65-F5344CB8AC3E}">
        <p14:creationId xmlns:p14="http://schemas.microsoft.com/office/powerpoint/2010/main" val="4098775755"/>
      </p:ext>
    </p:extLst>
  </p:cSld>
  <p:clrMapOvr>
    <a:masterClrMapping/>
  </p:clrMapOvr>
  <mc:AlternateContent xmlns:mc="http://schemas.openxmlformats.org/markup-compatibility/2006" xmlns:p14="http://schemas.microsoft.com/office/powerpoint/2010/main">
    <mc:Choice Requires="p14">
      <p:transition spd="slow" p14:dur="2000" advTm="60440"/>
    </mc:Choice>
    <mc:Fallback xmlns="">
      <p:transition spd="slow" advTm="6044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0"/>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0"/>
                </p:tgtEl>
              </p:cMediaNode>
            </p:audio>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31DCD36A-F3E9-4E7A-BD46-53531E60969C}"/>
              </a:ext>
            </a:extLst>
          </p:cNvPr>
          <p:cNvSpPr>
            <a:spLocks noGrp="1"/>
          </p:cNvSpPr>
          <p:nvPr>
            <p:ph type="title" idx="4294967295"/>
          </p:nvPr>
        </p:nvSpPr>
        <p:spPr>
          <a:xfrm>
            <a:off x="835406" y="329004"/>
            <a:ext cx="6870901" cy="646331"/>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3600" b="0" i="0" u="none" strike="noStrike" kern="1200" cap="none" spc="0" normalizeH="0" baseline="0" noProof="0" dirty="0">
                <a:ln>
                  <a:noFill/>
                </a:ln>
                <a:solidFill>
                  <a:schemeClr val="tx1"/>
                </a:solidFill>
                <a:effectLst/>
                <a:uLnTx/>
                <a:uFillTx/>
                <a:latin typeface="+mn-lt"/>
                <a:ea typeface="+mn-ea"/>
                <a:cs typeface="+mn-cs"/>
              </a:rPr>
              <a:t>Policy 400 – Subpart B (</a:t>
            </a:r>
            <a:r>
              <a:rPr kumimoji="0" lang="en-US" sz="3600" b="0" i="1" u="none" strike="noStrike" kern="1200" cap="none" spc="0" normalizeH="0" baseline="0" noProof="0" dirty="0">
                <a:ln>
                  <a:noFill/>
                </a:ln>
                <a:solidFill>
                  <a:schemeClr val="tx1"/>
                </a:solidFill>
                <a:effectLst/>
                <a:uLnTx/>
                <a:uFillTx/>
                <a:latin typeface="+mn-lt"/>
                <a:ea typeface="+mn-ea"/>
                <a:cs typeface="+mn-cs"/>
              </a:rPr>
              <a:t>continued</a:t>
            </a:r>
            <a:r>
              <a:rPr kumimoji="0" lang="en-US" sz="3600" b="0" i="0" u="none" strike="noStrike" kern="1200" cap="none" spc="0" normalizeH="0" baseline="0" noProof="0" dirty="0">
                <a:ln>
                  <a:noFill/>
                </a:ln>
                <a:solidFill>
                  <a:schemeClr val="tx1"/>
                </a:solidFill>
                <a:effectLst/>
                <a:uLnTx/>
                <a:uFillTx/>
                <a:latin typeface="+mn-lt"/>
                <a:ea typeface="+mn-ea"/>
                <a:cs typeface="+mn-cs"/>
              </a:rPr>
              <a:t>)</a:t>
            </a:r>
          </a:p>
        </p:txBody>
      </p:sp>
      <p:sp>
        <p:nvSpPr>
          <p:cNvPr id="6" name="TextBox 5">
            <a:extLst>
              <a:ext uri="{FF2B5EF4-FFF2-40B4-BE49-F238E27FC236}">
                <a16:creationId xmlns:a16="http://schemas.microsoft.com/office/drawing/2014/main" id="{C000F77B-83B9-449E-9781-31B1C88B37EB}"/>
              </a:ext>
            </a:extLst>
          </p:cNvPr>
          <p:cNvSpPr txBox="1"/>
          <p:nvPr/>
        </p:nvSpPr>
        <p:spPr>
          <a:xfrm>
            <a:off x="632085" y="975335"/>
            <a:ext cx="7749915" cy="6247864"/>
          </a:xfrm>
          <a:prstGeom prst="rect">
            <a:avLst/>
          </a:prstGeom>
          <a:noFill/>
        </p:spPr>
        <p:txBody>
          <a:bodyPr wrap="square" rtlCol="0">
            <a:spAutoFit/>
          </a:bodyPr>
          <a:lstStyle/>
          <a:p>
            <a:pPr lvl="0"/>
            <a:r>
              <a:rPr lang="en-US" sz="2200" dirty="0"/>
              <a:t>The regulations require that</a:t>
            </a:r>
            <a:r>
              <a:rPr lang="en-US" sz="2200" u="sng" dirty="0"/>
              <a:t> all </a:t>
            </a:r>
            <a:r>
              <a:rPr lang="en-US" sz="2200" dirty="0"/>
              <a:t>of the following requirements be met for research with pregnant women or fetuses (§46.204</a:t>
            </a:r>
            <a:r>
              <a:rPr lang="en-US" sz="2200" b="1" dirty="0"/>
              <a:t>)</a:t>
            </a:r>
            <a:r>
              <a:rPr lang="en-US" sz="2200" dirty="0"/>
              <a:t>:</a:t>
            </a:r>
          </a:p>
          <a:p>
            <a:pPr marL="342900" lvl="0" indent="-342900">
              <a:buFont typeface="Arial" panose="020B0604020202020204" pitchFamily="34" charset="0"/>
              <a:buChar char="•"/>
            </a:pPr>
            <a:r>
              <a:rPr lang="en-US" sz="2200" dirty="0"/>
              <a:t>When scientifically appropriate, pre-clinical studies must be conducted</a:t>
            </a:r>
          </a:p>
          <a:p>
            <a:pPr marL="342900" lvl="0" indent="-342900">
              <a:buFont typeface="Arial" panose="020B0604020202020204" pitchFamily="34" charset="0"/>
              <a:buChar char="•"/>
            </a:pPr>
            <a:r>
              <a:rPr lang="en-US" sz="2200" dirty="0"/>
              <a:t>The  IRB must find that the research is:</a:t>
            </a:r>
          </a:p>
          <a:p>
            <a:pPr marL="800100" lvl="1" indent="-342900">
              <a:buFont typeface="Arial" panose="020B0604020202020204" pitchFamily="34" charset="0"/>
              <a:buChar char="•"/>
            </a:pPr>
            <a:r>
              <a:rPr lang="en-US" sz="2200" dirty="0"/>
              <a:t>No greater than minimal risk (MR), or</a:t>
            </a:r>
          </a:p>
          <a:p>
            <a:pPr marL="800100" lvl="1" indent="-342900">
              <a:buFont typeface="Arial" panose="020B0604020202020204" pitchFamily="34" charset="0"/>
              <a:buChar char="•"/>
            </a:pPr>
            <a:r>
              <a:rPr lang="en-US" sz="2200" dirty="0"/>
              <a:t>If greater than minimal risk, the research interventions/procedures must offer the prospect of direct benefit (PDB) to the mother or the fetus, or</a:t>
            </a:r>
          </a:p>
          <a:p>
            <a:pPr marL="800100" lvl="1" indent="-342900">
              <a:buFont typeface="Arial" panose="020B0604020202020204" pitchFamily="34" charset="0"/>
              <a:buChar char="•"/>
            </a:pPr>
            <a:r>
              <a:rPr lang="en-US" sz="2200" dirty="0"/>
              <a:t>If there is no PDB, then the research must be no greater than MR to the fetus, and the purpose of the research must be the development of important biomedical knowledge which cannot be obtained by any other means, and</a:t>
            </a:r>
          </a:p>
          <a:p>
            <a:pPr marL="342900" indent="-342900">
              <a:buFont typeface="Arial" panose="020B0604020202020204" pitchFamily="34" charset="0"/>
              <a:buChar char="•"/>
            </a:pPr>
            <a:r>
              <a:rPr lang="en-US" sz="2200" dirty="0"/>
              <a:t>Any risk is the least possible for achieving the objectives of the research</a:t>
            </a:r>
          </a:p>
          <a:p>
            <a:pPr marL="800100" lvl="1" indent="-342900">
              <a:buFont typeface="Arial" panose="020B0604020202020204" pitchFamily="34" charset="0"/>
              <a:buChar char="•"/>
            </a:pPr>
            <a:endParaRPr lang="en-US" sz="2300" dirty="0"/>
          </a:p>
          <a:p>
            <a:pPr marL="800100" lvl="1" indent="-342900">
              <a:buFont typeface="Arial" panose="020B0604020202020204" pitchFamily="34" charset="0"/>
              <a:buChar char="•"/>
            </a:pPr>
            <a:endParaRPr lang="en-US" sz="2300" dirty="0"/>
          </a:p>
          <a:p>
            <a:pPr marL="800100" lvl="1" indent="-342900">
              <a:buFont typeface="Arial" panose="020B0604020202020204" pitchFamily="34" charset="0"/>
              <a:buChar char="•"/>
            </a:pPr>
            <a:endParaRPr lang="en-US" sz="2400" dirty="0"/>
          </a:p>
        </p:txBody>
      </p:sp>
      <p:pic>
        <p:nvPicPr>
          <p:cNvPr id="3" name="Audio 2" descr="Speaker icon to adjust volume">
            <a:hlinkClick r:id="" action="ppaction://media"/>
            <a:extLst>
              <a:ext uri="{FF2B5EF4-FFF2-40B4-BE49-F238E27FC236}">
                <a16:creationId xmlns:a16="http://schemas.microsoft.com/office/drawing/2014/main" id="{1E52FAD9-56F0-4837-A31F-20D19352B1C3}"/>
              </a:ext>
            </a:extLst>
          </p:cNvPr>
          <p:cNvPicPr>
            <a:picLocks noChangeAspect="1"/>
          </p:cNvPicPr>
          <p:nvPr>
            <a:audioFile r:link="rId2"/>
            <p:custDataLst>
              <p:tags r:id="rId3"/>
            </p:custDataLst>
            <p:extLst>
              <p:ext uri="{DAA4B4D4-6D71-4841-9C94-3DE7FCFB9230}">
                <p14:media xmlns:p14="http://schemas.microsoft.com/office/powerpoint/2010/main" r:embed="rId1"/>
              </p:ext>
            </p:extLst>
          </p:nvPr>
        </p:nvPicPr>
        <p:blipFill>
          <a:blip r:embed="rId6"/>
          <a:stretch>
            <a:fillRect/>
          </a:stretch>
        </p:blipFill>
        <p:spPr>
          <a:xfrm>
            <a:off x="8382000" y="6096000"/>
            <a:ext cx="609600" cy="609600"/>
          </a:xfrm>
          <a:prstGeom prst="rect">
            <a:avLst/>
          </a:prstGeom>
        </p:spPr>
      </p:pic>
    </p:spTree>
    <p:extLst>
      <p:ext uri="{BB962C8B-B14F-4D97-AF65-F5344CB8AC3E}">
        <p14:creationId xmlns:p14="http://schemas.microsoft.com/office/powerpoint/2010/main" val="1808335950"/>
      </p:ext>
    </p:extLst>
  </p:cSld>
  <p:clrMapOvr>
    <a:masterClrMapping/>
  </p:clrMapOvr>
  <mc:AlternateContent xmlns:mc="http://schemas.openxmlformats.org/markup-compatibility/2006" xmlns:p14="http://schemas.microsoft.com/office/powerpoint/2010/main">
    <mc:Choice Requires="p14">
      <p:transition spd="slow" p14:dur="2000" advTm="72297"/>
    </mc:Choice>
    <mc:Fallback xmlns="">
      <p:transition spd="slow" advTm="72297"/>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3"/>
                </p:tgtEl>
              </p:cMediaNode>
            </p:audio>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31DCD36A-F3E9-4E7A-BD46-53531E60969C}"/>
              </a:ext>
            </a:extLst>
          </p:cNvPr>
          <p:cNvSpPr>
            <a:spLocks noGrp="1"/>
          </p:cNvSpPr>
          <p:nvPr>
            <p:ph type="title" idx="4294967295"/>
          </p:nvPr>
        </p:nvSpPr>
        <p:spPr>
          <a:xfrm>
            <a:off x="835406" y="329004"/>
            <a:ext cx="6870901" cy="646331"/>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3600" b="0" i="0" u="none" strike="noStrike" kern="1200" cap="none" spc="0" normalizeH="0" baseline="0" noProof="0" dirty="0">
                <a:ln>
                  <a:noFill/>
                </a:ln>
                <a:solidFill>
                  <a:schemeClr val="tx1"/>
                </a:solidFill>
                <a:effectLst/>
                <a:uLnTx/>
                <a:uFillTx/>
                <a:latin typeface="+mn-lt"/>
                <a:ea typeface="+mn-ea"/>
                <a:cs typeface="+mn-cs"/>
              </a:rPr>
              <a:t>Policy 400 – Subpart B - Consent</a:t>
            </a:r>
          </a:p>
        </p:txBody>
      </p:sp>
      <p:sp>
        <p:nvSpPr>
          <p:cNvPr id="6" name="TextBox 5">
            <a:extLst>
              <a:ext uri="{FF2B5EF4-FFF2-40B4-BE49-F238E27FC236}">
                <a16:creationId xmlns:a16="http://schemas.microsoft.com/office/drawing/2014/main" id="{C000F77B-83B9-449E-9781-31B1C88B37EB}"/>
              </a:ext>
            </a:extLst>
          </p:cNvPr>
          <p:cNvSpPr txBox="1"/>
          <p:nvPr/>
        </p:nvSpPr>
        <p:spPr>
          <a:xfrm>
            <a:off x="697042" y="975335"/>
            <a:ext cx="7749915" cy="6370975"/>
          </a:xfrm>
          <a:prstGeom prst="rect">
            <a:avLst/>
          </a:prstGeom>
          <a:noFill/>
        </p:spPr>
        <p:txBody>
          <a:bodyPr wrap="square" rtlCol="0">
            <a:spAutoFit/>
          </a:bodyPr>
          <a:lstStyle/>
          <a:p>
            <a:pPr lvl="0"/>
            <a:r>
              <a:rPr lang="en-US" sz="2400" dirty="0"/>
              <a:t>When conducting non-exempt human subjects research with pregnant women and human fetuses, these are the consent  requirements that must be met:</a:t>
            </a:r>
          </a:p>
          <a:p>
            <a:pPr marL="342900" lvl="0" indent="-342900">
              <a:buFont typeface="Arial" panose="020B0604020202020204" pitchFamily="34" charset="0"/>
              <a:buChar char="•"/>
            </a:pPr>
            <a:r>
              <a:rPr lang="en-US" sz="2400" dirty="0"/>
              <a:t>When the research offers the prospect of direct benefit solely to the fetus, then the consent of the pregnant woman and the father must be obtained, unless the father is unavailable, or for other specified reasons</a:t>
            </a:r>
          </a:p>
          <a:p>
            <a:pPr marL="800100" lvl="1" indent="-342900">
              <a:buFont typeface="Arial" panose="020B0604020202020204" pitchFamily="34" charset="0"/>
              <a:buChar char="•"/>
            </a:pPr>
            <a:r>
              <a:rPr lang="en-US" sz="2400" dirty="0"/>
              <a:t>Otherwise, only consent of the mother is required</a:t>
            </a:r>
          </a:p>
          <a:p>
            <a:pPr marL="342900" lvl="0" indent="-342900">
              <a:buFont typeface="Arial" panose="020B0604020202020204" pitchFamily="34" charset="0"/>
              <a:buChar char="•"/>
            </a:pPr>
            <a:r>
              <a:rPr lang="en-US" sz="2400" dirty="0"/>
              <a:t>The reasonably foreseeable impacts of the research on the fetus will be provided to each subject providing consent</a:t>
            </a:r>
          </a:p>
          <a:p>
            <a:pPr marL="342900" lvl="0" indent="-342900">
              <a:buFont typeface="Arial" panose="020B0604020202020204" pitchFamily="34" charset="0"/>
              <a:buChar char="•"/>
            </a:pPr>
            <a:r>
              <a:rPr lang="en-US" sz="2400" dirty="0"/>
              <a:t>If the pregnant woman is a child, consent, assent and parental permissions requirements of Subpart D also apply</a:t>
            </a:r>
          </a:p>
          <a:p>
            <a:pPr marL="342900" lvl="0" indent="-342900">
              <a:buFont typeface="Arial" panose="020B0604020202020204" pitchFamily="34" charset="0"/>
              <a:buChar char="•"/>
            </a:pPr>
            <a:endParaRPr lang="en-US" sz="2400" dirty="0"/>
          </a:p>
          <a:p>
            <a:pPr marL="342900" lvl="0" indent="-342900">
              <a:buFont typeface="Arial" panose="020B0604020202020204" pitchFamily="34" charset="0"/>
              <a:buChar char="•"/>
            </a:pPr>
            <a:endParaRPr lang="en-US" sz="2400" dirty="0"/>
          </a:p>
          <a:p>
            <a:pPr marL="354013" lvl="1" indent="-342900">
              <a:buFont typeface="Arial" panose="020B0604020202020204" pitchFamily="34" charset="0"/>
              <a:buChar char="•"/>
            </a:pPr>
            <a:endParaRPr lang="en-US" sz="2400" dirty="0"/>
          </a:p>
        </p:txBody>
      </p:sp>
      <p:pic>
        <p:nvPicPr>
          <p:cNvPr id="2" name="Audio 1" descr="Speaker icon to adjust volume">
            <a:hlinkClick r:id="" action="ppaction://media"/>
            <a:extLst>
              <a:ext uri="{FF2B5EF4-FFF2-40B4-BE49-F238E27FC236}">
                <a16:creationId xmlns:a16="http://schemas.microsoft.com/office/drawing/2014/main" id="{9E3D35B0-9008-4885-9611-985F074B97E5}"/>
              </a:ext>
            </a:extLst>
          </p:cNvPr>
          <p:cNvPicPr>
            <a:picLocks noChangeAspect="1"/>
          </p:cNvPicPr>
          <p:nvPr>
            <a:audioFile r:link="rId2"/>
            <p:custDataLst>
              <p:tags r:id="rId3"/>
            </p:custDataLst>
            <p:extLst>
              <p:ext uri="{DAA4B4D4-6D71-4841-9C94-3DE7FCFB9230}">
                <p14:media xmlns:p14="http://schemas.microsoft.com/office/powerpoint/2010/main" r:embed="rId1"/>
              </p:ext>
            </p:extLst>
          </p:nvPr>
        </p:nvPicPr>
        <p:blipFill>
          <a:blip r:embed="rId6"/>
          <a:stretch>
            <a:fillRect/>
          </a:stretch>
        </p:blipFill>
        <p:spPr>
          <a:xfrm>
            <a:off x="8382000" y="6096000"/>
            <a:ext cx="609600" cy="609600"/>
          </a:xfrm>
          <a:prstGeom prst="rect">
            <a:avLst/>
          </a:prstGeom>
        </p:spPr>
      </p:pic>
    </p:spTree>
    <p:extLst>
      <p:ext uri="{BB962C8B-B14F-4D97-AF65-F5344CB8AC3E}">
        <p14:creationId xmlns:p14="http://schemas.microsoft.com/office/powerpoint/2010/main" val="3918414722"/>
      </p:ext>
    </p:extLst>
  </p:cSld>
  <p:clrMapOvr>
    <a:masterClrMapping/>
  </p:clrMapOvr>
  <mc:AlternateContent xmlns:mc="http://schemas.openxmlformats.org/markup-compatibility/2006" xmlns:p14="http://schemas.microsoft.com/office/powerpoint/2010/main">
    <mc:Choice Requires="p14">
      <p:transition spd="slow" p14:dur="2000" advTm="53510"/>
    </mc:Choice>
    <mc:Fallback xmlns="">
      <p:transition spd="slow" advTm="5351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2"/>
                </p:tgtEl>
              </p:cMediaNode>
            </p:audio>
          </p:childTnLst>
        </p:cTn>
      </p:par>
    </p:tnLst>
  </p:timing>
</p:sld>
</file>

<file path=ppt/tags/tag1.xml><?xml version="1.0" encoding="utf-8"?>
<p:tagLst xmlns:a="http://schemas.openxmlformats.org/drawingml/2006/main" xmlns:r="http://schemas.openxmlformats.org/officeDocument/2006/relationships" xmlns:p="http://schemas.openxmlformats.org/presentationml/2006/main">
  <p:tag name="MEDIACAPTIONSPROMPTED" val="False"/>
  <p:tag name="TEMPPRESENTATIONFILE" val="C:\Users\brownks\AppData\Local\Temp\1\tmp54B4.tmp"/>
  <p:tag name="TEMPMEDIAFILENAME" val="C:\Users\brownks\AppData\Local\Temp\1\tmp5532_Audio 4"/>
  <p:tag name="CAPTIONID" val="aab46d04-ea06-4f9f-8f65-75900d6a0663"/>
</p:tagLst>
</file>

<file path=ppt/tags/tag10.xml><?xml version="1.0" encoding="utf-8"?>
<p:tagLst xmlns:a="http://schemas.openxmlformats.org/drawingml/2006/main" xmlns:r="http://schemas.openxmlformats.org/officeDocument/2006/relationships" xmlns:p="http://schemas.openxmlformats.org/presentationml/2006/main">
  <p:tag name="CAPTIONID" val="1b613bca-f16f-4441-8429-76e131c60e00"/>
  <p:tag name="TEMPPRESENTATIONFILE" val="C:\Users\brownks\AppData\Local\Temp\5\tmp2F5C.tmp"/>
  <p:tag name="TEMPMEDIAFILENAME" val="C:\Users\brownks\AppData\Local\Temp\5\tmp3066_Audio 1"/>
  <p:tag name="MEDIAFADEDURATION" val="0.2"/>
  <p:tag name="MEDIATRANSPARENCY" val="0.3"/>
  <p:tag name="MEDIACAPTIONSPROMPTED" val="False"/>
</p:tagLst>
</file>

<file path=ppt/tags/tag11.xml><?xml version="1.0" encoding="utf-8"?>
<p:tagLst xmlns:a="http://schemas.openxmlformats.org/drawingml/2006/main" xmlns:r="http://schemas.openxmlformats.org/officeDocument/2006/relationships" xmlns:p="http://schemas.openxmlformats.org/presentationml/2006/main">
  <p:tag name="CAPTIONID" val="f23bd99a-c69c-437e-9542-28144951b966"/>
  <p:tag name="TEMPPRESENTATIONFILE" val="C:\Users\brownks\AppData\Local\Temp\5\tmp8FFD.tmp"/>
  <p:tag name="TEMPMEDIAFILENAME" val="C:\Users\brownks\AppData\Local\Temp\5\tmp9166_Audio 2"/>
  <p:tag name="MEDIAFADEDURATION" val="0.2"/>
  <p:tag name="MEDIATRANSPARENCY" val="0.3"/>
  <p:tag name="MEDIACAPTIONSPROMPTED" val="False"/>
</p:tagLst>
</file>

<file path=ppt/tags/tag12.xml><?xml version="1.0" encoding="utf-8"?>
<p:tagLst xmlns:a="http://schemas.openxmlformats.org/drawingml/2006/main" xmlns:r="http://schemas.openxmlformats.org/officeDocument/2006/relationships" xmlns:p="http://schemas.openxmlformats.org/presentationml/2006/main">
  <p:tag name="MEDIACAPTIONSPROMPTED" val="False"/>
  <p:tag name="TEMPPRESENTATIONFILE" val="C:\Users\brownks\AppData\Local\Temp\1\tmp40D8.tmp"/>
  <p:tag name="TEMPMEDIAFILENAME" val="C:\Users\brownks\AppData\Local\Temp\1\tmp41C3_Audio 8"/>
  <p:tag name="CAPTIONID" val="39a89146-5893-489d-b61a-74c8c8cb68d5"/>
</p:tagLst>
</file>

<file path=ppt/tags/tag2.xml><?xml version="1.0" encoding="utf-8"?>
<p:tagLst xmlns:a="http://schemas.openxmlformats.org/drawingml/2006/main" xmlns:r="http://schemas.openxmlformats.org/officeDocument/2006/relationships" xmlns:p="http://schemas.openxmlformats.org/presentationml/2006/main">
  <p:tag name="TEMPPRESENTATIONFILE" val="C:\Users\bridgeh\AppData\Local\Temp\1\tmp18BF.tmp"/>
  <p:tag name="TEMPMEDIAFILENAME" val="C:\Users\bridgeh\AppData\Local\Temp\1\tmp198B_Audio 2"/>
  <p:tag name="MEDIACAPTIONSPROMPTED" val="False"/>
  <p:tag name="CAPTIONID" val="95cbd814-d17b-4532-847f-c8f8870e17f5"/>
</p:tagLst>
</file>

<file path=ppt/tags/tag3.xml><?xml version="1.0" encoding="utf-8"?>
<p:tagLst xmlns:a="http://schemas.openxmlformats.org/drawingml/2006/main" xmlns:r="http://schemas.openxmlformats.org/officeDocument/2006/relationships" xmlns:p="http://schemas.openxmlformats.org/presentationml/2006/main">
  <p:tag name="MEDIACAPTIONSPROMPTED" val="False"/>
  <p:tag name="TEMPPRESENTATIONFILE" val="C:\Users\brownks\AppData\Local\Temp\1\tmpDF71.tmp"/>
  <p:tag name="TEMPMEDIAFILENAME" val="C:\Users\brownks\AppData\Local\Temp\1\tmpE00E_Audio 10"/>
  <p:tag name="CAPTIONID" val="34fa4a16-fdab-4bd4-91db-a8894999047c"/>
</p:tagLst>
</file>

<file path=ppt/tags/tag4.xml><?xml version="1.0" encoding="utf-8"?>
<p:tagLst xmlns:a="http://schemas.openxmlformats.org/drawingml/2006/main" xmlns:r="http://schemas.openxmlformats.org/officeDocument/2006/relationships" xmlns:p="http://schemas.openxmlformats.org/presentationml/2006/main">
  <p:tag name="MEDIACAPTIONSPROMPTED" val="False"/>
  <p:tag name="TEMPPRESENTATIONFILE" val="C:\Users\brownks\AppData\Local\Temp\1\tmp8DF2.tmp"/>
  <p:tag name="TEMPMEDIAFILENAME" val="C:\Users\brownks\AppData\Local\Temp\1\tmp8E8F_Audio 12"/>
  <p:tag name="CAPTIONID" val="b657b2af-53c7-4deb-a6d9-711def6a7b52"/>
</p:tagLst>
</file>

<file path=ppt/tags/tag5.xml><?xml version="1.0" encoding="utf-8"?>
<p:tagLst xmlns:a="http://schemas.openxmlformats.org/drawingml/2006/main" xmlns:r="http://schemas.openxmlformats.org/officeDocument/2006/relationships" xmlns:p="http://schemas.openxmlformats.org/presentationml/2006/main">
  <p:tag name="CAPTIONID" val="4df61638-8926-437a-a351-6a21423354d7"/>
  <p:tag name="TEMPPRESENTATIONFILE" val="C:\Users\brownks\AppData\Local\Temp\5\tmpA963.tmp"/>
  <p:tag name="TEMPMEDIAFILENAME" val="C:\Users\brownks\AppData\Local\Temp\5\tmpAA3E_Audio 6"/>
  <p:tag name="MEDIAFADEDURATION" val="0.2"/>
  <p:tag name="MEDIATRANSPARENCY" val="0.3"/>
  <p:tag name="MEDIACAPTIONSPROMPTED" val="False"/>
</p:tagLst>
</file>

<file path=ppt/tags/tag6.xml><?xml version="1.0" encoding="utf-8"?>
<p:tagLst xmlns:a="http://schemas.openxmlformats.org/drawingml/2006/main" xmlns:r="http://schemas.openxmlformats.org/officeDocument/2006/relationships" xmlns:p="http://schemas.openxmlformats.org/presentationml/2006/main">
  <p:tag name="CAPTIONID" val="0bbdee51-d907-48f8-852c-0ef458ffe397"/>
  <p:tag name="TEMPPRESENTATIONFILE" val="C:\Users\brownks\AppData\Local\Temp\5\tmpA8D3.tmp"/>
  <p:tag name="TEMPMEDIAFILENAME" val="C:\Users\brownks\AppData\Local\Temp\5\tmpA9AE_Audio 1"/>
  <p:tag name="MEDIAFADEDURATION" val="0.2"/>
  <p:tag name="MEDIATRANSPARENCY" val="0.3"/>
  <p:tag name="MEDIACAPTIONSPROMPTED" val="False"/>
</p:tagLst>
</file>

<file path=ppt/tags/tag7.xml><?xml version="1.0" encoding="utf-8"?>
<p:tagLst xmlns:a="http://schemas.openxmlformats.org/drawingml/2006/main" xmlns:r="http://schemas.openxmlformats.org/officeDocument/2006/relationships" xmlns:p="http://schemas.openxmlformats.org/presentationml/2006/main">
  <p:tag name="CAPTIONID" val="cdfe44cd-9d8a-4693-bea8-f4990796a7dc"/>
  <p:tag name="TEMPPRESENTATIONFILE" val="C:\Users\brownks\AppData\Local\Temp\5\tmp6CB2.tmp"/>
  <p:tag name="TEMPMEDIAFILENAME" val="C:\Users\brownks\AppData\Local\Temp\5\tmp6D8E_Audio 9"/>
  <p:tag name="MEDIAFADEDURATION" val="0.2"/>
  <p:tag name="MEDIATRANSPARENCY" val="0.3"/>
  <p:tag name="MEDIACAPTIONSPROMPTED" val="False"/>
</p:tagLst>
</file>

<file path=ppt/tags/tag8.xml><?xml version="1.0" encoding="utf-8"?>
<p:tagLst xmlns:a="http://schemas.openxmlformats.org/drawingml/2006/main" xmlns:r="http://schemas.openxmlformats.org/officeDocument/2006/relationships" xmlns:p="http://schemas.openxmlformats.org/presentationml/2006/main">
  <p:tag name="CAPTIONID" val="86a50542-24f2-4f2e-89e7-677d4891e7d5"/>
  <p:tag name="TEMPPRESENTATIONFILE" val="C:\Users\brownks\AppData\Local\Temp\5\tmpD6DC.tmp"/>
  <p:tag name="TEMPMEDIAFILENAME" val="C:\Users\brownks\AppData\Local\Temp\5\tmpD7E7_Audio 2"/>
  <p:tag name="MEDIAFADEDURATION" val="0.2"/>
  <p:tag name="MEDIATRANSPARENCY" val="0.3"/>
  <p:tag name="MEDIACAPTIONSPROMPTED" val="False"/>
</p:tagLst>
</file>

<file path=ppt/tags/tag9.xml><?xml version="1.0" encoding="utf-8"?>
<p:tagLst xmlns:a="http://schemas.openxmlformats.org/drawingml/2006/main" xmlns:r="http://schemas.openxmlformats.org/officeDocument/2006/relationships" xmlns:p="http://schemas.openxmlformats.org/presentationml/2006/main">
  <p:tag name="CAPTIONID" val="c5e130bf-97fb-435c-8d7e-fa678d4f159d"/>
  <p:tag name="TEMPPRESENTATIONFILE" val="C:\Users\brownks\AppData\Local\Temp\5\tmpCE1E.tmp"/>
  <p:tag name="TEMPMEDIAFILENAME" val="C:\Users\brownks\AppData\Local\Temp\5\tmpCF0A_Audio 1"/>
  <p:tag name="MEDIAFADEDURATION" val="0.2"/>
  <p:tag name="MEDIATRANSPARENCY" val="0.3"/>
  <p:tag name="MEDIACAPTIONSPROMPTED" val="False"/>
</p:tagLst>
</file>

<file path=ppt/theme/theme1.xml><?xml version="1.0" encoding="utf-8"?>
<a:theme xmlns:a="http://schemas.openxmlformats.org/drawingml/2006/main" name="Retrospect">
  <a:themeElements>
    <a:clrScheme name="Blue II">
      <a:dk1>
        <a:sysClr val="windowText" lastClr="000000"/>
      </a:dk1>
      <a:lt1>
        <a:sysClr val="window" lastClr="FFFFFF"/>
      </a:lt1>
      <a:dk2>
        <a:srgbClr val="335B74"/>
      </a:dk2>
      <a:lt2>
        <a:srgbClr val="DFE3E5"/>
      </a:lt2>
      <a:accent1>
        <a:srgbClr val="1CADE4"/>
      </a:accent1>
      <a:accent2>
        <a:srgbClr val="2683C6"/>
      </a:accent2>
      <a:accent3>
        <a:srgbClr val="27CED7"/>
      </a:accent3>
      <a:accent4>
        <a:srgbClr val="42BA97"/>
      </a:accent4>
      <a:accent5>
        <a:srgbClr val="3E8853"/>
      </a:accent5>
      <a:accent6>
        <a:srgbClr val="62A39F"/>
      </a:accent6>
      <a:hlink>
        <a:srgbClr val="6EAC1C"/>
      </a:hlink>
      <a:folHlink>
        <a:srgbClr val="B26B02"/>
      </a:folHlink>
    </a:clrScheme>
    <a:fontScheme name="Retrospect">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Presentation2" id="{E21B756F-6885-494A-BBEE-245C737254D9}" vid="{FC0F0FE4-C548-4F87-98A6-1B0567EC3805}"/>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2688</TotalTime>
  <Words>2623</Words>
  <Application>Microsoft Office PowerPoint</Application>
  <PresentationFormat>On-screen Show (4:3)</PresentationFormat>
  <Paragraphs>189</Paragraphs>
  <Slides>12</Slides>
  <Notes>12</Notes>
  <HiddenSlides>0</HiddenSlides>
  <MMClips>12</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12</vt:i4>
      </vt:variant>
    </vt:vector>
  </HeadingPairs>
  <TitlesOfParts>
    <vt:vector size="17" baseType="lpstr">
      <vt:lpstr>Arial</vt:lpstr>
      <vt:lpstr>Calibri</vt:lpstr>
      <vt:lpstr>Calibri Light</vt:lpstr>
      <vt:lpstr>Wingdings</vt:lpstr>
      <vt:lpstr>Retrospect</vt:lpstr>
      <vt:lpstr>Policy 400- Research Involving Pregnant Women, Human Fetuses, and Neonates</vt:lpstr>
      <vt:lpstr>Policy 400</vt:lpstr>
      <vt:lpstr>Policy 400 -Research Involving Pregnant Women, Human Fetuses, and Neonates</vt:lpstr>
      <vt:lpstr>Policy 400 – Other NIH Policies</vt:lpstr>
      <vt:lpstr>Policy 400 - key points</vt:lpstr>
      <vt:lpstr>Policy 400 - key points (continued)</vt:lpstr>
      <vt:lpstr>Policy 400 – Subpart B</vt:lpstr>
      <vt:lpstr>Policy 400 – Subpart B (continued)</vt:lpstr>
      <vt:lpstr>Policy 400 – Subpart B - Consent</vt:lpstr>
      <vt:lpstr>Policy 400 – Subpart B Restrictions (§46.204) </vt:lpstr>
      <vt:lpstr>What is expected by the IRB?</vt:lpstr>
      <vt:lpstr>Resources</vt:lpstr>
    </vt:vector>
  </TitlesOfParts>
  <Manager>jonathan.green3@nih.gov</Manager>
  <Company>NIH</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Policy 400- Research Involving Pregnant Women, Human Fetuses, and Neonates</dc:title>
  <dc:subject>Policy 400- Research Involving Pregnant Women, Human Fetuses, and Neonates</dc:subject>
  <dc:creator>DHHS/NIH/OD/OIR/OHSRP</dc:creator>
  <cp:lastModifiedBy>Swan, Jeremy (NIH/OD) [C]</cp:lastModifiedBy>
  <cp:revision>140</cp:revision>
  <dcterms:created xsi:type="dcterms:W3CDTF">2020-07-17T14:57:02Z</dcterms:created>
  <dcterms:modified xsi:type="dcterms:W3CDTF">2020-08-24T18:55:31Z</dcterms:modified>
</cp:coreProperties>
</file>