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7.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handoutMasterIdLst>
    <p:handoutMasterId r:id="rId20"/>
  </p:handoutMasterIdLst>
  <p:sldIdLst>
    <p:sldId id="266" r:id="rId2"/>
    <p:sldId id="275" r:id="rId3"/>
    <p:sldId id="267" r:id="rId4"/>
    <p:sldId id="278" r:id="rId5"/>
    <p:sldId id="294" r:id="rId6"/>
    <p:sldId id="321" r:id="rId7"/>
    <p:sldId id="309" r:id="rId8"/>
    <p:sldId id="324" r:id="rId9"/>
    <p:sldId id="307" r:id="rId10"/>
    <p:sldId id="323" r:id="rId11"/>
    <p:sldId id="308" r:id="rId12"/>
    <p:sldId id="319" r:id="rId13"/>
    <p:sldId id="325" r:id="rId14"/>
    <p:sldId id="311" r:id="rId15"/>
    <p:sldId id="322" r:id="rId16"/>
    <p:sldId id="269" r:id="rId17"/>
    <p:sldId id="27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6" clrIdx="0">
    <p:extLst>
      <p:ext uri="{19B8F6BF-5375-455C-9EA6-DF929625EA0E}">
        <p15:presenceInfo xmlns:p15="http://schemas.microsoft.com/office/powerpoint/2012/main" userId="S::greenjom@nih.gov::452f11b1-cca0-43e4-98dd-716f11391cb4" providerId="AD"/>
      </p:ext>
    </p:extLst>
  </p:cmAuthor>
  <p:cmAuthor id="2" name="Bridge, Heather (NIH/OD) [E]" initials="BH([" lastIdx="3"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69182" autoAdjust="0"/>
  </p:normalViewPr>
  <p:slideViewPr>
    <p:cSldViewPr snapToGrid="0">
      <p:cViewPr varScale="1">
        <p:scale>
          <a:sx n="75" d="100"/>
          <a:sy n="75" d="100"/>
        </p:scale>
        <p:origin x="2478" y="66"/>
      </p:cViewPr>
      <p:guideLst/>
    </p:cSldViewPr>
  </p:slideViewPr>
  <p:outlineViewPr>
    <p:cViewPr>
      <p:scale>
        <a:sx n="33" d="100"/>
        <a:sy n="33" d="100"/>
      </p:scale>
      <p:origin x="0" y="0"/>
    </p:cViewPr>
  </p:outlineViewPr>
  <p:notesTextViewPr>
    <p:cViewPr>
      <p:scale>
        <a:sx n="150" d="100"/>
        <a:sy n="150" d="100"/>
      </p:scale>
      <p:origin x="0" y="0"/>
    </p:cViewPr>
  </p:notesTextViewPr>
  <p:notesViewPr>
    <p:cSldViewPr snapToGrid="0">
      <p:cViewPr>
        <p:scale>
          <a:sx n="100" d="100"/>
          <a:sy n="100" d="100"/>
        </p:scale>
        <p:origin x="35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11/24/2020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12/7/2020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2_2" csCatId="accent2" phldr="1"/>
      <dgm:spPr/>
      <dgm:t>
        <a:bodyPr/>
        <a:lstStyle/>
        <a:p>
          <a:endParaRPr lang="en-US"/>
        </a:p>
      </dgm:t>
    </dgm:pt>
    <dgm:pt modelId="{BDDCA810-9A12-41E4-9770-CCE59BB9C2B8}">
      <dgm:prSet/>
      <dgm:spPr/>
      <dgm:t>
        <a:bodyPr/>
        <a:lstStyle/>
        <a:p>
          <a:r>
            <a:rPr lang="en-US" dirty="0"/>
            <a:t>Do </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endParaRPr lang="en-US" sz="1800" dirty="0"/>
        </a:p>
        <a:p>
          <a:endParaRPr lang="en-US" sz="1800" dirty="0"/>
        </a:p>
        <a:p>
          <a:r>
            <a:rPr lang="en-US" sz="2400" dirty="0"/>
            <a:t>Become familiar with all investigator responsibilities prior to conducting human subjects research. </a:t>
          </a:r>
        </a:p>
        <a:p>
          <a:endParaRPr lang="en-US" sz="1800" dirty="0"/>
        </a:p>
        <a:p>
          <a:endParaRPr lang="en-US" sz="1800" dirty="0"/>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endParaRPr lang="en-US" sz="2000" dirty="0"/>
        </a:p>
        <a:p>
          <a:pPr>
            <a:buNone/>
          </a:pPr>
          <a:r>
            <a:rPr lang="en-US" sz="2000" dirty="0"/>
            <a:t>Forget to visit the OHSRP website to access policies directly. </a:t>
          </a:r>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3247CF15-6B95-4268-836E-6C24485A909B}">
      <dgm:prSet custT="1"/>
      <dgm:spPr/>
      <dgm:t>
        <a:bodyPr/>
        <a:lstStyle/>
        <a:p>
          <a:pPr>
            <a:buNone/>
          </a:pPr>
          <a:endParaRPr lang="en-US" sz="2000" dirty="0"/>
        </a:p>
      </dgm:t>
    </dgm:pt>
    <dgm:pt modelId="{6E29B0DA-2FC5-4F50-AB1F-4DBDAC36669D}" type="parTrans" cxnId="{B02CEB45-F08A-42CF-A765-F4186C2655F9}">
      <dgm:prSet/>
      <dgm:spPr/>
      <dgm:t>
        <a:bodyPr/>
        <a:lstStyle/>
        <a:p>
          <a:endParaRPr lang="en-US"/>
        </a:p>
      </dgm:t>
    </dgm:pt>
    <dgm:pt modelId="{74FD4141-60DD-4188-BFD1-E3022C50DE45}" type="sibTrans" cxnId="{B02CEB45-F08A-42CF-A765-F4186C2655F9}">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custScaleY="96020" custLinFactNeighborY="-2763">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97273" custLinFactNeighborY="-2220">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ED1B6603-3774-4416-BDC5-584D89AD2863}" type="presOf" srcId="{DA3B5D8D-61CE-44B1-BE32-C30B9296EEAA}" destId="{5B1A8FEC-F151-41B8-BA3D-2C998ED53AA8}" srcOrd="0" destOrd="2" presId="urn:microsoft.com/office/officeart/2016/7/layout/VerticalSolidActionList"/>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2" destOrd="0" parTransId="{91D73D17-3151-4FBB-8823-4BEED7A597C5}" sibTransId="{9E35338E-0835-426A-9919-EED32CAB00FE}"/>
    <dgm:cxn modelId="{B02CEB45-F08A-42CF-A765-F4186C2655F9}" srcId="{9B633A13-2012-4601-8496-163D2ED562AD}" destId="{3247CF15-6B95-4268-836E-6C24485A909B}" srcOrd="1" destOrd="0" parTransId="{6E29B0DA-2FC5-4F50-AB1F-4DBDAC36669D}" sibTransId="{74FD4141-60DD-4188-BFD1-E3022C50DE45}"/>
    <dgm:cxn modelId="{5DB1B449-6241-4AE8-977B-B3B4E9E6DF77}" srcId="{9B633A13-2012-4601-8496-163D2ED562AD}" destId="{280FDC32-D6CE-4A14-B05F-0D7178DB1FC4}" srcOrd="0" destOrd="0" parTransId="{29CC107B-A4BB-40D7-8B32-03AB0C32E2F6}" sibTransId="{3568A5D6-8634-4113-B0CC-363AC33D70A7}"/>
    <dgm:cxn modelId="{49DF158B-9FEE-4A43-AB3B-D79C82FFF9F4}" type="presOf" srcId="{9B633A13-2012-4601-8496-163D2ED562AD}" destId="{9101FF2E-F71B-4A54-B93C-0E2055E1D329}" srcOrd="0" destOrd="0" presId="urn:microsoft.com/office/officeart/2016/7/layout/VerticalSolidActionList"/>
    <dgm:cxn modelId="{3B66C590-802B-4BE6-9F62-130BC56B9B01}" type="presOf" srcId="{3247CF15-6B95-4268-836E-6C24485A909B}" destId="{5B1A8FEC-F151-41B8-BA3D-2C998ED53AA8}" srcOrd="0" destOrd="1"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11/24/2020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12/7/2020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9499" y="0"/>
          <a:ext cx="3837998" cy="3077142"/>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803506" rIns="74468" bIns="803506" numCol="1" spcCol="1270" anchor="ctr" anchorCtr="0">
          <a:noAutofit/>
        </a:bodyPr>
        <a:lstStyle/>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r>
            <a:rPr lang="en-US" sz="2400" kern="1200" dirty="0"/>
            <a:t>Become familiar with all investigator responsibilities prior to conducting human subjects research. </a:t>
          </a:r>
        </a:p>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endParaRPr lang="en-US" sz="1800" kern="1200" dirty="0"/>
        </a:p>
      </dsp:txBody>
      <dsp:txXfrm>
        <a:off x="959499" y="0"/>
        <a:ext cx="3837998" cy="3077142"/>
      </dsp:txXfrm>
    </dsp:sp>
    <dsp:sp modelId="{7D818E1A-19CA-4EEC-8083-D9390C94391B}">
      <dsp:nvSpPr>
        <dsp:cNvPr id="0" name=""/>
        <dsp:cNvSpPr/>
      </dsp:nvSpPr>
      <dsp:spPr>
        <a:xfrm>
          <a:off x="0" y="0"/>
          <a:ext cx="959499" cy="3037504"/>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12474" rIns="50774" bIns="312474" numCol="1" spcCol="1270" anchor="ctr" anchorCtr="0">
          <a:noAutofit/>
        </a:bodyPr>
        <a:lstStyle/>
        <a:p>
          <a:pPr marL="0" lvl="0" indent="0" algn="ctr" defTabSz="1244600">
            <a:lnSpc>
              <a:spcPct val="90000"/>
            </a:lnSpc>
            <a:spcBef>
              <a:spcPct val="0"/>
            </a:spcBef>
            <a:spcAft>
              <a:spcPct val="35000"/>
            </a:spcAft>
            <a:buNone/>
          </a:pPr>
          <a:r>
            <a:rPr lang="en-US" sz="2800" kern="1200" dirty="0"/>
            <a:t>Do </a:t>
          </a:r>
        </a:p>
      </dsp:txBody>
      <dsp:txXfrm>
        <a:off x="0" y="0"/>
        <a:ext cx="959499" cy="3037504"/>
      </dsp:txXfrm>
    </dsp:sp>
    <dsp:sp modelId="{5B1A8FEC-F151-41B8-BA3D-2C998ED53AA8}">
      <dsp:nvSpPr>
        <dsp:cNvPr id="0" name=""/>
        <dsp:cNvSpPr/>
      </dsp:nvSpPr>
      <dsp:spPr>
        <a:xfrm>
          <a:off x="959499" y="3270216"/>
          <a:ext cx="3837998" cy="3163408"/>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803506" rIns="74468" bIns="803506" numCol="1" spcCol="1270" anchor="ctr" anchorCtr="0">
          <a:noAutofit/>
        </a:bodyPr>
        <a:lstStyle/>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r>
            <a:rPr lang="en-US" sz="2000" kern="1200" dirty="0"/>
            <a:t>Forget to visit the OHSRP website to access policies directly. </a:t>
          </a:r>
        </a:p>
        <a:p>
          <a:pPr marL="0" lvl="0" indent="0" algn="l" defTabSz="889000">
            <a:lnSpc>
              <a:spcPct val="90000"/>
            </a:lnSpc>
            <a:spcBef>
              <a:spcPct val="0"/>
            </a:spcBef>
            <a:spcAft>
              <a:spcPct val="35000"/>
            </a:spcAft>
            <a:buNone/>
          </a:pPr>
          <a:endParaRPr lang="en-US" sz="2000" kern="1200" dirty="0"/>
        </a:p>
        <a:p>
          <a:pPr marL="0" lvl="0" indent="0" algn="l" defTabSz="800100">
            <a:lnSpc>
              <a:spcPct val="90000"/>
            </a:lnSpc>
            <a:spcBef>
              <a:spcPct val="0"/>
            </a:spcBef>
            <a:spcAft>
              <a:spcPct val="35000"/>
            </a:spcAft>
            <a:buNone/>
          </a:pPr>
          <a:endParaRPr lang="en-US" sz="1800" kern="1200" dirty="0"/>
        </a:p>
      </dsp:txBody>
      <dsp:txXfrm>
        <a:off x="959499" y="3270216"/>
        <a:ext cx="3837998" cy="3163408"/>
      </dsp:txXfrm>
    </dsp:sp>
    <dsp:sp modelId="{9101FF2E-F71B-4A54-B93C-0E2055E1D329}">
      <dsp:nvSpPr>
        <dsp:cNvPr id="0" name=""/>
        <dsp:cNvSpPr/>
      </dsp:nvSpPr>
      <dsp:spPr>
        <a:xfrm>
          <a:off x="0" y="3268581"/>
          <a:ext cx="959499" cy="3163408"/>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12474" rIns="50774" bIns="312474" numCol="1" spcCol="1270" anchor="ctr" anchorCtr="0">
          <a:noAutofit/>
        </a:bodyPr>
        <a:lstStyle/>
        <a:p>
          <a:pPr marL="0" lvl="0" indent="0" algn="ctr" defTabSz="1244600">
            <a:lnSpc>
              <a:spcPct val="90000"/>
            </a:lnSpc>
            <a:spcBef>
              <a:spcPct val="0"/>
            </a:spcBef>
            <a:spcAft>
              <a:spcPct val="35000"/>
            </a:spcAft>
            <a:buNone/>
          </a:pPr>
          <a:r>
            <a:rPr lang="en-US" sz="2800" kern="1200" dirty="0"/>
            <a:t>Don’t</a:t>
          </a:r>
        </a:p>
      </dsp:txBody>
      <dsp:txXfrm>
        <a:off x="0" y="3268581"/>
        <a:ext cx="959499" cy="31634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1/3/2022</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1/3/2022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ott.nih.gov/policy/hhs-technology-transfer-policies"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300, which is the new Office of Human Subjects Research Protections (OHSRP) policy for Investigator Responsibilities.</a:t>
            </a:r>
          </a:p>
          <a:p>
            <a:endParaRPr lang="en-US" dirty="0"/>
          </a:p>
          <a:p>
            <a:r>
              <a:rPr lang="en-US" dirty="0"/>
              <a:t>This presentation is meant to be a brief overview of the key points of the policy. It is not an in-depth discussion of the policy and not all points raised in the policy will be discussed. It is important that you review the full policy document which is posted on the IRBO website. </a:t>
            </a:r>
          </a:p>
          <a:p>
            <a:endParaRPr lang="en-US" dirty="0"/>
          </a:p>
          <a:p>
            <a:r>
              <a:rPr lang="en-US" dirty="0"/>
              <a:t> </a:t>
            </a:r>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none" strike="noStrike" kern="1200" dirty="0">
                <a:solidFill>
                  <a:schemeClr val="tx1"/>
                </a:solidFill>
                <a:effectLst/>
                <a:latin typeface="+mn-lt"/>
                <a:ea typeface="+mn-ea"/>
                <a:cs typeface="+mn-cs"/>
              </a:rPr>
              <a:t>All investigators must conduct research only after </a:t>
            </a:r>
            <a:r>
              <a:rPr lang="en-US" sz="1200" kern="1200" dirty="0">
                <a:solidFill>
                  <a:schemeClr val="tx1"/>
                </a:solidFill>
                <a:effectLst/>
                <a:latin typeface="+mn-lt"/>
                <a:ea typeface="+mn-ea"/>
                <a:cs typeface="+mn-cs"/>
              </a:rPr>
              <a:t>IRB approval, or a determination of exemption, is obtained; and after all other necessary institutional approvals have been obtained (See </a:t>
            </a:r>
            <a:r>
              <a:rPr lang="en-US" sz="1200" i="1" kern="1200" dirty="0">
                <a:solidFill>
                  <a:schemeClr val="tx1"/>
                </a:solidFill>
                <a:effectLst/>
                <a:latin typeface="+mn-lt"/>
                <a:ea typeface="+mn-ea"/>
                <a:cs typeface="+mn-cs"/>
              </a:rPr>
              <a:t>Policy 106 Ancillary Reviews</a:t>
            </a:r>
            <a:r>
              <a:rPr lang="en-US" sz="1200" kern="1200" dirty="0">
                <a:solidFill>
                  <a:schemeClr val="tx1"/>
                </a:solidFill>
                <a:effectLst/>
                <a:latin typeface="+mn-lt"/>
                <a:ea typeface="+mn-ea"/>
                <a:cs typeface="+mn-cs"/>
              </a:rPr>
              <a:t>.) including, as applicable, after all appropriate agreements have been executed with outside entities (such as sponsors and collaborators). This agreement may be a MOU, Clinical Trial Agreement (CTA), or Cooperative Research and Development Agreement (CRADA).</a:t>
            </a:r>
          </a:p>
          <a:p>
            <a:pPr marL="0" indent="0">
              <a:buFont typeface="Arial" panose="020B0604020202020204" pitchFamily="34" charset="0"/>
              <a:buNone/>
            </a:pPr>
            <a:endParaRPr lang="en-US" sz="1200" kern="1200" dirty="0">
              <a:solidFill>
                <a:schemeClr val="tx1"/>
              </a:solidFill>
              <a:effectLst/>
              <a:latin typeface="+mn-lt"/>
              <a:ea typeface="+mn-ea"/>
              <a:cs typeface="+mn-cs"/>
            </a:endParaRPr>
          </a:p>
          <a:p>
            <a:pPr marL="0" indent="0">
              <a:buFont typeface="Arial" panose="020B0604020202020204" pitchFamily="34" charset="0"/>
              <a:buNone/>
            </a:pPr>
            <a:r>
              <a:rPr lang="en-US" sz="1200" kern="1200" dirty="0">
                <a:solidFill>
                  <a:schemeClr val="tx1"/>
                </a:solidFill>
                <a:effectLst/>
                <a:latin typeface="+mn-lt"/>
                <a:ea typeface="+mn-ea"/>
                <a:cs typeface="+mn-cs"/>
              </a:rPr>
              <a:t>All NIH investigators must k</a:t>
            </a:r>
            <a:r>
              <a:rPr lang="en-US" sz="1200" i="0" kern="1200" dirty="0">
                <a:solidFill>
                  <a:schemeClr val="tx1"/>
                </a:solidFill>
                <a:effectLst/>
                <a:latin typeface="+mn-lt"/>
                <a:ea typeface="+mn-ea"/>
                <a:cs typeface="+mn-cs"/>
              </a:rPr>
              <a:t>now when an activity constitutes non-exempt human subjects research and must assure that IRB approval is granted, when required, before conducting human subjects research.</a:t>
            </a:r>
          </a:p>
          <a:p>
            <a:pPr marL="0" indent="0">
              <a:buFont typeface="Arial" panose="020B0604020202020204" pitchFamily="34" charset="0"/>
              <a:buNone/>
            </a:pPr>
            <a:endParaRPr lang="en-US"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0" dirty="0">
                <a:effectLst/>
              </a:rPr>
              <a:t>When the NIH is initiating the research, the NIH PI is responsible for knowing whether additional IRB oversight is required by regulation (for example, when dual review is needed, by either a tribal IRB or a foreign IRB). The PI is responsible for ensuring that OHSRP is informed of this at the time of submission.</a:t>
            </a:r>
          </a:p>
          <a:p>
            <a:pPr marL="0" indent="0">
              <a:buFont typeface="Arial" panose="020B0604020202020204" pitchFamily="34" charset="0"/>
              <a:buNone/>
            </a:pPr>
            <a:r>
              <a:rPr lang="en-US" sz="1200" i="0" kern="1200" dirty="0">
                <a:solidFill>
                  <a:schemeClr val="tx1"/>
                </a:solidFill>
                <a:effectLst/>
                <a:latin typeface="+mn-lt"/>
                <a:ea typeface="+mn-ea"/>
                <a:cs typeface="+mn-cs"/>
              </a:rPr>
              <a:t>If dual IRB review is required, research may not commence at the site subject to the non-NIH IRB oversight, until approval is granted by all required reviewing IRBs.</a:t>
            </a:r>
          </a:p>
          <a:p>
            <a:pPr marL="0" indent="0">
              <a:buFont typeface="Arial" panose="020B0604020202020204" pitchFamily="34" charset="0"/>
              <a:buNone/>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3189625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i="0" kern="1200" dirty="0">
                <a:solidFill>
                  <a:schemeClr val="tx1"/>
                </a:solidFill>
                <a:effectLst/>
                <a:latin typeface="+mn-lt"/>
                <a:ea typeface="+mn-ea"/>
                <a:cs typeface="+mn-cs"/>
              </a:rPr>
              <a:t>All investigators must ensure that informed consent is obtained from each human subject and that consent is appropriately documented before conducting human subjects research, consistent with the IRB-approved protocol and according to </a:t>
            </a:r>
            <a:r>
              <a:rPr lang="en-US" sz="1200" i="1" kern="1200" dirty="0">
                <a:solidFill>
                  <a:schemeClr val="tx1"/>
                </a:solidFill>
                <a:effectLst/>
                <a:latin typeface="+mn-lt"/>
                <a:ea typeface="+mn-ea"/>
                <a:cs typeface="+mn-cs"/>
              </a:rPr>
              <a:t>Policy 301 Informed Consent</a:t>
            </a:r>
            <a:r>
              <a:rPr lang="en-US" sz="1200" i="0" kern="1200" dirty="0">
                <a:solidFill>
                  <a:schemeClr val="tx1"/>
                </a:solidFill>
                <a:effectLst/>
                <a:latin typeface="+mn-lt"/>
                <a:ea typeface="+mn-ea"/>
                <a:cs typeface="+mn-cs"/>
              </a:rPr>
              <a:t>, unless the requirements for consent or documentation of consent have been waived or altered by the IRB.</a:t>
            </a:r>
          </a:p>
          <a:p>
            <a:pPr lvl="0"/>
            <a:endParaRPr lang="en-US" sz="1200" i="0" kern="1200" dirty="0">
              <a:solidFill>
                <a:schemeClr val="tx1"/>
              </a:solidFill>
              <a:effectLst/>
              <a:latin typeface="+mn-lt"/>
              <a:ea typeface="+mn-ea"/>
              <a:cs typeface="+mn-cs"/>
            </a:endParaRPr>
          </a:p>
          <a:p>
            <a:r>
              <a:rPr lang="en-US" i="0" dirty="0">
                <a:effectLst/>
              </a:rPr>
              <a:t>All investigators must ensure the accuracy, completeness, legibility, and timeliness of the data and follow </a:t>
            </a:r>
            <a:r>
              <a:rPr lang="en-US" sz="1200" i="0" kern="1200" dirty="0">
                <a:solidFill>
                  <a:schemeClr val="tx1"/>
                </a:solidFill>
                <a:effectLst/>
                <a:latin typeface="+mn-lt"/>
                <a:ea typeface="+mn-ea"/>
                <a:cs typeface="+mn-cs"/>
              </a:rPr>
              <a:t>internal policies for the documentation of research related tests and procedures.</a:t>
            </a:r>
          </a:p>
          <a:p>
            <a:endParaRPr lang="en-US"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kern="1200" dirty="0">
                <a:solidFill>
                  <a:schemeClr val="tx1"/>
                </a:solidFill>
                <a:effectLst/>
                <a:latin typeface="+mn-lt"/>
                <a:ea typeface="+mn-ea"/>
                <a:cs typeface="+mn-cs"/>
              </a:rPr>
              <a:t>And all investigators must b</a:t>
            </a:r>
            <a:r>
              <a:rPr lang="en-US" sz="1200" dirty="0"/>
              <a:t>e responsive to subject concerns and complaints consistent with </a:t>
            </a:r>
            <a:r>
              <a:rPr lang="en-US" sz="1200" i="1" dirty="0"/>
              <a:t>Policy 104 Managing Research-Related Complaints from Research Subjects.</a:t>
            </a:r>
          </a:p>
          <a:p>
            <a:endParaRPr lang="en-US" sz="1200" i="0" kern="1200" dirty="0">
              <a:solidFill>
                <a:schemeClr val="tx1"/>
              </a:solidFill>
              <a:effectLst/>
              <a:latin typeface="+mn-lt"/>
              <a:ea typeface="+mn-ea"/>
              <a:cs typeface="+mn-cs"/>
            </a:endParaRPr>
          </a:p>
          <a:p>
            <a:pPr lvl="0"/>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3520910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none" strike="noStrike" kern="1200" dirty="0">
                <a:solidFill>
                  <a:schemeClr val="tx1"/>
                </a:solidFill>
                <a:effectLst/>
                <a:latin typeface="+mn-lt"/>
                <a:ea typeface="+mn-ea"/>
                <a:cs typeface="+mn-cs"/>
              </a:rPr>
              <a:t>The PI, at a minimum, is accountable to: </a:t>
            </a:r>
            <a:endParaRPr lang="en-US" sz="1100" u="none" strike="noStrike" kern="1200" dirty="0">
              <a:solidFill>
                <a:schemeClr val="tx1"/>
              </a:solidFill>
              <a:effectLst/>
              <a:latin typeface="+mn-lt"/>
              <a:ea typeface="+mn-ea"/>
              <a:cs typeface="+mn-cs"/>
            </a:endParaRPr>
          </a:p>
          <a:p>
            <a:pPr lvl="0"/>
            <a:r>
              <a:rPr lang="en-US" sz="1200" u="none" strike="noStrike" kern="1200" dirty="0">
                <a:solidFill>
                  <a:schemeClr val="tx1"/>
                </a:solidFill>
                <a:effectLst/>
                <a:latin typeface="+mn-lt"/>
                <a:ea typeface="+mn-ea"/>
                <a:cs typeface="+mn-cs"/>
              </a:rPr>
              <a:t>Ensure sufficient resources are allocated to the research.</a:t>
            </a:r>
            <a:endParaRPr lang="en-US" sz="1100" u="none" strike="noStrike" kern="1200" dirty="0">
              <a:solidFill>
                <a:schemeClr val="tx1"/>
              </a:solidFill>
              <a:effectLst/>
              <a:latin typeface="+mn-lt"/>
              <a:ea typeface="+mn-ea"/>
              <a:cs typeface="+mn-cs"/>
            </a:endParaRPr>
          </a:p>
          <a:p>
            <a:pPr lvl="0"/>
            <a:r>
              <a:rPr lang="en-US" sz="1200" u="none" strike="noStrike" kern="1200" dirty="0">
                <a:solidFill>
                  <a:schemeClr val="tx1"/>
                </a:solidFill>
                <a:effectLst/>
                <a:latin typeface="+mn-lt"/>
                <a:ea typeface="+mn-ea"/>
                <a:cs typeface="+mn-cs"/>
              </a:rPr>
              <a:t>Comply with the determinations of the Reviewing IRB. </a:t>
            </a:r>
            <a:endParaRPr lang="en-US" sz="1100" u="none" strike="noStrike" kern="1200" dirty="0">
              <a:solidFill>
                <a:schemeClr val="tx1"/>
              </a:solidFill>
              <a:effectLst/>
              <a:latin typeface="+mn-lt"/>
              <a:ea typeface="+mn-ea"/>
              <a:cs typeface="+mn-cs"/>
            </a:endParaRPr>
          </a:p>
          <a:p>
            <a:pPr lvl="0"/>
            <a:r>
              <a:rPr lang="en-US" sz="1200" u="none" strike="noStrike" kern="1200" dirty="0">
                <a:solidFill>
                  <a:schemeClr val="tx1"/>
                </a:solidFill>
                <a:effectLst/>
                <a:latin typeface="+mn-lt"/>
                <a:ea typeface="+mn-ea"/>
                <a:cs typeface="+mn-cs"/>
              </a:rPr>
              <a:t>Conduct research only after </a:t>
            </a:r>
            <a:r>
              <a:rPr lang="en-US" sz="1200" kern="1200" dirty="0">
                <a:solidFill>
                  <a:schemeClr val="tx1"/>
                </a:solidFill>
                <a:effectLst/>
                <a:latin typeface="+mn-lt"/>
                <a:ea typeface="+mn-ea"/>
                <a:cs typeface="+mn-cs"/>
              </a:rPr>
              <a:t>IRB approval is obtained; as well as all other necessary institutional approvals (See </a:t>
            </a:r>
            <a:r>
              <a:rPr lang="en-US" sz="1200" i="1" kern="1200" dirty="0">
                <a:solidFill>
                  <a:schemeClr val="tx1"/>
                </a:solidFill>
                <a:effectLst/>
                <a:latin typeface="+mn-lt"/>
                <a:ea typeface="+mn-ea"/>
                <a:cs typeface="+mn-cs"/>
              </a:rPr>
              <a:t>Policy 106 Ancillary Reviews) </a:t>
            </a:r>
            <a:r>
              <a:rPr lang="en-US" sz="1200" i="0" kern="1200" dirty="0">
                <a:solidFill>
                  <a:schemeClr val="tx1"/>
                </a:solidFill>
                <a:effectLst/>
                <a:latin typeface="+mn-lt"/>
                <a:ea typeface="+mn-ea"/>
                <a:cs typeface="+mn-cs"/>
              </a:rPr>
              <a:t>and, a</a:t>
            </a:r>
            <a:r>
              <a:rPr lang="en-US" sz="1200" kern="1200" dirty="0">
                <a:solidFill>
                  <a:schemeClr val="tx1"/>
                </a:solidFill>
                <a:effectLst/>
                <a:latin typeface="+mn-lt"/>
                <a:ea typeface="+mn-ea"/>
                <a:cs typeface="+mn-cs"/>
              </a:rPr>
              <a:t>s applicable, appropriate agreements such as MOUs or Clinical Trial Agreements have been executed with outside entities (for example, with FDA sponsors or collaborators). </a:t>
            </a:r>
          </a:p>
          <a:p>
            <a:pPr lvl="0"/>
            <a:r>
              <a:rPr lang="en-US" sz="1200" u="none" strike="noStrike" kern="1200" dirty="0">
                <a:solidFill>
                  <a:schemeClr val="tx1"/>
                </a:solidFill>
                <a:effectLst/>
                <a:latin typeface="+mn-lt"/>
                <a:ea typeface="+mn-ea"/>
                <a:cs typeface="+mn-cs"/>
              </a:rPr>
              <a:t>For research involving the use or disclosure of identifiable private information or biospecimens, the PI is accountable to ensure subjects’ privacy and confidentiality is protected in compliance with relevant laws, regulations, policies, and the terms of the informed consent or other documents. (See </a:t>
            </a:r>
            <a:r>
              <a:rPr lang="en-US" sz="1200" i="1" u="none" strike="noStrike" kern="1200" dirty="0">
                <a:solidFill>
                  <a:schemeClr val="tx1"/>
                </a:solidFill>
                <a:effectLst/>
                <a:latin typeface="+mn-lt"/>
                <a:ea typeface="+mn-ea"/>
                <a:cs typeface="+mn-cs"/>
              </a:rPr>
              <a:t>Policy 107 Privacy and Confidentiality).</a:t>
            </a:r>
            <a:endParaRPr lang="en-US" sz="1100" u="none" strike="noStrike" kern="1200" dirty="0">
              <a:solidFill>
                <a:schemeClr val="tx1"/>
              </a:solidFill>
              <a:effectLst/>
              <a:latin typeface="+mn-lt"/>
              <a:ea typeface="+mn-ea"/>
              <a:cs typeface="+mn-cs"/>
            </a:endParaRPr>
          </a:p>
          <a:p>
            <a:pPr lvl="0"/>
            <a:r>
              <a:rPr lang="en-US" sz="1200" u="none" strike="noStrike" kern="1200" dirty="0">
                <a:solidFill>
                  <a:schemeClr val="tx1"/>
                </a:solidFill>
                <a:effectLst/>
                <a:latin typeface="+mn-lt"/>
                <a:ea typeface="+mn-ea"/>
                <a:cs typeface="+mn-cs"/>
              </a:rPr>
              <a:t>And ensure proper arrangements for IRB oversight when conducting non-exempt human subjects research at a non-NIH site, or with a non-NIH institution, including when seeking single IRB review for multi-site research. </a:t>
            </a:r>
            <a:endParaRPr lang="en-US" sz="1100" u="none" strike="noStrike"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3499779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none" strike="noStrike" kern="1200" dirty="0">
                <a:solidFill>
                  <a:schemeClr val="tx1"/>
                </a:solidFill>
                <a:effectLst/>
                <a:latin typeface="+mn-lt"/>
                <a:ea typeface="+mn-ea"/>
                <a:cs typeface="+mn-cs"/>
              </a:rPr>
              <a:t>Ensure that, when Continuing Review is required, continuing review documents are submitted with sufficient time prior to expiration. </a:t>
            </a:r>
            <a:r>
              <a:rPr lang="en-US" sz="1200" kern="1200" dirty="0">
                <a:solidFill>
                  <a:schemeClr val="tx1"/>
                </a:solidFill>
                <a:effectLst/>
                <a:latin typeface="+mn-lt"/>
                <a:ea typeface="+mn-ea"/>
                <a:cs typeface="+mn-cs"/>
              </a:rPr>
              <a:t>For studies that do not require continuing review, ensure timely submission of amendments, progress reports, reportable events and close the study with the IRB upon completion of the research. </a:t>
            </a:r>
          </a:p>
          <a:p>
            <a:pPr lvl="0"/>
            <a:r>
              <a:rPr lang="en-US" sz="1200" u="none" strike="noStrike" kern="1200" dirty="0">
                <a:solidFill>
                  <a:schemeClr val="tx1"/>
                </a:solidFill>
                <a:effectLst/>
                <a:latin typeface="+mn-lt"/>
                <a:ea typeface="+mn-ea"/>
                <a:cs typeface="+mn-cs"/>
              </a:rPr>
              <a:t>Report Unanticipated problems, non-compliance or other research events to the IRB, to sponsors or regulatory agencies in accordance </a:t>
            </a:r>
            <a:r>
              <a:rPr lang="en-US" sz="1200" i="1" u="none" strike="noStrike" kern="1200" dirty="0">
                <a:solidFill>
                  <a:schemeClr val="tx1"/>
                </a:solidFill>
                <a:effectLst/>
                <a:latin typeface="+mn-lt"/>
                <a:ea typeface="+mn-ea"/>
                <a:cs typeface="+mn-cs"/>
              </a:rPr>
              <a:t>Policy 801 Reporting Research Events</a:t>
            </a:r>
            <a:r>
              <a:rPr lang="en-US" sz="1200" u="none" strike="noStrike" kern="1200" dirty="0">
                <a:solidFill>
                  <a:schemeClr val="tx1"/>
                </a:solidFill>
                <a:effectLst/>
                <a:latin typeface="+mn-lt"/>
                <a:ea typeface="+mn-ea"/>
                <a:cs typeface="+mn-cs"/>
              </a:rPr>
              <a:t>.</a:t>
            </a:r>
            <a:endParaRPr lang="en-US" sz="1100" u="none" strike="noStrike" kern="1200" dirty="0">
              <a:solidFill>
                <a:schemeClr val="tx1"/>
              </a:solidFill>
              <a:effectLst/>
              <a:latin typeface="+mn-lt"/>
              <a:ea typeface="+mn-ea"/>
              <a:cs typeface="+mn-cs"/>
            </a:endParaRPr>
          </a:p>
          <a:p>
            <a:pPr lvl="0"/>
            <a:r>
              <a:rPr lang="en-US" sz="1200" u="none" strike="noStrike" kern="1200" dirty="0">
                <a:solidFill>
                  <a:schemeClr val="tx1"/>
                </a:solidFill>
                <a:effectLst/>
                <a:latin typeface="+mn-lt"/>
                <a:ea typeface="+mn-ea"/>
                <a:cs typeface="+mn-cs"/>
              </a:rPr>
              <a:t>Maintain a current and accurate regulatory file.</a:t>
            </a:r>
          </a:p>
          <a:p>
            <a:pPr lvl="0"/>
            <a:r>
              <a:rPr lang="en-US" sz="1200" u="none" strike="noStrike" kern="1200" dirty="0">
                <a:solidFill>
                  <a:schemeClr val="tx1"/>
                </a:solidFill>
                <a:effectLst/>
                <a:latin typeface="+mn-lt"/>
                <a:ea typeface="+mn-ea"/>
                <a:cs typeface="+mn-cs"/>
              </a:rPr>
              <a:t>Cooperate with NIH oversight, federal regulatory agencies, and sponsors for: investigations, monitoring, audits, and actions. Certain documents may be privileged and not appropriate for disclosure to monitors or auditors, consult with appropriate NIH offices (such as the Office of General Counsel, OHSRP or IC Privacy Officer). </a:t>
            </a:r>
            <a:endParaRPr lang="en-US" sz="1100" u="none" strike="noStrike"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Please note that NIH researchers who are informed of an FDA inspection must immediately notify their Clinical Director, Clinical Center (CC) CEO, ORSC, and OHSRP. </a:t>
            </a:r>
          </a:p>
          <a:p>
            <a:pPr lvl="0"/>
            <a:r>
              <a:rPr lang="en-US" sz="1200" kern="1200" dirty="0">
                <a:solidFill>
                  <a:schemeClr val="tx1"/>
                </a:solidFill>
                <a:effectLst/>
                <a:latin typeface="+mn-lt"/>
                <a:ea typeface="+mn-ea"/>
                <a:cs typeface="+mn-cs"/>
              </a:rPr>
              <a:t>Any written responses to the FDA submitted by NIH researchers must first be approved by the Clinical Director, CC CEO, ORSC, and OHSRP. Provide a draft response P at least four business days before it must be submitted to the FDA. </a:t>
            </a:r>
          </a:p>
          <a:p>
            <a:pPr lvl="0"/>
            <a:r>
              <a:rPr lang="en-US" sz="1200" u="none" strike="noStrike" kern="1200" dirty="0">
                <a:solidFill>
                  <a:schemeClr val="tx1"/>
                </a:solidFill>
                <a:effectLst/>
                <a:latin typeface="+mn-lt"/>
                <a:ea typeface="+mn-ea"/>
                <a:cs typeface="+mn-cs"/>
              </a:rPr>
              <a:t>Ensure, when an investigator is leaving the NIH t</a:t>
            </a:r>
            <a:r>
              <a:rPr lang="en-US" sz="1200" kern="1200" dirty="0">
                <a:solidFill>
                  <a:schemeClr val="tx1"/>
                </a:solidFill>
                <a:effectLst/>
                <a:latin typeface="+mn-lt"/>
                <a:ea typeface="+mn-ea"/>
                <a:cs typeface="+mn-cs"/>
              </a:rPr>
              <a:t>hat proper arrangements are made for continued IRB oversight, and that data and specimens are transferred to or retained only with appropriate permissions and IC oversight. (See, for example., the </a:t>
            </a:r>
            <a:r>
              <a:rPr lang="en-US" sz="1200" i="1" u="sng" kern="1200" dirty="0">
                <a:solidFill>
                  <a:schemeClr val="tx1"/>
                </a:solidFill>
                <a:effectLst/>
                <a:latin typeface="+mn-lt"/>
                <a:ea typeface="+mn-ea"/>
                <a:cs typeface="+mn-cs"/>
                <a:hlinkClick r:id="rId3"/>
              </a:rPr>
              <a:t>HHS Technology Transfer Policies and Procedures Manual</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If the PI is leaving, seek IRB approval for any associated changes to the protocol.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13</a:t>
            </a:fld>
            <a:endParaRPr lang="en-US" dirty="0"/>
          </a:p>
        </p:txBody>
      </p:sp>
    </p:spTree>
    <p:extLst>
      <p:ext uri="{BB962C8B-B14F-4D97-AF65-F5344CB8AC3E}">
        <p14:creationId xmlns:p14="http://schemas.microsoft.com/office/powerpoint/2010/main" val="17479994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 addition to all other applicable requirements under this policy, investigators conducting research regulated by the Food and Drug Administration (FDA) must comply with FDA requirements and NIH policy. These requirements are not described in this policy, for more information review: </a:t>
            </a:r>
            <a:r>
              <a:rPr lang="en-US" sz="1200" i="1" dirty="0"/>
              <a:t>Policy 500 Research Involving Drugs, Biological and Nutritional Products, Policy 501 Research Involving FDA Regulated Devices, </a:t>
            </a:r>
            <a:r>
              <a:rPr lang="en-US" sz="1200" dirty="0"/>
              <a:t>and </a:t>
            </a:r>
            <a:r>
              <a:rPr lang="en-US" sz="1200" i="1" dirty="0"/>
              <a:t>502 Expanded Access, Including Emergency Use of Investigational Drugs, Biologics, and Medical Devices. </a:t>
            </a:r>
            <a:endParaRPr lang="en-US" sz="1200"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14</a:t>
            </a:fld>
            <a:endParaRPr lang="en-US" dirty="0"/>
          </a:p>
        </p:txBody>
      </p:sp>
    </p:spTree>
    <p:extLst>
      <p:ext uri="{BB962C8B-B14F-4D97-AF65-F5344CB8AC3E}">
        <p14:creationId xmlns:p14="http://schemas.microsoft.com/office/powerpoint/2010/main" val="3015603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none" strike="noStrike" kern="1200" dirty="0">
                <a:solidFill>
                  <a:schemeClr val="tx1"/>
                </a:solidFill>
                <a:effectLst/>
                <a:latin typeface="+mn-lt"/>
                <a:ea typeface="+mn-ea"/>
                <a:cs typeface="+mn-cs"/>
              </a:rPr>
              <a:t>In addition to the requirements for non-exempt research under this policy, the following apply to investigators conducting research that has been determined to be exempt from 45 CFR 46 (the Common Rule), including exempt research which was approved under limited IRB review procedures.</a:t>
            </a:r>
          </a:p>
          <a:p>
            <a:pPr lvl="0"/>
            <a:endParaRPr lang="en-US" sz="1200" u="none" strike="noStrike" kern="1200" dirty="0">
              <a:solidFill>
                <a:schemeClr val="tx1"/>
              </a:solidFill>
              <a:effectLst/>
              <a:latin typeface="+mn-lt"/>
              <a:ea typeface="+mn-ea"/>
              <a:cs typeface="+mn-cs"/>
            </a:endParaRPr>
          </a:p>
          <a:p>
            <a:pPr lvl="0"/>
            <a:r>
              <a:rPr lang="en-US" sz="1200" u="none" strike="noStrike" kern="1200" dirty="0">
                <a:solidFill>
                  <a:schemeClr val="tx1"/>
                </a:solidFill>
                <a:effectLst/>
                <a:latin typeface="+mn-lt"/>
                <a:ea typeface="+mn-ea"/>
                <a:cs typeface="+mn-cs"/>
              </a:rPr>
              <a:t>The PI must submit documentation via the NIH electronic IRB system (</a:t>
            </a:r>
            <a:r>
              <a:rPr lang="en-US" sz="1200" u="none" strike="noStrike" kern="1200" dirty="0" err="1">
                <a:solidFill>
                  <a:schemeClr val="tx1"/>
                </a:solidFill>
                <a:effectLst/>
                <a:latin typeface="+mn-lt"/>
                <a:ea typeface="+mn-ea"/>
                <a:cs typeface="+mn-cs"/>
              </a:rPr>
              <a:t>eIRB</a:t>
            </a:r>
            <a:r>
              <a:rPr lang="en-US" sz="1200" u="none" strike="noStrike" kern="1200" dirty="0">
                <a:solidFill>
                  <a:schemeClr val="tx1"/>
                </a:solidFill>
                <a:effectLst/>
                <a:latin typeface="+mn-lt"/>
                <a:ea typeface="+mn-ea"/>
                <a:cs typeface="+mn-cs"/>
              </a:rPr>
              <a:t>) to support the request for exempt or limited IRB review determination consistent with </a:t>
            </a:r>
            <a:r>
              <a:rPr lang="en-US" sz="1200" i="1" u="none" strike="noStrike" kern="1200" dirty="0">
                <a:solidFill>
                  <a:schemeClr val="tx1"/>
                </a:solidFill>
                <a:effectLst/>
                <a:latin typeface="+mn-lt"/>
                <a:ea typeface="+mn-ea"/>
                <a:cs typeface="+mn-cs"/>
              </a:rPr>
              <a:t>Policy 205 Requirements for IRB Submissions</a:t>
            </a:r>
            <a:r>
              <a:rPr lang="en-US" sz="1200" u="none" strike="noStrike" kern="1200" dirty="0">
                <a:solidFill>
                  <a:schemeClr val="tx1"/>
                </a:solidFill>
                <a:effectLst/>
                <a:latin typeface="+mn-lt"/>
                <a:ea typeface="+mn-ea"/>
                <a:cs typeface="+mn-cs"/>
              </a:rPr>
              <a:t>.</a:t>
            </a:r>
            <a:endParaRPr lang="en-US" sz="1100" u="none" strike="noStrike" kern="1200" dirty="0">
              <a:solidFill>
                <a:schemeClr val="tx1"/>
              </a:solidFill>
              <a:effectLst/>
              <a:latin typeface="+mn-lt"/>
              <a:ea typeface="+mn-ea"/>
              <a:cs typeface="+mn-cs"/>
            </a:endParaRPr>
          </a:p>
          <a:p>
            <a:pPr lvl="0"/>
            <a:endParaRPr lang="en-US" sz="1100" u="none" strike="noStrike" kern="1200" dirty="0">
              <a:solidFill>
                <a:schemeClr val="tx1"/>
              </a:solidFill>
              <a:effectLst/>
              <a:latin typeface="+mn-lt"/>
              <a:ea typeface="+mn-ea"/>
              <a:cs typeface="+mn-cs"/>
            </a:endParaRPr>
          </a:p>
          <a:p>
            <a:pPr lvl="0"/>
            <a:r>
              <a:rPr lang="en-US" sz="1200" u="none" strike="noStrike" kern="1200" dirty="0">
                <a:solidFill>
                  <a:schemeClr val="tx1"/>
                </a:solidFill>
                <a:effectLst/>
                <a:latin typeface="+mn-lt"/>
                <a:ea typeface="+mn-ea"/>
                <a:cs typeface="+mn-cs"/>
              </a:rPr>
              <a:t>Upon receiving a determination for exempt research or approval by limited IRB procedures, conduct the research in compliance with the approved protocol. Submit any changes to the research to IRBO for review and approval prior to implementation of those changes.</a:t>
            </a:r>
          </a:p>
          <a:p>
            <a:pPr lvl="0"/>
            <a:r>
              <a:rPr lang="en-US" sz="1200" u="none" strike="noStrike" kern="1200" dirty="0">
                <a:solidFill>
                  <a:schemeClr val="tx1"/>
                </a:solidFill>
                <a:effectLst/>
                <a:latin typeface="+mn-lt"/>
                <a:ea typeface="+mn-ea"/>
                <a:cs typeface="+mn-cs"/>
              </a:rPr>
              <a:t>Maintain adequate and accurate study records and documentation. </a:t>
            </a:r>
          </a:p>
          <a:p>
            <a:pPr lvl="0"/>
            <a:r>
              <a:rPr lang="en-US" sz="1200" u="none" strike="noStrike" kern="1200" dirty="0">
                <a:solidFill>
                  <a:schemeClr val="tx1"/>
                </a:solidFill>
                <a:effectLst/>
                <a:latin typeface="+mn-lt"/>
                <a:ea typeface="+mn-ea"/>
                <a:cs typeface="+mn-cs"/>
              </a:rPr>
              <a:t>Investigators must also report research events according to </a:t>
            </a:r>
            <a:r>
              <a:rPr lang="en-US" sz="1200" i="1" u="none" strike="noStrike" kern="1200" dirty="0">
                <a:solidFill>
                  <a:schemeClr val="tx1"/>
                </a:solidFill>
                <a:effectLst/>
                <a:latin typeface="+mn-lt"/>
                <a:ea typeface="+mn-ea"/>
                <a:cs typeface="+mn-cs"/>
              </a:rPr>
              <a:t>Policy 801 Reporting Research Events</a:t>
            </a:r>
            <a:r>
              <a:rPr lang="en-US" sz="1200" u="none" strike="noStrike" kern="1200" dirty="0">
                <a:solidFill>
                  <a:schemeClr val="tx1"/>
                </a:solidFill>
                <a:effectLst/>
                <a:latin typeface="+mn-lt"/>
                <a:ea typeface="+mn-ea"/>
                <a:cs typeface="+mn-cs"/>
              </a:rPr>
              <a:t>.</a:t>
            </a:r>
            <a:endParaRPr lang="en-US" sz="110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15</a:t>
            </a:fld>
            <a:endParaRPr lang="en-US" dirty="0"/>
          </a:p>
        </p:txBody>
      </p:sp>
    </p:spTree>
    <p:extLst>
      <p:ext uri="{BB962C8B-B14F-4D97-AF65-F5344CB8AC3E}">
        <p14:creationId xmlns:p14="http://schemas.microsoft.com/office/powerpoint/2010/main" val="3706824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What is expected by OHSRP?</a:t>
            </a:r>
          </a:p>
          <a:p>
            <a:pPr lvl="0"/>
            <a:endParaRPr lang="en-US" sz="1200" dirty="0"/>
          </a:p>
          <a:p>
            <a:pPr lvl="0"/>
            <a:r>
              <a:rPr lang="en-US" sz="1200" dirty="0"/>
              <a:t>Do become familiar with all investigator responsibilities prior to conducting human subjects research. </a:t>
            </a:r>
          </a:p>
          <a:p>
            <a:pPr lvl="0"/>
            <a:r>
              <a:rPr lang="en-US" sz="1200" dirty="0"/>
              <a:t> </a:t>
            </a:r>
          </a:p>
          <a:p>
            <a:pPr lvl="0"/>
            <a:r>
              <a:rPr lang="en-US" sz="1200" dirty="0"/>
              <a:t>Don’t forget to visit the OHSRP website to access policies directly.</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16</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concludes this presentation. As a reminder, this presentation is intended to be only a brief overview of the key points of the policy. It is not an in-depth discussion, and there are some elements of the policy that we did not discuss.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Therefore, for full information, I urge you go to the IRBO website, and review the policy there.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always, if you have questions, feel free to email the NIH IRB at IRB@od.nih.gov. Thank you for listening.</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17</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November 24, 2020. However, the effective date is December 7, 2020. </a:t>
            </a:r>
          </a:p>
          <a:p>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The purpose of Policy 300 is to d</a:t>
            </a:r>
            <a:r>
              <a:rPr lang="en-US" sz="1200" dirty="0"/>
              <a:t>escribe </a:t>
            </a:r>
            <a:r>
              <a:rPr lang="en-US" sz="1200" u="none" strike="noStrike" kern="1200" dirty="0">
                <a:solidFill>
                  <a:schemeClr val="tx1"/>
                </a:solidFill>
                <a:effectLst/>
                <a:latin typeface="+mn-lt"/>
                <a:ea typeface="+mn-ea"/>
                <a:cs typeface="+mn-cs"/>
              </a:rPr>
              <a:t>the responsibilities and requirements of all NIH investigators, which includes NIH Principal Investigators (PIs), when conducting human subjects research (both exempt and non-exempt human subject research).</a:t>
            </a:r>
            <a:endParaRPr lang="en-US" sz="1100" u="none" strike="noStrike" kern="1200" dirty="0">
              <a:solidFill>
                <a:schemeClr val="tx1"/>
              </a:solidFill>
              <a:effectLst/>
              <a:latin typeface="+mn-lt"/>
              <a:ea typeface="+mn-ea"/>
              <a:cs typeface="+mn-cs"/>
            </a:endParaRPr>
          </a:p>
          <a:p>
            <a:pPr lvl="1"/>
            <a:endParaRPr lang="en-US" sz="1200" u="none" strike="noStrike" kern="1200" dirty="0">
              <a:solidFill>
                <a:schemeClr val="tx1"/>
              </a:solidFill>
              <a:effectLst/>
              <a:latin typeface="+mn-lt"/>
              <a:ea typeface="+mn-ea"/>
              <a:cs typeface="+mn-cs"/>
            </a:endParaRPr>
          </a:p>
          <a:p>
            <a:pPr lvl="1"/>
            <a:r>
              <a:rPr lang="en-US" sz="1200" u="none" strike="noStrike" kern="1200" dirty="0">
                <a:solidFill>
                  <a:schemeClr val="tx1"/>
                </a:solidFill>
                <a:effectLst/>
                <a:latin typeface="+mn-lt"/>
                <a:ea typeface="+mn-ea"/>
                <a:cs typeface="+mn-cs"/>
              </a:rPr>
              <a:t>And Policy 300 describes the responsibilities and requirements of non-NIH investigators when the NIH IRB is the Reviewing IRB.</a:t>
            </a:r>
            <a:endParaRPr lang="en-US" sz="11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kern="1200" dirty="0">
                <a:solidFill>
                  <a:schemeClr val="tx1"/>
                </a:solidFill>
                <a:effectLst/>
                <a:latin typeface="+mn-lt"/>
                <a:ea typeface="+mn-ea"/>
                <a:cs typeface="+mn-cs"/>
              </a:rPr>
              <a:t>This policy applies to </a:t>
            </a:r>
          </a:p>
          <a:p>
            <a:pPr lvl="0"/>
            <a:r>
              <a:rPr lang="en-US" sz="1200" b="0" kern="1200" dirty="0">
                <a:solidFill>
                  <a:schemeClr val="tx1"/>
                </a:solidFill>
                <a:effectLst/>
                <a:latin typeface="+mn-lt"/>
                <a:ea typeface="+mn-ea"/>
                <a:cs typeface="+mn-cs"/>
              </a:rPr>
              <a:t>NIH investigators, including NIH PIs, conducting human subjects research on an NIH protocol, whether the reviewing IRB is the NIH IRB or an external IRB. </a:t>
            </a:r>
          </a:p>
          <a:p>
            <a:pPr lvl="0"/>
            <a:r>
              <a:rPr lang="en-US" sz="1200" b="0" kern="1200" dirty="0">
                <a:solidFill>
                  <a:schemeClr val="tx1"/>
                </a:solidFill>
                <a:effectLst/>
                <a:latin typeface="+mn-lt"/>
                <a:ea typeface="+mn-ea"/>
                <a:cs typeface="+mn-cs"/>
              </a:rPr>
              <a:t>And to Non-NIH investigators when the NIH IRB is the reviewing IRB. </a:t>
            </a:r>
          </a:p>
          <a:p>
            <a:pPr lvl="0"/>
            <a:endParaRPr lang="en-US" sz="1200" b="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This policy focuses on key responsibilities of investigators. However, additional responsibilities are established in the other NIH Human Research Protection Program (HRPP) policies. Investigators are expected to be familiar with, and comply with, those additional requirements, as applicable. </a:t>
            </a:r>
          </a:p>
          <a:p>
            <a:pPr lvl="0"/>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For NIH Intramural Research Program (IRP) research that is overseen by an external IRB, responsibilities and requirements are outlined in Policy 105 IRB Reliance.</a:t>
            </a:r>
          </a:p>
          <a:p>
            <a:pPr lvl="0"/>
            <a:endParaRPr lang="en-US" sz="1200" b="1" kern="1200" dirty="0">
              <a:solidFill>
                <a:schemeClr val="tx1"/>
              </a:solidFill>
              <a:effectLst/>
              <a:latin typeface="+mn-lt"/>
              <a:ea typeface="+mn-ea"/>
              <a:cs typeface="+mn-cs"/>
            </a:endParaRPr>
          </a:p>
          <a:p>
            <a:pPr lvl="0" fontAlgn="base"/>
            <a:endPar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solidFill>
                  <a:schemeClr val="tx1"/>
                </a:solidFill>
                <a:effectLst/>
                <a:latin typeface="+mn-lt"/>
                <a:ea typeface="+mn-ea"/>
                <a:cs typeface="+mn-cs"/>
              </a:rPr>
              <a:t>An investigator is an individual who is involved in the conduct of human subjects research. </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Such involvement would include:</a:t>
            </a:r>
          </a:p>
          <a:p>
            <a:r>
              <a:rPr lang="en-US" sz="1200" i="0" kern="1200" dirty="0">
                <a:solidFill>
                  <a:schemeClr val="tx1"/>
                </a:solidFill>
                <a:effectLst/>
                <a:latin typeface="+mn-lt"/>
                <a:ea typeface="+mn-ea"/>
                <a:cs typeface="+mn-cs"/>
              </a:rPr>
              <a:t>obtaining information about living individuals by intervening or interacting with them for research purposes;</a:t>
            </a:r>
          </a:p>
          <a:p>
            <a:r>
              <a:rPr lang="en-US" i="0" dirty="0">
                <a:effectLst/>
              </a:rPr>
              <a:t>obtaining identifiable private information or identifiable biospecimens about living individuals for research purposes;</a:t>
            </a:r>
          </a:p>
          <a:p>
            <a:r>
              <a:rPr lang="en-US" i="0" dirty="0">
                <a:effectLst/>
              </a:rPr>
              <a:t>obtaining the voluntary informed consent of individuals to be subjects in research; and</a:t>
            </a:r>
          </a:p>
          <a:p>
            <a:r>
              <a:rPr lang="en-US" sz="1200" i="0" kern="1200" dirty="0">
                <a:solidFill>
                  <a:schemeClr val="tx1"/>
                </a:solidFill>
                <a:effectLst/>
                <a:latin typeface="+mn-lt"/>
                <a:ea typeface="+mn-ea"/>
                <a:cs typeface="+mn-cs"/>
              </a:rPr>
              <a:t>studying, interpreting, or analyzing identifiable private information, biospecimens, or data for research purposes.</a:t>
            </a:r>
          </a:p>
          <a:p>
            <a:endParaRPr lang="en-US" sz="1200" i="0" kern="1200" dirty="0">
              <a:solidFill>
                <a:schemeClr val="tx1"/>
              </a:solidFill>
              <a:effectLst/>
              <a:latin typeface="+mn-lt"/>
              <a:ea typeface="+mn-ea"/>
              <a:cs typeface="+mn-cs"/>
            </a:endParaRPr>
          </a:p>
          <a:p>
            <a:r>
              <a:rPr lang="en-US" i="0" dirty="0">
                <a:effectLst/>
              </a:rPr>
              <a:t>At the NIH, this term also includes study coordinators and may also include other individuals as determined by the NIH PI. </a:t>
            </a:r>
            <a:endParaRPr lang="en-US" sz="1200" i="0" kern="1200" dirty="0">
              <a:solidFill>
                <a:schemeClr val="tx1"/>
              </a:solidFill>
              <a:effectLst/>
              <a:latin typeface="+mn-lt"/>
              <a:ea typeface="+mn-ea"/>
              <a:cs typeface="+mn-cs"/>
            </a:endParaRPr>
          </a:p>
          <a:p>
            <a:endParaRPr lang="en-US" sz="1200" i="0" kern="1200" dirty="0">
              <a:solidFill>
                <a:schemeClr val="tx1"/>
              </a:solidFill>
              <a:effectLst/>
              <a:latin typeface="+mn-lt"/>
              <a:ea typeface="+mn-ea"/>
              <a:cs typeface="+mn-cs"/>
            </a:endParaRPr>
          </a:p>
          <a:p>
            <a:r>
              <a:rPr lang="en-US" i="0" dirty="0">
                <a:effectLst/>
              </a:rPr>
              <a:t>Some research studies are conducted by more than one investigator, and usually one investigator is designated the “principal investigator” with overall responsibilities for the study. </a:t>
            </a:r>
          </a:p>
          <a:p>
            <a:r>
              <a:rPr lang="en-US" dirty="0">
                <a:effectLst/>
              </a:rPr>
              <a:t> </a:t>
            </a:r>
          </a:p>
          <a:p>
            <a:pPr lvl="0"/>
            <a:endParaRPr lang="en-US" sz="1200" b="0" kern="1200" dirty="0">
              <a:solidFill>
                <a:schemeClr val="tx1"/>
              </a:solidFill>
              <a:effectLst/>
              <a:latin typeface="+mn-lt"/>
              <a:ea typeface="+mn-ea"/>
              <a:cs typeface="+mn-cs"/>
            </a:endParaRPr>
          </a:p>
          <a:p>
            <a:pPr lvl="0"/>
            <a:endParaRPr lang="en-US" sz="1200" b="1" kern="1200" dirty="0">
              <a:solidFill>
                <a:schemeClr val="tx1"/>
              </a:solidFill>
              <a:effectLst/>
              <a:latin typeface="+mn-lt"/>
              <a:ea typeface="+mn-ea"/>
              <a:cs typeface="+mn-cs"/>
            </a:endParaRPr>
          </a:p>
          <a:p>
            <a:pPr lvl="0"/>
            <a:endParaRPr lang="en-US" sz="1200" b="0" kern="1200" dirty="0">
              <a:solidFill>
                <a:schemeClr val="tx1"/>
              </a:solidFill>
              <a:effectLst/>
              <a:latin typeface="+mn-lt"/>
              <a:ea typeface="+mn-ea"/>
              <a:cs typeface="+mn-cs"/>
            </a:endParaRPr>
          </a:p>
          <a:p>
            <a:pPr lvl="0"/>
            <a:endParaRPr lang="en-US" sz="1200" b="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356671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The PI is the investigator with the overall responsibility for the design, conduct, and reporting of the research, and must assure both the protocol and the research team’s actions are compliant with law, regulation, and NIH policy, even when certain aspects of the research are delegated to other investigators.</a:t>
            </a:r>
          </a:p>
          <a:p>
            <a:r>
              <a:rPr lang="en-US" dirty="0">
                <a:effectLst/>
              </a:rPr>
              <a:t> </a:t>
            </a:r>
            <a:endParaRPr lang="en-US" sz="1200" dirty="0"/>
          </a:p>
          <a:p>
            <a:pPr lvl="0">
              <a:spcAft>
                <a:spcPts val="1200"/>
              </a:spcAft>
            </a:pPr>
            <a:r>
              <a:rPr lang="en-US" sz="1200" dirty="0"/>
              <a:t>There can be only one PI or Lead Site Investigator for IRP protocols.</a:t>
            </a:r>
          </a:p>
          <a:p>
            <a:pPr lvl="0"/>
            <a:endParaRPr lang="en-US" sz="1200" b="0" kern="1200" dirty="0">
              <a:solidFill>
                <a:schemeClr val="tx1"/>
              </a:solidFill>
              <a:effectLst/>
              <a:latin typeface="+mn-lt"/>
              <a:ea typeface="+mn-ea"/>
              <a:cs typeface="+mn-cs"/>
            </a:endParaRPr>
          </a:p>
          <a:p>
            <a:pPr lvl="0"/>
            <a:endParaRPr lang="en-US" sz="1200" b="1" kern="1200" dirty="0">
              <a:solidFill>
                <a:schemeClr val="tx1"/>
              </a:solidFill>
              <a:effectLst/>
              <a:latin typeface="+mn-lt"/>
              <a:ea typeface="+mn-ea"/>
              <a:cs typeface="+mn-cs"/>
            </a:endParaRPr>
          </a:p>
          <a:p>
            <a:pPr lvl="0"/>
            <a:endParaRPr lang="en-US" sz="1200" b="0" kern="1200" dirty="0">
              <a:solidFill>
                <a:schemeClr val="tx1"/>
              </a:solidFill>
              <a:effectLst/>
              <a:latin typeface="+mn-lt"/>
              <a:ea typeface="+mn-ea"/>
              <a:cs typeface="+mn-cs"/>
            </a:endParaRPr>
          </a:p>
          <a:p>
            <a:pPr lvl="0"/>
            <a:endParaRPr lang="en-US" sz="1200" b="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1367881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200" i="0" kern="1200" dirty="0">
                <a:solidFill>
                  <a:schemeClr val="tx1"/>
                </a:solidFill>
                <a:effectLst/>
                <a:highlight>
                  <a:srgbClr val="FFFF00"/>
                </a:highlight>
                <a:latin typeface="+mn-lt"/>
                <a:ea typeface="+mn-ea"/>
                <a:cs typeface="+mn-cs"/>
              </a:rPr>
              <a:t>Only NIH Federal Employees, including Commissioned Corp Officers assigned to the NIH, and Non-NIH Federal Employees approved by the NIH Institute or Center (IC), and the Institutional Official (or IO) can serve as PI on NIH protocols. </a:t>
            </a:r>
          </a:p>
          <a:p>
            <a:pPr marL="0" lvl="0" indent="0">
              <a:buFont typeface="Arial" panose="020B0604020202020204" pitchFamily="34" charset="0"/>
              <a:buNone/>
            </a:pPr>
            <a:endParaRPr lang="en-US" sz="1200" i="0" kern="1200" dirty="0">
              <a:solidFill>
                <a:schemeClr val="tx1"/>
              </a:solidFill>
              <a:effectLst/>
              <a:highlight>
                <a:srgbClr val="FFFF00"/>
              </a:highlight>
              <a:latin typeface="+mn-lt"/>
              <a:ea typeface="+mn-ea"/>
              <a:cs typeface="+mn-cs"/>
            </a:endParaRPr>
          </a:p>
          <a:p>
            <a:pPr marL="0" lvl="0" indent="0">
              <a:buFont typeface="Arial" panose="020B0604020202020204" pitchFamily="34" charset="0"/>
              <a:buNone/>
            </a:pPr>
            <a:r>
              <a:rPr lang="en-US" sz="1200" i="0" kern="1200" dirty="0">
                <a:solidFill>
                  <a:schemeClr val="tx1"/>
                </a:solidFill>
                <a:effectLst/>
                <a:highlight>
                  <a:srgbClr val="FFFF00"/>
                </a:highlight>
                <a:latin typeface="+mn-lt"/>
                <a:ea typeface="+mn-ea"/>
                <a:cs typeface="+mn-cs"/>
              </a:rPr>
              <a:t>NIH Principal Investigators must be approved by IC leadership, based on the IC leadership’s determination that the PI is qualified on the basis of education, training and experience to conduct the proposed research. </a:t>
            </a:r>
          </a:p>
          <a:p>
            <a:pPr marL="0" lvl="0" indent="0">
              <a:buFont typeface="Arial" panose="020B0604020202020204" pitchFamily="34" charset="0"/>
              <a:buNone/>
            </a:pPr>
            <a:endParaRPr lang="en-US" sz="1200" i="0" kern="1200" dirty="0">
              <a:solidFill>
                <a:schemeClr val="tx1"/>
              </a:solidFill>
              <a:effectLst/>
              <a:highlight>
                <a:srgbClr val="FFFF00"/>
              </a:highlight>
              <a:latin typeface="+mn-lt"/>
              <a:ea typeface="+mn-ea"/>
              <a:cs typeface="+mn-cs"/>
            </a:endParaRPr>
          </a:p>
          <a:p>
            <a:pPr marL="0" lvl="0" indent="0">
              <a:buFont typeface="Arial" panose="020B0604020202020204" pitchFamily="34" charset="0"/>
              <a:buNone/>
            </a:pPr>
            <a:r>
              <a:rPr lang="en-US" sz="1200" i="0" kern="1200" dirty="0">
                <a:solidFill>
                  <a:schemeClr val="tx1"/>
                </a:solidFill>
                <a:effectLst/>
                <a:latin typeface="+mn-lt"/>
                <a:ea typeface="+mn-ea"/>
                <a:cs typeface="+mn-cs"/>
              </a:rPr>
              <a:t>When the research involves medical care or clinical interventions and the PI is not a member of the senior or junior medial staff, research, adjunct staff or affiliate staff, or is not licensed to provide the appropriate level of medical care, or when an IC Clinical Director considers it warranted, the PI will designate a Medical Advisory Investigator (or MAI). </a:t>
            </a:r>
            <a:r>
              <a:rPr lang="en-US" sz="1200" i="0" kern="1200" dirty="0">
                <a:solidFill>
                  <a:schemeClr val="tx1"/>
                </a:solidFill>
                <a:effectLst/>
                <a:highlight>
                  <a:srgbClr val="FFFF00"/>
                </a:highlight>
                <a:latin typeface="+mn-lt"/>
                <a:ea typeface="+mn-ea"/>
                <a:cs typeface="+mn-cs"/>
              </a:rPr>
              <a:t> The MAI must be added to the IRB application and approved by the IRB. </a:t>
            </a:r>
          </a:p>
          <a:p>
            <a:pPr marL="0" lvl="0" indent="0">
              <a:buFont typeface="Arial" panose="020B0604020202020204" pitchFamily="34" charset="0"/>
              <a:buNone/>
            </a:pPr>
            <a:endParaRPr lang="en-US" sz="1200" kern="1200" dirty="0">
              <a:solidFill>
                <a:schemeClr val="tx1"/>
              </a:solidFill>
              <a:effectLst/>
              <a:highlight>
                <a:srgbClr val="FFFF00"/>
              </a:highlight>
              <a:latin typeface="+mn-lt"/>
              <a:ea typeface="+mn-ea"/>
              <a:cs typeface="+mn-cs"/>
            </a:endParaRPr>
          </a:p>
          <a:p>
            <a:pPr marL="0" lvl="0" indent="0">
              <a:buFont typeface="Arial" panose="020B0604020202020204" pitchFamily="34" charset="0"/>
              <a:buNone/>
            </a:pPr>
            <a:r>
              <a:rPr lang="en-US" sz="2400" dirty="0">
                <a:highlight>
                  <a:srgbClr val="FFFF00"/>
                </a:highlight>
              </a:rPr>
              <a:t>Investigators who are not federal employees, such as contractors or special volunteers may not serve as PI, but they may be Adjunct PI if the PI is a federal employee who meets PI requirements.   Adjunct PIs must be listed on the IRB application and must be appropriately credentialed and licensed to performed in that role. </a:t>
            </a:r>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1358792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none" strike="noStrike" kern="1200" dirty="0">
                <a:solidFill>
                  <a:schemeClr val="tx1"/>
                </a:solidFill>
                <a:effectLst/>
                <a:highlight>
                  <a:srgbClr val="FFFF00"/>
                </a:highlight>
                <a:latin typeface="+mn-lt"/>
                <a:ea typeface="+mn-ea"/>
                <a:cs typeface="+mn-cs"/>
              </a:rPr>
              <a:t>NIH PIs must designate those individuals who are conducting human subjects research as investigators on the protocol (e.g., Associate Investigators (AIs), Adjunct PIs, Lead Associate Investigators (LAIs), or Medical Advisory Investigators (MAIs), as applicable), and list them on the IRB application. </a:t>
            </a:r>
          </a:p>
          <a:p>
            <a:pPr lvl="0"/>
            <a:endParaRPr lang="en-US" sz="1200" u="none" strike="noStrike" kern="1200" dirty="0">
              <a:solidFill>
                <a:schemeClr val="tx1"/>
              </a:solidFill>
              <a:effectLst/>
              <a:highlight>
                <a:srgbClr val="FFFF00"/>
              </a:highlight>
              <a:latin typeface="+mn-lt"/>
              <a:ea typeface="+mn-ea"/>
              <a:cs typeface="+mn-cs"/>
            </a:endParaRPr>
          </a:p>
          <a:p>
            <a:pPr lvl="0"/>
            <a:r>
              <a:rPr lang="en-US" sz="1200" u="none" strike="noStrike" kern="1200" dirty="0">
                <a:solidFill>
                  <a:schemeClr val="tx1"/>
                </a:solidFill>
                <a:effectLst/>
                <a:highlight>
                  <a:srgbClr val="FFFF00"/>
                </a:highlight>
                <a:latin typeface="+mn-lt"/>
                <a:ea typeface="+mn-ea"/>
                <a:cs typeface="+mn-cs"/>
              </a:rPr>
              <a:t>The NIH PI is responsible for ensuring that all AIs that interact with human subjects are permitted to do so in accordance with NIH policies. </a:t>
            </a:r>
          </a:p>
          <a:p>
            <a:pPr lvl="0"/>
            <a:endParaRPr lang="en-US" sz="1200" u="none" strike="noStrike" kern="1200" dirty="0">
              <a:solidFill>
                <a:schemeClr val="tx1"/>
              </a:solidFill>
              <a:effectLst/>
              <a:highlight>
                <a:srgbClr val="FFFF00"/>
              </a:highlight>
              <a:latin typeface="+mn-lt"/>
              <a:ea typeface="+mn-ea"/>
              <a:cs typeface="+mn-cs"/>
            </a:endParaRPr>
          </a:p>
          <a:p>
            <a:pPr lvl="0"/>
            <a:r>
              <a:rPr lang="en-US" sz="1200" u="none" strike="noStrike" kern="1200" dirty="0">
                <a:solidFill>
                  <a:schemeClr val="tx1"/>
                </a:solidFill>
                <a:effectLst/>
                <a:highlight>
                  <a:srgbClr val="FFFF00"/>
                </a:highlight>
                <a:latin typeface="+mn-lt"/>
                <a:ea typeface="+mn-ea"/>
                <a:cs typeface="+mn-cs"/>
              </a:rPr>
              <a:t>There are significant restrictions on trainees, including that trainee investigators may not sign informed consent documents, and some trainees must be under the direct supervision and control of an NIH employee when interacting with subjects.  See Policy 300 for additional information. </a:t>
            </a:r>
            <a:endParaRPr lang="en-US" sz="1100" u="none" strike="noStrike" kern="1200" dirty="0">
              <a:solidFill>
                <a:schemeClr val="tx1"/>
              </a:solidFill>
              <a:effectLst/>
              <a:highlight>
                <a:srgbClr val="FFFF00"/>
              </a:highlight>
              <a:latin typeface="+mn-lt"/>
              <a:ea typeface="+mn-ea"/>
              <a:cs typeface="+mn-cs"/>
            </a:endParaRPr>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2371085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t>All investigators are expected to conduct themselves according to the highest standards of professional conduct and integrity, and to adhere to the ethical principles that address the protection of human subjects in research.</a:t>
            </a:r>
          </a:p>
          <a:p>
            <a:pPr marL="285750" indent="-285750">
              <a:buFont typeface="Arial" panose="020B0604020202020204" pitchFamily="34" charset="0"/>
              <a:buChar char="•"/>
            </a:pPr>
            <a:endParaRPr lang="en-US" sz="1200" dirty="0"/>
          </a:p>
          <a:p>
            <a:pPr marL="0" indent="0">
              <a:buFont typeface="Arial" panose="020B0604020202020204" pitchFamily="34" charset="0"/>
              <a:buNone/>
            </a:pPr>
            <a:r>
              <a:rPr lang="en-US" sz="1200" dirty="0"/>
              <a:t>All NIH investigators will comply with federal law, regulation and policy, including NIH policy, and conduct the research in compliance with the IRB approved protocol.</a:t>
            </a:r>
          </a:p>
          <a:p>
            <a:pPr marL="285750" indent="-285750">
              <a:buFont typeface="Arial" panose="020B0604020202020204" pitchFamily="34" charset="0"/>
              <a:buChar char="•"/>
            </a:pPr>
            <a:endParaRPr lang="en-US" sz="1200" dirty="0"/>
          </a:p>
          <a:p>
            <a:pPr marL="0" indent="0">
              <a:buFont typeface="Arial" panose="020B0604020202020204" pitchFamily="34" charset="0"/>
              <a:buNone/>
            </a:pPr>
            <a:r>
              <a:rPr lang="en-US" sz="1200" dirty="0"/>
              <a:t>When the NIH IRB is the reviewing IRB, all investigators must follow the policies for the NIH IRB and NIH HRPP.  When relying upon an external IRB as the reviewing IRB, investigators must also comply with applicable policies and procedures of the reviewing IRB.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31607888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1/3/2022</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3.png"/><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3.png"/><Relationship Id="rId5" Type="http://schemas.openxmlformats.org/officeDocument/2006/relationships/notesSlide" Target="../notesSlides/notesSlide11.xml"/><Relationship Id="rId4"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3.png"/><Relationship Id="rId5" Type="http://schemas.openxmlformats.org/officeDocument/2006/relationships/notesSlide" Target="../notesSlides/notesSlide12.xml"/><Relationship Id="rId4"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3.png"/><Relationship Id="rId5" Type="http://schemas.openxmlformats.org/officeDocument/2006/relationships/notesSlide" Target="../notesSlides/notesSlide13.xml"/><Relationship Id="rId4"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3.png"/><Relationship Id="rId5" Type="http://schemas.openxmlformats.org/officeDocument/2006/relationships/notesSlide" Target="../notesSlides/notesSlide14.xml"/><Relationship Id="rId4"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3.png"/><Relationship Id="rId5" Type="http://schemas.openxmlformats.org/officeDocument/2006/relationships/notesSlide" Target="../notesSlides/notesSlide15.xml"/><Relationship Id="rId4"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16.xml"/><Relationship Id="rId7" Type="http://schemas.openxmlformats.org/officeDocument/2006/relationships/diagramLayout" Target="../diagrams/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diagramData" Target="../diagrams/data2.xml"/><Relationship Id="rId11" Type="http://schemas.openxmlformats.org/officeDocument/2006/relationships/image" Target="../media/image3.png"/><Relationship Id="rId5" Type="http://schemas.openxmlformats.org/officeDocument/2006/relationships/notesSlide" Target="../notesSlides/notesSlide16.xml"/><Relationship Id="rId10" Type="http://schemas.microsoft.com/office/2007/relationships/diagramDrawing" Target="../diagrams/drawing2.xml"/><Relationship Id="rId4" Type="http://schemas.openxmlformats.org/officeDocument/2006/relationships/slideLayout" Target="../slideLayouts/slideLayout8.xml"/><Relationship Id="rId9" Type="http://schemas.openxmlformats.org/officeDocument/2006/relationships/diagramColors" Target="../diagrams/colors2.xml"/></Relationships>
</file>

<file path=ppt/slides/_rels/slide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7.xml"/><Relationship Id="rId7" Type="http://schemas.openxmlformats.org/officeDocument/2006/relationships/hyperlink" Target="mailto:IRB@od.nih.gov" TargetMode="Externa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hyperlink" Target="https://irbo.nih.gov/confluence/pages/viewpage.action?pageId=36241835" TargetMode="External"/><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2.xml"/><Relationship Id="rId7" Type="http://schemas.openxmlformats.org/officeDocument/2006/relationships/diagramLayout" Target="../diagrams/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3.png"/><Relationship Id="rId5" Type="http://schemas.openxmlformats.org/officeDocument/2006/relationships/notesSlide" Target="../notesSlides/notesSlide3.xml"/><Relationship Id="rId4"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3.png"/><Relationship Id="rId5" Type="http://schemas.openxmlformats.org/officeDocument/2006/relationships/notesSlide" Target="../notesSlides/notesSlide4.xml"/><Relationship Id="rId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notesSlide" Target="../notesSlides/notesSlide8.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a:xfrm>
            <a:off x="800100" y="1505712"/>
            <a:ext cx="7543800" cy="1923288"/>
          </a:xfrm>
        </p:spPr>
        <p:txBody>
          <a:bodyPr>
            <a:normAutofit/>
          </a:bodyPr>
          <a:lstStyle/>
          <a:p>
            <a:r>
              <a:rPr lang="en-US" sz="6000" dirty="0"/>
              <a:t>Policy 300 –</a:t>
            </a:r>
            <a:r>
              <a:rPr lang="en-US" sz="6000" baseline="0" dirty="0"/>
              <a:t> Investigator Responsibilities</a:t>
            </a:r>
            <a:endParaRPr lang="en-US" sz="6000" dirty="0"/>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6" name="Audio 5" descr="Speaker icon to adjust sound">
            <a:hlinkClick r:id="" action="ppaction://media"/>
            <a:extLst>
              <a:ext uri="{FF2B5EF4-FFF2-40B4-BE49-F238E27FC236}">
                <a16:creationId xmlns:a16="http://schemas.microsoft.com/office/drawing/2014/main" id="{ACAD9F60-E73F-47CF-A5D3-AB96AB6290FF}"/>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3136"/>
    </mc:Choice>
    <mc:Fallback xmlns="">
      <p:transition spd="slow" advTm="331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peaker icon to adjust volume">
            <a:extLst>
              <a:ext uri="{FF2B5EF4-FFF2-40B4-BE49-F238E27FC236}">
                <a16:creationId xmlns:a16="http://schemas.microsoft.com/office/drawing/2014/main" id="{0F3F9A8B-18D3-44CF-BFCF-B1AFDA14B78D}"/>
              </a:ext>
            </a:extLst>
          </p:cNvPr>
          <p:cNvSpPr>
            <a:spLocks noGrp="1"/>
          </p:cNvSpPr>
          <p:nvPr>
            <p:ph type="title" idx="4294967295"/>
          </p:nvPr>
        </p:nvSpPr>
        <p:spPr>
          <a:xfrm>
            <a:off x="822960" y="511445"/>
            <a:ext cx="7543800" cy="991892"/>
          </a:xfrm>
        </p:spPr>
        <p:txBody>
          <a:bodyPr>
            <a:normAutofit/>
          </a:bodyPr>
          <a:lstStyle/>
          <a:p>
            <a:r>
              <a:rPr lang="en-US" sz="4000" dirty="0"/>
              <a:t>Prospective Approvals</a:t>
            </a:r>
          </a:p>
        </p:txBody>
      </p:sp>
      <p:sp>
        <p:nvSpPr>
          <p:cNvPr id="6" name="TextBox 5">
            <a:extLst>
              <a:ext uri="{FF2B5EF4-FFF2-40B4-BE49-F238E27FC236}">
                <a16:creationId xmlns:a16="http://schemas.microsoft.com/office/drawing/2014/main" id="{C000F77B-83B9-449E-9781-31B1C88B37EB}"/>
              </a:ext>
            </a:extLst>
          </p:cNvPr>
          <p:cNvSpPr txBox="1"/>
          <p:nvPr/>
        </p:nvSpPr>
        <p:spPr>
          <a:xfrm>
            <a:off x="616845" y="1606796"/>
            <a:ext cx="7749915" cy="4093428"/>
          </a:xfrm>
          <a:prstGeom prst="rect">
            <a:avLst/>
          </a:prstGeom>
          <a:noFill/>
        </p:spPr>
        <p:txBody>
          <a:bodyPr wrap="square" rtlCol="0">
            <a:spAutoFit/>
          </a:bodyPr>
          <a:lstStyle/>
          <a:p>
            <a:r>
              <a:rPr lang="en-US" sz="2000" dirty="0"/>
              <a:t>All investigators must:</a:t>
            </a:r>
          </a:p>
          <a:p>
            <a:pPr marL="342900" indent="-342900">
              <a:buFont typeface="Arial" panose="020B0604020202020204" pitchFamily="34" charset="0"/>
              <a:buChar char="•"/>
            </a:pPr>
            <a:r>
              <a:rPr lang="en-US" sz="2000" dirty="0"/>
              <a:t>conduct research only after IRB approval, or an IRB determination of exemption, has been obtained</a:t>
            </a:r>
          </a:p>
          <a:p>
            <a:pPr marL="342900" indent="-342900">
              <a:buFont typeface="Arial" panose="020B0604020202020204" pitchFamily="34" charset="0"/>
              <a:buChar char="•"/>
            </a:pPr>
            <a:r>
              <a:rPr lang="en-US" sz="2000" dirty="0"/>
              <a:t>ensure all other necessary institutional approvals and appropriate agreements with outside entities have been executed.</a:t>
            </a:r>
          </a:p>
          <a:p>
            <a:pPr marL="285750" indent="-285750">
              <a:buFont typeface="Arial" panose="020B0604020202020204" pitchFamily="34" charset="0"/>
              <a:buChar char="•"/>
            </a:pPr>
            <a:r>
              <a:rPr lang="en-US" sz="2000" dirty="0"/>
              <a:t>know when an activity constitutes non-exempt human subjects research and assure IRB approval before performing human subjects research.</a:t>
            </a:r>
          </a:p>
          <a:p>
            <a:endParaRPr lang="en-US" sz="2000" dirty="0"/>
          </a:p>
          <a:p>
            <a:r>
              <a:rPr lang="en-US" sz="2000" dirty="0"/>
              <a:t>NIH PIs are also responsible for knowing whether additional oversight is required by regulation (e.g. dual review  by a tribe or foreign IRB).  If so, research may not commence until approval is granted by all required IRBs. </a:t>
            </a:r>
            <a:endParaRPr lang="en-US" sz="2400" dirty="0"/>
          </a:p>
        </p:txBody>
      </p:sp>
      <p:pic>
        <p:nvPicPr>
          <p:cNvPr id="3" name="Audio 2" descr="Speaker icon to adjust volume">
            <a:hlinkClick r:id="" action="ppaction://media"/>
            <a:extLst>
              <a:ext uri="{FF2B5EF4-FFF2-40B4-BE49-F238E27FC236}">
                <a16:creationId xmlns:a16="http://schemas.microsoft.com/office/drawing/2014/main" id="{7A66909D-8089-4835-B9F5-D7EF6E03C9F7}"/>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188902540"/>
      </p:ext>
    </p:extLst>
  </p:cSld>
  <p:clrMapOvr>
    <a:masterClrMapping/>
  </p:clrMapOvr>
  <mc:AlternateContent xmlns:mc="http://schemas.openxmlformats.org/markup-compatibility/2006" xmlns:p14="http://schemas.microsoft.com/office/powerpoint/2010/main">
    <mc:Choice Requires="p14">
      <p:transition spd="slow" p14:dur="2000" advTm="92691"/>
    </mc:Choice>
    <mc:Fallback xmlns="">
      <p:transition spd="slow" advTm="926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peaker icon to adjust volume">
            <a:extLst>
              <a:ext uri="{FF2B5EF4-FFF2-40B4-BE49-F238E27FC236}">
                <a16:creationId xmlns:a16="http://schemas.microsoft.com/office/drawing/2014/main" id="{6C4EA8A6-EFA2-49E1-BBE1-3C0B5A87FEF0}"/>
              </a:ext>
            </a:extLst>
          </p:cNvPr>
          <p:cNvSpPr>
            <a:spLocks noGrp="1"/>
          </p:cNvSpPr>
          <p:nvPr>
            <p:ph type="title" idx="4294967295"/>
          </p:nvPr>
        </p:nvSpPr>
        <p:spPr>
          <a:xfrm>
            <a:off x="822960" y="526943"/>
            <a:ext cx="7543800" cy="774916"/>
          </a:xfrm>
        </p:spPr>
        <p:txBody>
          <a:bodyPr>
            <a:normAutofit/>
          </a:bodyPr>
          <a:lstStyle/>
          <a:p>
            <a:r>
              <a:rPr lang="en-US" sz="4000" dirty="0"/>
              <a:t>Consent, Records, Concerns</a:t>
            </a:r>
          </a:p>
        </p:txBody>
      </p:sp>
      <p:sp>
        <p:nvSpPr>
          <p:cNvPr id="6" name="TextBox 5">
            <a:extLst>
              <a:ext uri="{FF2B5EF4-FFF2-40B4-BE49-F238E27FC236}">
                <a16:creationId xmlns:a16="http://schemas.microsoft.com/office/drawing/2014/main" id="{C000F77B-83B9-449E-9781-31B1C88B37EB}"/>
              </a:ext>
            </a:extLst>
          </p:cNvPr>
          <p:cNvSpPr txBox="1"/>
          <p:nvPr/>
        </p:nvSpPr>
        <p:spPr>
          <a:xfrm>
            <a:off x="822960" y="1505456"/>
            <a:ext cx="7749915" cy="4524315"/>
          </a:xfrm>
          <a:prstGeom prst="rect">
            <a:avLst/>
          </a:prstGeom>
          <a:noFill/>
        </p:spPr>
        <p:txBody>
          <a:bodyPr wrap="square" rtlCol="0">
            <a:spAutoFit/>
          </a:bodyPr>
          <a:lstStyle/>
          <a:p>
            <a:pPr lvl="0"/>
            <a:r>
              <a:rPr lang="en-US" sz="2400" dirty="0"/>
              <a:t>All investigators must: </a:t>
            </a:r>
          </a:p>
          <a:p>
            <a:pPr marL="342900" lvl="0" indent="-342900">
              <a:buFont typeface="Arial" panose="020B0604020202020204" pitchFamily="34" charset="0"/>
              <a:buChar char="•"/>
            </a:pPr>
            <a:r>
              <a:rPr lang="en-US" sz="2400" dirty="0"/>
              <a:t>Ensure informed consent is obtained and documented before conducting the research </a:t>
            </a:r>
          </a:p>
          <a:p>
            <a:pPr marL="285750" lvl="0" indent="-285750">
              <a:buFont typeface="Arial" panose="020B0604020202020204" pitchFamily="34" charset="0"/>
              <a:buChar char="•"/>
            </a:pPr>
            <a:r>
              <a:rPr lang="en-US" sz="2400" dirty="0"/>
              <a:t>Ensure data accuracy, completeness, legibility, and timeliness</a:t>
            </a:r>
          </a:p>
          <a:p>
            <a:pPr marL="285750" lvl="0" indent="-285750">
              <a:buFont typeface="Arial" panose="020B0604020202020204" pitchFamily="34" charset="0"/>
              <a:buChar char="•"/>
            </a:pPr>
            <a:r>
              <a:rPr lang="en-US" sz="2400" dirty="0"/>
              <a:t>Follow internal policies for documentation of research related tests and procedures </a:t>
            </a:r>
          </a:p>
          <a:p>
            <a:pPr marL="285750" indent="-285750">
              <a:buFont typeface="Arial" panose="020B0604020202020204" pitchFamily="34" charset="0"/>
              <a:buChar char="•"/>
            </a:pPr>
            <a:r>
              <a:rPr lang="en-US" sz="2400" dirty="0"/>
              <a:t>Be responsive to subject concerns and complaints consistent with </a:t>
            </a:r>
            <a:r>
              <a:rPr lang="en-US" sz="2400" i="1" dirty="0"/>
              <a:t>Policy 104 Managing Research-Related Complaints from Research Subjects.</a:t>
            </a:r>
          </a:p>
          <a:p>
            <a:pPr marL="285750" lvl="0" indent="-28575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3" name="Audio 2" descr="Speaker icon to adjust volume">
            <a:hlinkClick r:id="" action="ppaction://media"/>
            <a:extLst>
              <a:ext uri="{FF2B5EF4-FFF2-40B4-BE49-F238E27FC236}">
                <a16:creationId xmlns:a16="http://schemas.microsoft.com/office/drawing/2014/main" id="{57EA2328-4AE3-4809-B54D-6295489CACB3}"/>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597409949"/>
      </p:ext>
    </p:extLst>
  </p:cSld>
  <p:clrMapOvr>
    <a:masterClrMapping/>
  </p:clrMapOvr>
  <mc:AlternateContent xmlns:mc="http://schemas.openxmlformats.org/markup-compatibility/2006" xmlns:p14="http://schemas.microsoft.com/office/powerpoint/2010/main">
    <mc:Choice Requires="p14">
      <p:transition spd="slow" p14:dur="2000" advTm="51856"/>
    </mc:Choice>
    <mc:Fallback xmlns="">
      <p:transition spd="slow" advTm="518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peaker icon to adjust volume">
            <a:extLst>
              <a:ext uri="{FF2B5EF4-FFF2-40B4-BE49-F238E27FC236}">
                <a16:creationId xmlns:a16="http://schemas.microsoft.com/office/drawing/2014/main" id="{6C4EA8A6-EFA2-49E1-BBE1-3C0B5A87FEF0}"/>
              </a:ext>
            </a:extLst>
          </p:cNvPr>
          <p:cNvSpPr>
            <a:spLocks noGrp="1"/>
          </p:cNvSpPr>
          <p:nvPr>
            <p:ph type="title" idx="4294967295"/>
          </p:nvPr>
        </p:nvSpPr>
        <p:spPr>
          <a:xfrm>
            <a:off x="822960" y="526943"/>
            <a:ext cx="7543800" cy="774916"/>
          </a:xfrm>
        </p:spPr>
        <p:txBody>
          <a:bodyPr>
            <a:normAutofit/>
          </a:bodyPr>
          <a:lstStyle/>
          <a:p>
            <a:r>
              <a:rPr lang="en-US" sz="4000" dirty="0"/>
              <a:t>PI Responsibilities (1 of 2) </a:t>
            </a:r>
          </a:p>
        </p:txBody>
      </p:sp>
      <p:sp>
        <p:nvSpPr>
          <p:cNvPr id="6" name="TextBox 5">
            <a:extLst>
              <a:ext uri="{FF2B5EF4-FFF2-40B4-BE49-F238E27FC236}">
                <a16:creationId xmlns:a16="http://schemas.microsoft.com/office/drawing/2014/main" id="{C000F77B-83B9-449E-9781-31B1C88B37EB}"/>
              </a:ext>
            </a:extLst>
          </p:cNvPr>
          <p:cNvSpPr txBox="1"/>
          <p:nvPr/>
        </p:nvSpPr>
        <p:spPr>
          <a:xfrm>
            <a:off x="616845" y="1301859"/>
            <a:ext cx="7749915" cy="5262979"/>
          </a:xfrm>
          <a:prstGeom prst="rect">
            <a:avLst/>
          </a:prstGeom>
          <a:noFill/>
        </p:spPr>
        <p:txBody>
          <a:bodyPr wrap="square" rtlCol="0">
            <a:spAutoFit/>
          </a:bodyPr>
          <a:lstStyle/>
          <a:p>
            <a:r>
              <a:rPr lang="en-US" sz="2400" dirty="0"/>
              <a:t>The PI must comply with all investigator requirements, as well as the additional PI responsibilities.  </a:t>
            </a:r>
          </a:p>
          <a:p>
            <a:endParaRPr lang="en-US" sz="2400" dirty="0"/>
          </a:p>
          <a:p>
            <a:r>
              <a:rPr lang="en-US" sz="2400" dirty="0"/>
              <a:t>At a minimum, is accountable to: </a:t>
            </a:r>
          </a:p>
          <a:p>
            <a:pPr marL="342900" indent="-342900">
              <a:buFont typeface="Arial" panose="020B0604020202020204" pitchFamily="34" charset="0"/>
              <a:buChar char="•"/>
            </a:pPr>
            <a:r>
              <a:rPr lang="en-US" sz="2400" dirty="0"/>
              <a:t>Ensure sufficient resources</a:t>
            </a:r>
          </a:p>
          <a:p>
            <a:pPr marL="342900" indent="-342900">
              <a:buFont typeface="Arial" panose="020B0604020202020204" pitchFamily="34" charset="0"/>
              <a:buChar char="•"/>
            </a:pPr>
            <a:r>
              <a:rPr lang="en-US" sz="2400" dirty="0"/>
              <a:t>Comply with IRB determinations</a:t>
            </a:r>
          </a:p>
          <a:p>
            <a:pPr marL="342900" indent="-342900">
              <a:buFont typeface="Arial" panose="020B0604020202020204" pitchFamily="34" charset="0"/>
              <a:buChar char="•"/>
            </a:pPr>
            <a:r>
              <a:rPr lang="en-US" sz="2400" dirty="0"/>
              <a:t>Conduct research only after obtaining IRB &amp; other institutional approvals/agreements</a:t>
            </a:r>
          </a:p>
          <a:p>
            <a:pPr marL="342900" indent="-342900">
              <a:buFont typeface="Arial" panose="020B0604020202020204" pitchFamily="34" charset="0"/>
              <a:buChar char="•"/>
            </a:pPr>
            <a:r>
              <a:rPr lang="en-US" sz="2400" dirty="0"/>
              <a:t>Protecting subjects’ privacy &amp; confidentiality in accordance with all laws, regulations, policies, consent</a:t>
            </a:r>
          </a:p>
          <a:p>
            <a:pPr marL="342900" indent="-342900">
              <a:buFont typeface="Arial" panose="020B0604020202020204" pitchFamily="34" charset="0"/>
              <a:buChar char="•"/>
            </a:pPr>
            <a:r>
              <a:rPr lang="en-US" sz="2400" dirty="0"/>
              <a:t>Ensure proper IRB oversight at non-NIH site, or non-NIH institution </a:t>
            </a:r>
          </a:p>
          <a:p>
            <a:endParaRPr lang="en-US" sz="2400" dirty="0"/>
          </a:p>
          <a:p>
            <a:pPr lvl="0"/>
            <a:endParaRPr lang="en-US" sz="2400" dirty="0"/>
          </a:p>
        </p:txBody>
      </p:sp>
      <p:pic>
        <p:nvPicPr>
          <p:cNvPr id="4" name="Audio 3" descr="Speaker icon used to adjust volume">
            <a:hlinkClick r:id="" action="ppaction://media"/>
            <a:extLst>
              <a:ext uri="{FF2B5EF4-FFF2-40B4-BE49-F238E27FC236}">
                <a16:creationId xmlns:a16="http://schemas.microsoft.com/office/drawing/2014/main" id="{D96526DB-D3FD-4C7D-AE0E-86DC17CDEB42}"/>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925250317"/>
      </p:ext>
    </p:extLst>
  </p:cSld>
  <p:clrMapOvr>
    <a:masterClrMapping/>
  </p:clrMapOvr>
  <mc:AlternateContent xmlns:mc="http://schemas.openxmlformats.org/markup-compatibility/2006" xmlns:p14="http://schemas.microsoft.com/office/powerpoint/2010/main">
    <mc:Choice Requires="p14">
      <p:transition spd="slow" p14:dur="2000" advTm="82253"/>
    </mc:Choice>
    <mc:Fallback xmlns="">
      <p:transition spd="slow" advTm="822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peaker icon to adjust volume">
            <a:extLst>
              <a:ext uri="{FF2B5EF4-FFF2-40B4-BE49-F238E27FC236}">
                <a16:creationId xmlns:a16="http://schemas.microsoft.com/office/drawing/2014/main" id="{6C4EA8A6-EFA2-49E1-BBE1-3C0B5A87FEF0}"/>
              </a:ext>
            </a:extLst>
          </p:cNvPr>
          <p:cNvSpPr>
            <a:spLocks noGrp="1"/>
          </p:cNvSpPr>
          <p:nvPr>
            <p:ph type="title" idx="4294967295"/>
          </p:nvPr>
        </p:nvSpPr>
        <p:spPr>
          <a:xfrm>
            <a:off x="822960" y="526943"/>
            <a:ext cx="7543800" cy="774916"/>
          </a:xfrm>
        </p:spPr>
        <p:txBody>
          <a:bodyPr>
            <a:normAutofit/>
          </a:bodyPr>
          <a:lstStyle/>
          <a:p>
            <a:r>
              <a:rPr lang="en-US" sz="4000" dirty="0"/>
              <a:t>PI Responsibilities (2 of 2) </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2" y="1288265"/>
            <a:ext cx="7749915" cy="4524315"/>
          </a:xfrm>
          <a:prstGeom prst="rect">
            <a:avLst/>
          </a:prstGeom>
          <a:noFill/>
        </p:spPr>
        <p:txBody>
          <a:bodyPr wrap="square" rtlCol="0">
            <a:spAutoFit/>
          </a:bodyPr>
          <a:lstStyle/>
          <a:p>
            <a:pPr marL="342900" indent="-342900">
              <a:buFont typeface="Arial" panose="020B0604020202020204" pitchFamily="34" charset="0"/>
              <a:buChar char="•"/>
            </a:pPr>
            <a:r>
              <a:rPr lang="en-US" sz="2400" dirty="0"/>
              <a:t>Submit documentation for continuing review with sufficient time prior to expiration</a:t>
            </a:r>
          </a:p>
          <a:p>
            <a:pPr marL="800100" lvl="1" indent="-342900">
              <a:buFont typeface="Arial" panose="020B0604020202020204" pitchFamily="34" charset="0"/>
              <a:buChar char="•"/>
            </a:pPr>
            <a:r>
              <a:rPr lang="en-US" sz="2400" dirty="0"/>
              <a:t>If not continuing review, ensure timely submission of amendments, reports, events</a:t>
            </a:r>
          </a:p>
          <a:p>
            <a:pPr marL="342900" indent="-342900">
              <a:buFont typeface="Arial" panose="020B0604020202020204" pitchFamily="34" charset="0"/>
              <a:buChar char="•"/>
            </a:pPr>
            <a:r>
              <a:rPr lang="en-US" sz="2400" dirty="0"/>
              <a:t>Report unanticipated problems, non-compliance, or other research events to IRB, sponsors, agencies</a:t>
            </a:r>
          </a:p>
          <a:p>
            <a:pPr marL="342900" indent="-342900">
              <a:buFont typeface="Arial" panose="020B0604020202020204" pitchFamily="34" charset="0"/>
              <a:buChar char="•"/>
            </a:pPr>
            <a:r>
              <a:rPr lang="en-US" sz="2400" dirty="0"/>
              <a:t>Cooperate with NIH, sponsor, agency oversight</a:t>
            </a:r>
          </a:p>
          <a:p>
            <a:pPr marL="800100" lvl="1" indent="-342900">
              <a:buFont typeface="Arial" panose="020B0604020202020204" pitchFamily="34" charset="0"/>
              <a:buChar char="•"/>
            </a:pPr>
            <a:r>
              <a:rPr lang="en-US" sz="2400" dirty="0"/>
              <a:t>Notify NIH of FDA inspections</a:t>
            </a:r>
          </a:p>
          <a:p>
            <a:pPr marL="800100" lvl="1" indent="-342900">
              <a:buFont typeface="Arial" panose="020B0604020202020204" pitchFamily="34" charset="0"/>
              <a:buChar char="•"/>
            </a:pPr>
            <a:r>
              <a:rPr lang="en-US" sz="2400" dirty="0"/>
              <a:t>Submit draft FDA responses for review</a:t>
            </a:r>
          </a:p>
          <a:p>
            <a:pPr marL="342900" indent="-342900">
              <a:buFont typeface="Arial" panose="020B0604020202020204" pitchFamily="34" charset="0"/>
              <a:buChar char="•"/>
            </a:pPr>
            <a:r>
              <a:rPr lang="en-US" sz="2400" dirty="0"/>
              <a:t>Ensure proper arrangements are made for continued IRB oversight when investigator is leaving NIH</a:t>
            </a:r>
          </a:p>
          <a:p>
            <a:pPr marL="342900" indent="-342900">
              <a:buFont typeface="Arial" panose="020B0604020202020204" pitchFamily="34" charset="0"/>
              <a:buChar char="•"/>
            </a:pPr>
            <a:endParaRPr lang="en-US" sz="2400" dirty="0"/>
          </a:p>
        </p:txBody>
      </p:sp>
      <p:pic>
        <p:nvPicPr>
          <p:cNvPr id="5" name="Audio 4" descr="Speaker icon used to adjust volume">
            <a:hlinkClick r:id="" action="ppaction://media"/>
            <a:extLst>
              <a:ext uri="{FF2B5EF4-FFF2-40B4-BE49-F238E27FC236}">
                <a16:creationId xmlns:a16="http://schemas.microsoft.com/office/drawing/2014/main" id="{5631B5C5-86B8-4E5D-8CAB-3B31E5BA820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4177873449"/>
      </p:ext>
    </p:extLst>
  </p:cSld>
  <p:clrMapOvr>
    <a:masterClrMapping/>
  </p:clrMapOvr>
  <mc:AlternateContent xmlns:mc="http://schemas.openxmlformats.org/markup-compatibility/2006" xmlns:p14="http://schemas.microsoft.com/office/powerpoint/2010/main">
    <mc:Choice Requires="p14">
      <p:transition spd="slow" p14:dur="2000" advTm="139156"/>
    </mc:Choice>
    <mc:Fallback xmlns="">
      <p:transition spd="slow" advTm="1391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peaker icon to adjust volume">
            <a:extLst>
              <a:ext uri="{FF2B5EF4-FFF2-40B4-BE49-F238E27FC236}">
                <a16:creationId xmlns:a16="http://schemas.microsoft.com/office/drawing/2014/main" id="{1D7D945D-E9E9-44FE-AF09-49A10FAC950F}"/>
              </a:ext>
            </a:extLst>
          </p:cNvPr>
          <p:cNvSpPr>
            <a:spLocks noGrp="1"/>
          </p:cNvSpPr>
          <p:nvPr>
            <p:ph type="title" idx="4294967295"/>
          </p:nvPr>
        </p:nvSpPr>
        <p:spPr>
          <a:xfrm>
            <a:off x="822960" y="526942"/>
            <a:ext cx="7543800" cy="945398"/>
          </a:xfrm>
        </p:spPr>
        <p:txBody>
          <a:bodyPr>
            <a:normAutofit/>
          </a:bodyPr>
          <a:lstStyle/>
          <a:p>
            <a:r>
              <a:rPr lang="en-US" sz="4000" dirty="0"/>
              <a:t>FDA requirements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16845" y="1859340"/>
            <a:ext cx="7749915" cy="1569660"/>
          </a:xfrm>
          <a:prstGeom prst="rect">
            <a:avLst/>
          </a:prstGeom>
          <a:noFill/>
        </p:spPr>
        <p:txBody>
          <a:bodyPr wrap="square" rtlCol="0">
            <a:spAutoFit/>
          </a:bodyPr>
          <a:lstStyle/>
          <a:p>
            <a:r>
              <a:rPr lang="en-US" sz="2400" dirty="0"/>
              <a:t>In addition to all other applicable requirements, investigators conducting research regulated by the Food and Drug Administration (FDA) must comply with FDA requirements and NIH policy. </a:t>
            </a:r>
          </a:p>
        </p:txBody>
      </p:sp>
      <p:pic>
        <p:nvPicPr>
          <p:cNvPr id="4" name="Audio 3" descr="Speaker icon to adjust volume">
            <a:hlinkClick r:id="" action="ppaction://media"/>
            <a:extLst>
              <a:ext uri="{FF2B5EF4-FFF2-40B4-BE49-F238E27FC236}">
                <a16:creationId xmlns:a16="http://schemas.microsoft.com/office/drawing/2014/main" id="{5157C84C-12AA-4BAF-97A6-13C17013938B}"/>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929448162"/>
      </p:ext>
    </p:extLst>
  </p:cSld>
  <p:clrMapOvr>
    <a:masterClrMapping/>
  </p:clrMapOvr>
  <mc:AlternateContent xmlns:mc="http://schemas.openxmlformats.org/markup-compatibility/2006" xmlns:p14="http://schemas.microsoft.com/office/powerpoint/2010/main">
    <mc:Choice Requires="p14">
      <p:transition spd="slow" p14:dur="2000" advTm="40600"/>
    </mc:Choice>
    <mc:Fallback xmlns="">
      <p:transition spd="slow" advTm="406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peaker icon to adjust volume">
            <a:extLst>
              <a:ext uri="{FF2B5EF4-FFF2-40B4-BE49-F238E27FC236}">
                <a16:creationId xmlns:a16="http://schemas.microsoft.com/office/drawing/2014/main" id="{0F3F9A8B-18D3-44CF-BFCF-B1AFDA14B78D}"/>
              </a:ext>
            </a:extLst>
          </p:cNvPr>
          <p:cNvSpPr>
            <a:spLocks noGrp="1"/>
          </p:cNvSpPr>
          <p:nvPr>
            <p:ph type="title" idx="4294967295"/>
          </p:nvPr>
        </p:nvSpPr>
        <p:spPr>
          <a:xfrm>
            <a:off x="822960" y="511445"/>
            <a:ext cx="7543800" cy="991892"/>
          </a:xfrm>
        </p:spPr>
        <p:txBody>
          <a:bodyPr>
            <a:normAutofit/>
          </a:bodyPr>
          <a:lstStyle/>
          <a:p>
            <a:r>
              <a:rPr lang="en-US" sz="4000" dirty="0"/>
              <a:t>Exempt Research</a:t>
            </a:r>
          </a:p>
        </p:txBody>
      </p:sp>
      <p:sp>
        <p:nvSpPr>
          <p:cNvPr id="6" name="TextBox 5">
            <a:extLst>
              <a:ext uri="{FF2B5EF4-FFF2-40B4-BE49-F238E27FC236}">
                <a16:creationId xmlns:a16="http://schemas.microsoft.com/office/drawing/2014/main" id="{C000F77B-83B9-449E-9781-31B1C88B37EB}"/>
              </a:ext>
            </a:extLst>
          </p:cNvPr>
          <p:cNvSpPr txBox="1"/>
          <p:nvPr/>
        </p:nvSpPr>
        <p:spPr>
          <a:xfrm>
            <a:off x="616845" y="1754410"/>
            <a:ext cx="7749915" cy="4062651"/>
          </a:xfrm>
          <a:prstGeom prst="rect">
            <a:avLst/>
          </a:prstGeom>
          <a:noFill/>
        </p:spPr>
        <p:txBody>
          <a:bodyPr wrap="square" rtlCol="0">
            <a:spAutoFit/>
          </a:bodyPr>
          <a:lstStyle/>
          <a:p>
            <a:r>
              <a:rPr lang="en-US" sz="2400" dirty="0"/>
              <a:t>When research has been determined to be exempt from 45 CFR 46, investigators must: </a:t>
            </a:r>
          </a:p>
          <a:p>
            <a:endParaRPr lang="en-US" sz="2400" dirty="0"/>
          </a:p>
          <a:p>
            <a:pPr marL="285750" indent="-285750">
              <a:buFont typeface="Arial" panose="020B0604020202020204" pitchFamily="34" charset="0"/>
              <a:buChar char="•"/>
            </a:pPr>
            <a:r>
              <a:rPr lang="en-US" sz="2400" dirty="0"/>
              <a:t>submit request for exempt determination</a:t>
            </a:r>
          </a:p>
          <a:p>
            <a:pPr marL="285750" indent="-285750">
              <a:buFont typeface="Arial" panose="020B0604020202020204" pitchFamily="34" charset="0"/>
              <a:buChar char="•"/>
            </a:pPr>
            <a:r>
              <a:rPr lang="en-US" sz="2400" dirty="0"/>
              <a:t>conduct research in compliance with protocol</a:t>
            </a:r>
          </a:p>
          <a:p>
            <a:pPr marL="285750" indent="-285750">
              <a:buFont typeface="Arial" panose="020B0604020202020204" pitchFamily="34" charset="0"/>
              <a:buChar char="•"/>
            </a:pPr>
            <a:r>
              <a:rPr lang="en-US" sz="2400" dirty="0"/>
              <a:t>submit changes for approval prior to implementation</a:t>
            </a:r>
          </a:p>
          <a:p>
            <a:pPr marL="285750" indent="-285750">
              <a:buFont typeface="Arial" panose="020B0604020202020204" pitchFamily="34" charset="0"/>
              <a:buChar char="•"/>
            </a:pPr>
            <a:r>
              <a:rPr lang="en-US" sz="2400" dirty="0"/>
              <a:t>maintain adequate and accurate records</a:t>
            </a:r>
          </a:p>
          <a:p>
            <a:pPr marL="285750" indent="-285750">
              <a:buFont typeface="Arial" panose="020B0604020202020204" pitchFamily="34" charset="0"/>
              <a:buChar char="•"/>
            </a:pPr>
            <a:r>
              <a:rPr lang="en-US" sz="2400" dirty="0"/>
              <a:t>report research events in accordance with </a:t>
            </a:r>
            <a:r>
              <a:rPr lang="en-US" sz="2400" i="1" dirty="0"/>
              <a:t>Policy 801, Reporting Research Events.</a:t>
            </a:r>
          </a:p>
          <a:p>
            <a:pPr lvl="1"/>
            <a:endParaRPr lang="en-US" dirty="0"/>
          </a:p>
          <a:p>
            <a:pPr marL="285750" indent="-285750">
              <a:buFont typeface="Arial" panose="020B0604020202020204" pitchFamily="34" charset="0"/>
              <a:buChar char="•"/>
            </a:pPr>
            <a:endParaRPr lang="en-US" sz="2400" dirty="0"/>
          </a:p>
        </p:txBody>
      </p:sp>
      <p:pic>
        <p:nvPicPr>
          <p:cNvPr id="4" name="Audio 3" descr="Speaker icon to adjust volume">
            <a:hlinkClick r:id="" action="ppaction://media"/>
            <a:extLst>
              <a:ext uri="{FF2B5EF4-FFF2-40B4-BE49-F238E27FC236}">
                <a16:creationId xmlns:a16="http://schemas.microsoft.com/office/drawing/2014/main" id="{FB477F31-1BD0-4AC3-A1C8-3A8B9FC06366}"/>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365332391"/>
      </p:ext>
    </p:extLst>
  </p:cSld>
  <p:clrMapOvr>
    <a:masterClrMapping/>
  </p:clrMapOvr>
  <mc:AlternateContent xmlns:mc="http://schemas.openxmlformats.org/markup-compatibility/2006" xmlns:p14="http://schemas.microsoft.com/office/powerpoint/2010/main">
    <mc:Choice Requires="p14">
      <p:transition spd="slow" p14:dur="2000" advTm="68791"/>
    </mc:Choice>
    <mc:Fallback xmlns="">
      <p:transition spd="slow" advTm="687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50166" y="1645920"/>
            <a:ext cx="2400300" cy="2286000"/>
          </a:xfrm>
        </p:spPr>
        <p:txBody>
          <a:bodyPr anchor="b">
            <a:normAutofit/>
          </a:bodyPr>
          <a:lstStyle/>
          <a:p>
            <a:r>
              <a:rPr lang="en-US" dirty="0"/>
              <a:t>What is expected by OHSRP?</a:t>
            </a:r>
          </a:p>
        </p:txBody>
      </p:sp>
      <p:graphicFrame>
        <p:nvGraphicFramePr>
          <p:cNvPr id="7" name="Content Placeholder 2" descr="Pop-out description of OHSRPs Do's and Don'ts">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2293554852"/>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descr="Speaker icon to adjust sound">
            <a:hlinkClick r:id="" action="ppaction://media"/>
            <a:extLst>
              <a:ext uri="{FF2B5EF4-FFF2-40B4-BE49-F238E27FC236}">
                <a16:creationId xmlns:a16="http://schemas.microsoft.com/office/drawing/2014/main" id="{1B46EF7F-1DD8-4468-BAF4-8085E9BD6C76}"/>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16712"/>
    </mc:Choice>
    <mc:Fallback xmlns="">
      <p:transition spd="slow" advTm="16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2057400"/>
            <a:ext cx="7543801" cy="4343400"/>
          </a:xfrm>
        </p:spPr>
        <p:txBody>
          <a:bodyPr>
            <a:normAutofit/>
          </a:bodyPr>
          <a:lstStyle/>
          <a:p>
            <a:r>
              <a:rPr lang="en-US" sz="2400" dirty="0">
                <a:solidFill>
                  <a:schemeClr val="tx1"/>
                </a:solidFill>
              </a:rPr>
              <a:t>Policy 300 </a:t>
            </a:r>
            <a:r>
              <a:rPr lang="en-US" sz="2400" dirty="0"/>
              <a:t>is posted on the </a:t>
            </a:r>
            <a:r>
              <a:rPr lang="en-US" sz="2400" dirty="0">
                <a:hlinkClick r:id="rId6" tooltip="Link to OIRBO Website: https://irbo.nih.gov/confluence/pages/viewpage.action?pageId=36241835"/>
              </a:rPr>
              <a:t>IRBO website</a:t>
            </a:r>
            <a:endParaRPr lang="en-US" sz="2400" dirty="0"/>
          </a:p>
          <a:p>
            <a:endParaRPr lang="en-US" sz="2400" dirty="0"/>
          </a:p>
          <a:p>
            <a:pPr algn="ctr"/>
            <a:r>
              <a:rPr lang="en-US" sz="2400" b="1" dirty="0"/>
              <a:t>Questions? </a:t>
            </a:r>
            <a:r>
              <a:rPr lang="en-US" sz="2400" dirty="0"/>
              <a:t>Contact </a:t>
            </a:r>
            <a:r>
              <a:rPr lang="en-US" sz="2400" dirty="0">
                <a:hlinkClick r:id="rId7" tooltip="Link to OIRBO email address: IRB@od.nih.gov"/>
              </a:rPr>
              <a:t>IRB@od.nih.gov</a:t>
            </a:r>
            <a:r>
              <a:rPr lang="en-US" sz="2400" dirty="0"/>
              <a:t> </a:t>
            </a:r>
          </a:p>
          <a:p>
            <a:endParaRPr lang="en-US" dirty="0"/>
          </a:p>
        </p:txBody>
      </p:sp>
      <p:pic>
        <p:nvPicPr>
          <p:cNvPr id="3" name="Audio 2" descr="Speaker icon to adjust sound">
            <a:hlinkClick r:id="" action="ppaction://media"/>
            <a:extLst>
              <a:ext uri="{FF2B5EF4-FFF2-40B4-BE49-F238E27FC236}">
                <a16:creationId xmlns:a16="http://schemas.microsoft.com/office/drawing/2014/main" id="{ADEADCBE-E5FF-45D9-88C6-B91DB571B21D}"/>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8"/>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34776"/>
    </mc:Choice>
    <mc:Fallback xmlns="">
      <p:transition spd="slow" advTm="347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300</a:t>
            </a:r>
          </a:p>
        </p:txBody>
      </p:sp>
      <p:graphicFrame>
        <p:nvGraphicFramePr>
          <p:cNvPr id="11" name="Content Placeholder 2" descr="Pop-out description of Release and Effective Dates">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199014705"/>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 name="Audio 3" descr="Speaker icon to adjust sound">
            <a:hlinkClick r:id="" action="ppaction://media"/>
            <a:extLst>
              <a:ext uri="{FF2B5EF4-FFF2-40B4-BE49-F238E27FC236}">
                <a16:creationId xmlns:a16="http://schemas.microsoft.com/office/drawing/2014/main" id="{94F18393-4DBE-428E-BDFD-274E7ED476F1}"/>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9559"/>
    </mc:Choice>
    <mc:Fallback xmlns="">
      <p:transition spd="slow" advTm="95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38198"/>
            <a:ext cx="2618122" cy="3260189"/>
          </a:xfrm>
        </p:spPr>
        <p:txBody>
          <a:bodyPr anchor="b">
            <a:normAutofit/>
          </a:bodyPr>
          <a:lstStyle/>
          <a:p>
            <a:r>
              <a:rPr lang="en-US" sz="3100" dirty="0"/>
              <a:t>Policy 300 –</a:t>
            </a:r>
            <a:r>
              <a:rPr lang="en-US" sz="3100" baseline="0" dirty="0"/>
              <a:t> Investigator Responsibilities Purpose</a:t>
            </a:r>
            <a:endParaRPr lang="en-US" sz="3100" dirty="0"/>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1773382"/>
            <a:ext cx="5009393" cy="3602182"/>
          </a:xfrm>
        </p:spPr>
        <p:txBody>
          <a:bodyPr>
            <a:normAutofit/>
          </a:bodyPr>
          <a:lstStyle/>
          <a:p>
            <a:r>
              <a:rPr lang="en-US" sz="2400" dirty="0"/>
              <a:t>Purpose: describe the responsibilities and requirements of all NIH investigators, including Principal Investigators (PIs), </a:t>
            </a:r>
          </a:p>
          <a:p>
            <a:r>
              <a:rPr lang="en-US" sz="2400" dirty="0"/>
              <a:t>and non-NIH investigators when the NIH IRB is the Reviewing IRB.  </a:t>
            </a:r>
          </a:p>
          <a:p>
            <a:endParaRPr lang="en-US" sz="2400" dirty="0"/>
          </a:p>
        </p:txBody>
      </p:sp>
      <p:pic>
        <p:nvPicPr>
          <p:cNvPr id="5" name="Audio 4" descr="Speaker icon to adjust sound">
            <a:hlinkClick r:id="" action="ppaction://media"/>
            <a:extLst>
              <a:ext uri="{FF2B5EF4-FFF2-40B4-BE49-F238E27FC236}">
                <a16:creationId xmlns:a16="http://schemas.microsoft.com/office/drawing/2014/main" id="{C37DCC87-BDAB-4973-81C7-874180E12D8E}"/>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28865"/>
    </mc:Choice>
    <mc:Fallback xmlns="">
      <p:transition spd="slow" advTm="288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B4BB6-F648-4341-8F87-B54213E4EA61}"/>
              </a:ext>
            </a:extLst>
          </p:cNvPr>
          <p:cNvSpPr>
            <a:spLocks noGrp="1"/>
          </p:cNvSpPr>
          <p:nvPr>
            <p:ph type="title" idx="4294967295"/>
          </p:nvPr>
        </p:nvSpPr>
        <p:spPr>
          <a:xfrm>
            <a:off x="822960" y="418454"/>
            <a:ext cx="7543800" cy="929899"/>
          </a:xfrm>
        </p:spPr>
        <p:txBody>
          <a:bodyPr>
            <a:normAutofit/>
          </a:bodyPr>
          <a:lstStyle/>
          <a:p>
            <a:r>
              <a:rPr lang="en-US" sz="4000" dirty="0"/>
              <a:t>Policy 300 Scope</a:t>
            </a:r>
          </a:p>
        </p:txBody>
      </p:sp>
      <p:sp>
        <p:nvSpPr>
          <p:cNvPr id="6" name="TextBox 5">
            <a:extLst>
              <a:ext uri="{FF2B5EF4-FFF2-40B4-BE49-F238E27FC236}">
                <a16:creationId xmlns:a16="http://schemas.microsoft.com/office/drawing/2014/main" id="{C000F77B-83B9-449E-9781-31B1C88B37EB}"/>
              </a:ext>
            </a:extLst>
          </p:cNvPr>
          <p:cNvSpPr txBox="1"/>
          <p:nvPr/>
        </p:nvSpPr>
        <p:spPr>
          <a:xfrm>
            <a:off x="800100" y="1442667"/>
            <a:ext cx="7543800" cy="4862870"/>
          </a:xfrm>
          <a:prstGeom prst="rect">
            <a:avLst/>
          </a:prstGeom>
          <a:noFill/>
        </p:spPr>
        <p:txBody>
          <a:bodyPr wrap="square" rtlCol="0">
            <a:spAutoFit/>
          </a:bodyPr>
          <a:lstStyle/>
          <a:p>
            <a:r>
              <a:rPr lang="en-US" sz="2400" dirty="0"/>
              <a:t>This policy applies to:</a:t>
            </a:r>
          </a:p>
          <a:p>
            <a:pPr marL="342900" lvl="0" indent="-342900">
              <a:buFont typeface="Arial" panose="020B0604020202020204" pitchFamily="34" charset="0"/>
              <a:buChar char="•"/>
            </a:pPr>
            <a:r>
              <a:rPr lang="en-US" sz="2400" dirty="0"/>
              <a:t>NIH investigators, including NIH PIs.</a:t>
            </a:r>
          </a:p>
          <a:p>
            <a:pPr marL="342900" lvl="0" indent="-342900">
              <a:buFont typeface="Arial" panose="020B0604020202020204" pitchFamily="34" charset="0"/>
              <a:buChar char="•"/>
            </a:pPr>
            <a:r>
              <a:rPr lang="en-US" sz="2400" dirty="0"/>
              <a:t>Non-NIH investigators when the NIH IRB is the reviewing IRB. </a:t>
            </a:r>
          </a:p>
          <a:p>
            <a:pPr marL="342900" lvl="0" indent="-342900">
              <a:buFont typeface="Arial" panose="020B0604020202020204" pitchFamily="34" charset="0"/>
              <a:buChar char="•"/>
            </a:pPr>
            <a:endParaRPr lang="en-US" sz="2400" dirty="0"/>
          </a:p>
          <a:p>
            <a:pPr lvl="0"/>
            <a:r>
              <a:rPr lang="en-US" sz="2400" dirty="0"/>
              <a:t>Policy 300 focuses on key responsibilities of investigators.  Additional responsibilities are in other NIH Human Research Protection Program policies. </a:t>
            </a:r>
          </a:p>
          <a:p>
            <a:pPr lvl="0"/>
            <a:endParaRPr lang="en-US" sz="2400" dirty="0"/>
          </a:p>
          <a:p>
            <a:r>
              <a:rPr lang="en-US" sz="2400" dirty="0"/>
              <a:t>For NIH Intramural Research Program research overseen by an external IRB, see Policy 105 IRB Reliance.</a:t>
            </a:r>
          </a:p>
          <a:p>
            <a:pPr lvl="0"/>
            <a:endParaRPr lang="en-US" sz="2400" dirty="0"/>
          </a:p>
          <a:p>
            <a:pPr lvl="0"/>
            <a:endParaRPr lang="en-US" sz="2200" dirty="0"/>
          </a:p>
        </p:txBody>
      </p:sp>
      <p:pic>
        <p:nvPicPr>
          <p:cNvPr id="5" name="Audio 4" descr="Speaker icon to adjust sound">
            <a:hlinkClick r:id="" action="ppaction://media"/>
            <a:extLst>
              <a:ext uri="{FF2B5EF4-FFF2-40B4-BE49-F238E27FC236}">
                <a16:creationId xmlns:a16="http://schemas.microsoft.com/office/drawing/2014/main" id="{CE5517CE-9027-45BB-BA4D-9B84F11749E0}"/>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60116"/>
    </mc:Choice>
    <mc:Fallback xmlns="">
      <p:transition spd="slow" advTm="601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F0E99-85CD-44C4-893F-A0C822869AF6}"/>
              </a:ext>
            </a:extLst>
          </p:cNvPr>
          <p:cNvSpPr>
            <a:spLocks noGrp="1"/>
          </p:cNvSpPr>
          <p:nvPr>
            <p:ph type="title" idx="4294967295"/>
          </p:nvPr>
        </p:nvSpPr>
        <p:spPr>
          <a:xfrm>
            <a:off x="822960" y="480447"/>
            <a:ext cx="7543800" cy="834003"/>
          </a:xfrm>
        </p:spPr>
        <p:txBody>
          <a:bodyPr>
            <a:normAutofit/>
          </a:bodyPr>
          <a:lstStyle/>
          <a:p>
            <a:r>
              <a:rPr lang="en-US" sz="4000" dirty="0"/>
              <a:t>Investigator Defined</a:t>
            </a:r>
          </a:p>
        </p:txBody>
      </p:sp>
      <p:sp>
        <p:nvSpPr>
          <p:cNvPr id="6" name="TextBox 5">
            <a:extLst>
              <a:ext uri="{FF2B5EF4-FFF2-40B4-BE49-F238E27FC236}">
                <a16:creationId xmlns:a16="http://schemas.microsoft.com/office/drawing/2014/main" id="{C000F77B-83B9-449E-9781-31B1C88B37EB}"/>
              </a:ext>
            </a:extLst>
          </p:cNvPr>
          <p:cNvSpPr txBox="1"/>
          <p:nvPr/>
        </p:nvSpPr>
        <p:spPr>
          <a:xfrm>
            <a:off x="822960" y="1456841"/>
            <a:ext cx="7749915" cy="5955476"/>
          </a:xfrm>
          <a:prstGeom prst="rect">
            <a:avLst/>
          </a:prstGeom>
          <a:noFill/>
        </p:spPr>
        <p:txBody>
          <a:bodyPr wrap="square" rtlCol="0">
            <a:spAutoFit/>
          </a:bodyPr>
          <a:lstStyle/>
          <a:p>
            <a:pPr lvl="0">
              <a:spcAft>
                <a:spcPts val="1200"/>
              </a:spcAft>
            </a:pPr>
            <a:r>
              <a:rPr lang="en-US" sz="2400" dirty="0"/>
              <a:t>Investigator is an individual who is involved in the conduct of human subjects research. Including:</a:t>
            </a:r>
          </a:p>
          <a:p>
            <a:pPr marL="342900" lvl="0" indent="-342900">
              <a:spcAft>
                <a:spcPts val="600"/>
              </a:spcAft>
              <a:buFont typeface="Arial" panose="020B0604020202020204" pitchFamily="34" charset="0"/>
              <a:buChar char="•"/>
            </a:pPr>
            <a:r>
              <a:rPr lang="en-US" sz="2100" dirty="0"/>
              <a:t>obtaining information about living individuals by intervening or interacting with them for research purposes;</a:t>
            </a:r>
          </a:p>
          <a:p>
            <a:pPr marL="342900" lvl="0" indent="-342900">
              <a:spcAft>
                <a:spcPts val="600"/>
              </a:spcAft>
              <a:buFont typeface="Arial" panose="020B0604020202020204" pitchFamily="34" charset="0"/>
              <a:buChar char="•"/>
            </a:pPr>
            <a:r>
              <a:rPr lang="en-US" sz="2100" dirty="0"/>
              <a:t>obtaining identifiable private information or identifiable biospecimens about living individuals for research purposes;</a:t>
            </a:r>
          </a:p>
          <a:p>
            <a:pPr marL="342900" lvl="0" indent="-342900">
              <a:spcAft>
                <a:spcPts val="600"/>
              </a:spcAft>
              <a:buFont typeface="Arial" panose="020B0604020202020204" pitchFamily="34" charset="0"/>
              <a:buChar char="•"/>
            </a:pPr>
            <a:r>
              <a:rPr lang="en-US" sz="2100" dirty="0"/>
              <a:t>obtaining the voluntary informed consent of individuals to be subjects in research; and</a:t>
            </a:r>
          </a:p>
          <a:p>
            <a:pPr marL="342900" lvl="0" indent="-342900">
              <a:spcAft>
                <a:spcPts val="1200"/>
              </a:spcAft>
              <a:buFont typeface="Arial" panose="020B0604020202020204" pitchFamily="34" charset="0"/>
              <a:buChar char="•"/>
            </a:pPr>
            <a:r>
              <a:rPr lang="en-US" sz="2100" dirty="0"/>
              <a:t>studying, interpreting, or analyzing identifiable private information, biospecimens, or data for research purposes.</a:t>
            </a:r>
            <a:endParaRPr lang="en-US" sz="2400" dirty="0"/>
          </a:p>
          <a:p>
            <a:pPr lvl="0">
              <a:spcAft>
                <a:spcPts val="600"/>
              </a:spcAft>
            </a:pPr>
            <a:r>
              <a:rPr lang="en-US" sz="2400" dirty="0"/>
              <a:t>Includes study coordinators or others as determined by the NIH PI. </a:t>
            </a:r>
          </a:p>
          <a:p>
            <a:pPr marL="342900" lvl="0" indent="-342900">
              <a:spcAft>
                <a:spcPts val="600"/>
              </a:spcAft>
              <a:buFont typeface="Arial" panose="020B0604020202020204" pitchFamily="34" charset="0"/>
              <a:buChar char="•"/>
            </a:pPr>
            <a:endParaRPr lang="en-US" sz="2400" dirty="0"/>
          </a:p>
          <a:p>
            <a:endParaRPr lang="en-US" sz="2400" dirty="0"/>
          </a:p>
          <a:p>
            <a:endParaRPr lang="en-US" sz="2400" dirty="0"/>
          </a:p>
        </p:txBody>
      </p:sp>
      <p:pic>
        <p:nvPicPr>
          <p:cNvPr id="3" name="Audio 2" descr="Speaker icon to adjust sound">
            <a:hlinkClick r:id="" action="ppaction://media"/>
            <a:extLst>
              <a:ext uri="{FF2B5EF4-FFF2-40B4-BE49-F238E27FC236}">
                <a16:creationId xmlns:a16="http://schemas.microsoft.com/office/drawing/2014/main" id="{CB7A22BE-691B-4820-8238-CF40B015B77E}"/>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091948545"/>
      </p:ext>
    </p:extLst>
  </p:cSld>
  <p:clrMapOvr>
    <a:masterClrMapping/>
  </p:clrMapOvr>
  <mc:AlternateContent xmlns:mc="http://schemas.openxmlformats.org/markup-compatibility/2006" xmlns:p14="http://schemas.microsoft.com/office/powerpoint/2010/main">
    <mc:Choice Requires="p14">
      <p:transition spd="slow" p14:dur="2000" advTm="69796"/>
    </mc:Choice>
    <mc:Fallback xmlns="">
      <p:transition spd="slow" advTm="697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F0E99-85CD-44C4-893F-A0C822869AF6}"/>
              </a:ext>
            </a:extLst>
          </p:cNvPr>
          <p:cNvSpPr>
            <a:spLocks noGrp="1"/>
          </p:cNvSpPr>
          <p:nvPr>
            <p:ph type="title" idx="4294967295"/>
          </p:nvPr>
        </p:nvSpPr>
        <p:spPr>
          <a:xfrm>
            <a:off x="822960" y="480447"/>
            <a:ext cx="7543800" cy="976394"/>
          </a:xfrm>
        </p:spPr>
        <p:txBody>
          <a:bodyPr>
            <a:normAutofit/>
          </a:bodyPr>
          <a:lstStyle/>
          <a:p>
            <a:r>
              <a:rPr lang="en-US" sz="4000" dirty="0"/>
              <a:t>Principal Investigator Defined</a:t>
            </a:r>
          </a:p>
        </p:txBody>
      </p:sp>
      <p:sp>
        <p:nvSpPr>
          <p:cNvPr id="6" name="TextBox 5">
            <a:extLst>
              <a:ext uri="{FF2B5EF4-FFF2-40B4-BE49-F238E27FC236}">
                <a16:creationId xmlns:a16="http://schemas.microsoft.com/office/drawing/2014/main" id="{C000F77B-83B9-449E-9781-31B1C88B37EB}"/>
              </a:ext>
            </a:extLst>
          </p:cNvPr>
          <p:cNvSpPr txBox="1"/>
          <p:nvPr/>
        </p:nvSpPr>
        <p:spPr>
          <a:xfrm>
            <a:off x="822960" y="1456841"/>
            <a:ext cx="7749915" cy="5139869"/>
          </a:xfrm>
          <a:prstGeom prst="rect">
            <a:avLst/>
          </a:prstGeom>
          <a:noFill/>
        </p:spPr>
        <p:txBody>
          <a:bodyPr wrap="square" rtlCol="0">
            <a:spAutoFit/>
          </a:bodyPr>
          <a:lstStyle/>
          <a:p>
            <a:pPr lvl="0">
              <a:spcAft>
                <a:spcPts val="1200"/>
              </a:spcAft>
            </a:pPr>
            <a:r>
              <a:rPr lang="en-US" sz="2400" dirty="0"/>
              <a:t>The PI is the investigator with overall responsibility for the design, conduct, and reporting of the research, and must assure both the protocol and the research team’s actions are compliant with law, regulation, and NIH policy, even when certain aspects of the research are delegated to other investigators. </a:t>
            </a:r>
          </a:p>
          <a:p>
            <a:pPr lvl="0">
              <a:spcAft>
                <a:spcPts val="1200"/>
              </a:spcAft>
            </a:pPr>
            <a:endParaRPr lang="en-US" sz="2400" dirty="0"/>
          </a:p>
          <a:p>
            <a:pPr lvl="0">
              <a:spcAft>
                <a:spcPts val="1200"/>
              </a:spcAft>
            </a:pPr>
            <a:r>
              <a:rPr lang="en-US" sz="2400" dirty="0"/>
              <a:t>There can be only one PI or Lead Site Investigator for IRP protocols. </a:t>
            </a:r>
          </a:p>
          <a:p>
            <a:pPr lvl="0">
              <a:spcAft>
                <a:spcPts val="1200"/>
              </a:spcAft>
            </a:pPr>
            <a:endParaRPr lang="en-US" sz="2400" dirty="0"/>
          </a:p>
          <a:p>
            <a:endParaRPr lang="en-US" sz="2400" dirty="0"/>
          </a:p>
          <a:p>
            <a:endParaRPr lang="en-US" sz="2400" dirty="0"/>
          </a:p>
        </p:txBody>
      </p:sp>
      <p:pic>
        <p:nvPicPr>
          <p:cNvPr id="3" name="Audio 2" descr="Speaker icon to adjust sound">
            <a:hlinkClick r:id="" action="ppaction://media"/>
            <a:extLst>
              <a:ext uri="{FF2B5EF4-FFF2-40B4-BE49-F238E27FC236}">
                <a16:creationId xmlns:a16="http://schemas.microsoft.com/office/drawing/2014/main" id="{073AD77E-B4B7-4C25-A09F-ADB10E7D51A5}"/>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126064323"/>
      </p:ext>
    </p:extLst>
  </p:cSld>
  <p:clrMapOvr>
    <a:masterClrMapping/>
  </p:clrMapOvr>
  <mc:AlternateContent xmlns:mc="http://schemas.openxmlformats.org/markup-compatibility/2006" xmlns:p14="http://schemas.microsoft.com/office/powerpoint/2010/main">
    <mc:Choice Requires="p14">
      <p:transition spd="slow" p14:dur="2000" advTm="30672"/>
    </mc:Choice>
    <mc:Fallback xmlns="">
      <p:transition spd="slow" advTm="306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peaker icon to adjust volume">
            <a:extLst>
              <a:ext uri="{FF2B5EF4-FFF2-40B4-BE49-F238E27FC236}">
                <a16:creationId xmlns:a16="http://schemas.microsoft.com/office/drawing/2014/main" id="{246480F8-7083-4A65-A339-03BFD5849ED1}"/>
              </a:ext>
            </a:extLst>
          </p:cNvPr>
          <p:cNvSpPr>
            <a:spLocks noGrp="1"/>
          </p:cNvSpPr>
          <p:nvPr>
            <p:ph type="title" idx="4294967295"/>
          </p:nvPr>
        </p:nvSpPr>
        <p:spPr>
          <a:xfrm>
            <a:off x="822960" y="449452"/>
            <a:ext cx="7543800" cy="867904"/>
          </a:xfrm>
        </p:spPr>
        <p:txBody>
          <a:bodyPr>
            <a:normAutofit/>
          </a:bodyPr>
          <a:lstStyle/>
          <a:p>
            <a:r>
              <a:rPr lang="en-US" sz="4000" dirty="0"/>
              <a:t>Who Can Be PI</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2" y="1317356"/>
            <a:ext cx="7749915" cy="3416320"/>
          </a:xfrm>
          <a:prstGeom prst="rect">
            <a:avLst/>
          </a:prstGeom>
          <a:noFill/>
        </p:spPr>
        <p:txBody>
          <a:bodyPr wrap="square" rtlCol="0">
            <a:spAutoFit/>
          </a:bodyPr>
          <a:lstStyle/>
          <a:p>
            <a:pPr marL="342900" lvl="0" indent="-342900">
              <a:buFont typeface="Arial" panose="020B0604020202020204" pitchFamily="34" charset="0"/>
              <a:buChar char="•"/>
            </a:pPr>
            <a:r>
              <a:rPr lang="en-US" sz="2400" dirty="0"/>
              <a:t>Federal Employees approved by Institute/Center (IC) leadership’s determination that PI is qualified</a:t>
            </a:r>
          </a:p>
          <a:p>
            <a:pPr marL="342900" lvl="0" indent="-342900">
              <a:buFont typeface="Arial" panose="020B0604020202020204" pitchFamily="34" charset="0"/>
              <a:buChar char="•"/>
            </a:pPr>
            <a:r>
              <a:rPr lang="en-US" sz="2400" dirty="0"/>
              <a:t>Non-NIH Federal Employees with the concurrence of the NIH IC and the NIH Institutional Official </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r>
              <a:rPr lang="en-US" sz="2400" dirty="0"/>
              <a:t>Medical Advisory Investigator (MAI) may be required. </a:t>
            </a:r>
          </a:p>
          <a:p>
            <a:pPr lvl="0"/>
            <a:endParaRPr lang="en-US" sz="2400" dirty="0"/>
          </a:p>
          <a:p>
            <a:pPr lvl="0"/>
            <a:r>
              <a:rPr lang="en-US" sz="2400" dirty="0"/>
              <a:t>Investigators who are not federal employees, may not serve as PI, but may be Adjunct PI.</a:t>
            </a:r>
          </a:p>
        </p:txBody>
      </p:sp>
      <p:pic>
        <p:nvPicPr>
          <p:cNvPr id="3" name="Audio 2" descr="Speaker icon to adjust volume">
            <a:hlinkClick r:id="" action="ppaction://media"/>
            <a:extLst>
              <a:ext uri="{FF2B5EF4-FFF2-40B4-BE49-F238E27FC236}">
                <a16:creationId xmlns:a16="http://schemas.microsoft.com/office/drawing/2014/main" id="{69778D6B-F0E4-45F1-8280-794EA34B565C}"/>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410665100"/>
      </p:ext>
    </p:extLst>
  </p:cSld>
  <p:clrMapOvr>
    <a:masterClrMapping/>
  </p:clrMapOvr>
  <mc:AlternateContent xmlns:mc="http://schemas.openxmlformats.org/markup-compatibility/2006" xmlns:p14="http://schemas.microsoft.com/office/powerpoint/2010/main">
    <mc:Choice Requires="p14">
      <p:transition spd="slow" p14:dur="2000" advTm="100160"/>
    </mc:Choice>
    <mc:Fallback xmlns="">
      <p:transition spd="slow" advTm="1001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peaker icon to adjust volume">
            <a:extLst>
              <a:ext uri="{FF2B5EF4-FFF2-40B4-BE49-F238E27FC236}">
                <a16:creationId xmlns:a16="http://schemas.microsoft.com/office/drawing/2014/main" id="{246480F8-7083-4A65-A339-03BFD5849ED1}"/>
              </a:ext>
            </a:extLst>
          </p:cNvPr>
          <p:cNvSpPr>
            <a:spLocks noGrp="1"/>
          </p:cNvSpPr>
          <p:nvPr>
            <p:ph type="title" idx="4294967295"/>
          </p:nvPr>
        </p:nvSpPr>
        <p:spPr>
          <a:xfrm>
            <a:off x="822960" y="449452"/>
            <a:ext cx="7543800" cy="867904"/>
          </a:xfrm>
        </p:spPr>
        <p:txBody>
          <a:bodyPr>
            <a:normAutofit/>
          </a:bodyPr>
          <a:lstStyle/>
          <a:p>
            <a:r>
              <a:rPr lang="en-US" sz="4000" dirty="0"/>
              <a:t>Other Investigators</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2" y="1317356"/>
            <a:ext cx="7749915" cy="3416320"/>
          </a:xfrm>
          <a:prstGeom prst="rect">
            <a:avLst/>
          </a:prstGeom>
          <a:noFill/>
        </p:spPr>
        <p:txBody>
          <a:bodyPr wrap="square" rtlCol="0">
            <a:spAutoFit/>
          </a:bodyPr>
          <a:lstStyle/>
          <a:p>
            <a:pPr marL="342900" lvl="0" indent="-342900">
              <a:buFont typeface="Arial" panose="020B0604020202020204" pitchFamily="34" charset="0"/>
              <a:buChar char="•"/>
            </a:pPr>
            <a:r>
              <a:rPr lang="en-US" sz="2400" dirty="0"/>
              <a:t>PIs must designate all individuals conducting human subjects research as investigators on the protocol. </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r>
              <a:rPr lang="en-US" sz="2400" dirty="0"/>
              <a:t>PI is responsible for ensuring all Associate Investigators that interact with subjects are permitted to do so under NIH policies.</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r>
              <a:rPr lang="en-US" sz="2400" dirty="0"/>
              <a:t>Trainees may not sign consent documents, and some must be under NIH employee supervision and control. </a:t>
            </a:r>
          </a:p>
        </p:txBody>
      </p:sp>
      <p:pic>
        <p:nvPicPr>
          <p:cNvPr id="3" name="Audio 2" descr="Speaker icon to adjust volume">
            <a:hlinkClick r:id="" action="ppaction://media"/>
            <a:extLst>
              <a:ext uri="{FF2B5EF4-FFF2-40B4-BE49-F238E27FC236}">
                <a16:creationId xmlns:a16="http://schemas.microsoft.com/office/drawing/2014/main" id="{537DC6C9-A1D5-4B59-9B4B-389AF98CDC41}"/>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008476879"/>
      </p:ext>
    </p:extLst>
  </p:cSld>
  <p:clrMapOvr>
    <a:masterClrMapping/>
  </p:clrMapOvr>
  <mc:AlternateContent xmlns:mc="http://schemas.openxmlformats.org/markup-compatibility/2006" xmlns:p14="http://schemas.microsoft.com/office/powerpoint/2010/main">
    <mc:Choice Requires="p14">
      <p:transition spd="slow" p14:dur="2000" advTm="58907"/>
    </mc:Choice>
    <mc:Fallback xmlns="">
      <p:transition spd="slow" advTm="589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peaker icon to adjust volume">
            <a:extLst>
              <a:ext uri="{FF2B5EF4-FFF2-40B4-BE49-F238E27FC236}">
                <a16:creationId xmlns:a16="http://schemas.microsoft.com/office/drawing/2014/main" id="{0F3F9A8B-18D3-44CF-BFCF-B1AFDA14B78D}"/>
              </a:ext>
            </a:extLst>
          </p:cNvPr>
          <p:cNvSpPr>
            <a:spLocks noGrp="1"/>
          </p:cNvSpPr>
          <p:nvPr>
            <p:ph type="title" idx="4294967295"/>
          </p:nvPr>
        </p:nvSpPr>
        <p:spPr>
          <a:xfrm>
            <a:off x="822960" y="511445"/>
            <a:ext cx="7543800" cy="991892"/>
          </a:xfrm>
        </p:spPr>
        <p:txBody>
          <a:bodyPr>
            <a:normAutofit/>
          </a:bodyPr>
          <a:lstStyle/>
          <a:p>
            <a:r>
              <a:rPr lang="en-US" sz="4000" dirty="0"/>
              <a:t>Overarching Standards</a:t>
            </a:r>
          </a:p>
        </p:txBody>
      </p:sp>
      <p:sp>
        <p:nvSpPr>
          <p:cNvPr id="6" name="TextBox 5">
            <a:extLst>
              <a:ext uri="{FF2B5EF4-FFF2-40B4-BE49-F238E27FC236}">
                <a16:creationId xmlns:a16="http://schemas.microsoft.com/office/drawing/2014/main" id="{C000F77B-83B9-449E-9781-31B1C88B37EB}"/>
              </a:ext>
            </a:extLst>
          </p:cNvPr>
          <p:cNvSpPr txBox="1"/>
          <p:nvPr/>
        </p:nvSpPr>
        <p:spPr>
          <a:xfrm>
            <a:off x="616845" y="1720840"/>
            <a:ext cx="7749915"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a:t>Highest standards of professional conduct and integrity</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Adhere to ethical principles for human subjects in research</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Comply with federal law, regulation and policy</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Conduct research in compliance w/ IRB-approved protocol</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Comply with policies and procedures of reviewing IRB. </a:t>
            </a:r>
          </a:p>
        </p:txBody>
      </p:sp>
      <p:pic>
        <p:nvPicPr>
          <p:cNvPr id="3" name="Audio 2" descr="Speaker icon to adjust volume">
            <a:hlinkClick r:id="" action="ppaction://media"/>
            <a:extLst>
              <a:ext uri="{FF2B5EF4-FFF2-40B4-BE49-F238E27FC236}">
                <a16:creationId xmlns:a16="http://schemas.microsoft.com/office/drawing/2014/main" id="{E8737B35-F5E1-4883-A673-80EA4CD11973}"/>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394141443"/>
      </p:ext>
    </p:extLst>
  </p:cSld>
  <p:clrMapOvr>
    <a:masterClrMapping/>
  </p:clrMapOvr>
  <mc:AlternateContent xmlns:mc="http://schemas.openxmlformats.org/markup-compatibility/2006" xmlns:p14="http://schemas.microsoft.com/office/powerpoint/2010/main">
    <mc:Choice Requires="p14">
      <p:transition spd="slow" p14:dur="2000" advTm="50625"/>
    </mc:Choice>
    <mc:Fallback xmlns="">
      <p:transition spd="slow" advTm="506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APTIONID" val="6bb5f095-7496-40b4-a62d-898b7efd235c"/>
  <p:tag name="TEMPPRESENTATIONFILE" val="C:\Users\brownks\AppData\Local\Temp\1\tmp97A1.tmp"/>
  <p:tag name="TEMPMEDIAFILENAME" val="C:\Users\brownks\AppData\Local\Temp\1\tmp985E_Audio 5"/>
  <p:tag name="MEDIAFADEDURATION" val="0.2"/>
  <p:tag name="MEDIATRANSPARENCY" val="0.3"/>
  <p:tag name="MEDIACAPTIONSPROMPTED" val="False"/>
</p:tagLst>
</file>

<file path=ppt/tags/tag10.xml><?xml version="1.0" encoding="utf-8"?>
<p:tagLst xmlns:a="http://schemas.openxmlformats.org/drawingml/2006/main" xmlns:r="http://schemas.openxmlformats.org/officeDocument/2006/relationships" xmlns:p="http://schemas.openxmlformats.org/presentationml/2006/main">
  <p:tag name="CAPTIONID" val="a92a9c97-6201-4adf-8d16-59a1bad482a7"/>
  <p:tag name="TEMPPRESENTATIONFILE" val="C:\Users\brownks\AppData\Local\Temp\1\tmpC1EF.tmp"/>
  <p:tag name="TEMPMEDIAFILENAME" val="C:\Users\brownks\AppData\Local\Temp\1\tmpC28C_Audio 2"/>
  <p:tag name="MEDIAFADEDURATION" val="0.2"/>
  <p:tag name="MEDIATRANSPARENCY" val="0.3"/>
  <p:tag name="MEDIACAPTIONSPROMPTED" val="False"/>
</p:tagLst>
</file>

<file path=ppt/tags/tag11.xml><?xml version="1.0" encoding="utf-8"?>
<p:tagLst xmlns:a="http://schemas.openxmlformats.org/drawingml/2006/main" xmlns:r="http://schemas.openxmlformats.org/officeDocument/2006/relationships" xmlns:p="http://schemas.openxmlformats.org/presentationml/2006/main">
  <p:tag name="CAPTIONID" val="1a15f4f4-fadf-4a1f-892d-56d26e14ff46"/>
  <p:tag name="TEMPPRESENTATIONFILE" val="C:\Users\brownks\AppData\Local\Temp\1\tmpE4B8.tmp"/>
  <p:tag name="TEMPMEDIAFILENAME" val="C:\Users\brownks\AppData\Local\Temp\1\tmpE555_Audio 2"/>
  <p:tag name="MEDIAFADEDURATION" val="0.2"/>
  <p:tag name="MEDIATRANSPARENCY" val="0.3"/>
  <p:tag name="MEDIACAPTIONSPROMPTED" val="False"/>
</p:tagLst>
</file>

<file path=ppt/tags/tag12.xml><?xml version="1.0" encoding="utf-8"?>
<p:tagLst xmlns:a="http://schemas.openxmlformats.org/drawingml/2006/main" xmlns:r="http://schemas.openxmlformats.org/officeDocument/2006/relationships" xmlns:p="http://schemas.openxmlformats.org/presentationml/2006/main">
  <p:tag name="CAPTIONID" val="9c415413-9b37-42db-b9ca-6ab7623d6823"/>
  <p:tag name="TEMPPRESENTATIONFILE" val="C:\Users\brownks\AppData\Local\Temp\1\tmp929E.tmp"/>
  <p:tag name="TEMPMEDIAFILENAME" val="C:\Users\brownks\AppData\Local\Temp\1\tmp934B_Audio 3"/>
  <p:tag name="MEDIAFADEDURATION" val="0.2"/>
  <p:tag name="MEDIATRANSPARENCY" val="0.3"/>
  <p:tag name="MEDIACAPTIONSPROMPTED" val="False"/>
</p:tagLst>
</file>

<file path=ppt/tags/tag13.xml><?xml version="1.0" encoding="utf-8"?>
<p:tagLst xmlns:a="http://schemas.openxmlformats.org/drawingml/2006/main" xmlns:r="http://schemas.openxmlformats.org/officeDocument/2006/relationships" xmlns:p="http://schemas.openxmlformats.org/presentationml/2006/main">
  <p:tag name="CAPTIONID" val="cf21e135-6c07-4f8a-8aab-67bac0447351"/>
  <p:tag name="TEMPPRESENTATIONFILE" val="C:\Users\brownks\AppData\Local\Temp\1\tmp571A.tmp"/>
  <p:tag name="TEMPMEDIAFILENAME" val="C:\Users\brownks\AppData\Local\Temp\1\tmp57C7_Audio 4"/>
  <p:tag name="MEDIAFADEDURATION" val="0.2"/>
  <p:tag name="MEDIATRANSPARENCY" val="0.3"/>
  <p:tag name="MEDIACAPTIONSPROMPTED" val="False"/>
</p:tagLst>
</file>

<file path=ppt/tags/tag14.xml><?xml version="1.0" encoding="utf-8"?>
<p:tagLst xmlns:a="http://schemas.openxmlformats.org/drawingml/2006/main" xmlns:r="http://schemas.openxmlformats.org/officeDocument/2006/relationships" xmlns:p="http://schemas.openxmlformats.org/presentationml/2006/main">
  <p:tag name="CAPTIONID" val="fbc7ee51-a02d-497c-a4c8-f2933bfe4ff3"/>
  <p:tag name="TEMPPRESENTATIONFILE" val="C:\Users\brownks\AppData\Local\Temp\1\tmp2E33.tmp"/>
  <p:tag name="TEMPMEDIAFILENAME" val="C:\Users\brownks\AppData\Local\Temp\1\tmp2EC1_Audio 3"/>
  <p:tag name="MEDIAFADEDURATION" val="0.2"/>
  <p:tag name="MEDIATRANSPARENCY" val="0.3"/>
  <p:tag name="MEDIACAPTIONSPROMPTED" val="False"/>
</p:tagLst>
</file>

<file path=ppt/tags/tag15.xml><?xml version="1.0" encoding="utf-8"?>
<p:tagLst xmlns:a="http://schemas.openxmlformats.org/drawingml/2006/main" xmlns:r="http://schemas.openxmlformats.org/officeDocument/2006/relationships" xmlns:p="http://schemas.openxmlformats.org/presentationml/2006/main">
  <p:tag name="CAPTIONID" val="e6ca59c6-142e-45fc-aa99-a5cd49595aa1"/>
  <p:tag name="TEMPPRESENTATIONFILE" val="C:\Users\brownks\AppData\Local\Temp\1\tmpE6A9.tmp"/>
  <p:tag name="TEMPMEDIAFILENAME" val="C:\Users\brownks\AppData\Local\Temp\1\tmpE746_Audio 3"/>
  <p:tag name="MEDIAFADEDURATION" val="0.2"/>
  <p:tag name="MEDIATRANSPARENCY" val="0.3"/>
  <p:tag name="MEDIACAPTIONSPROMPTED" val="False"/>
</p:tagLst>
</file>

<file path=ppt/tags/tag16.xml><?xml version="1.0" encoding="utf-8"?>
<p:tagLst xmlns:a="http://schemas.openxmlformats.org/drawingml/2006/main" xmlns:r="http://schemas.openxmlformats.org/officeDocument/2006/relationships" xmlns:p="http://schemas.openxmlformats.org/presentationml/2006/main">
  <p:tag name="CAPTIONID" val="827a7ce8-b9e5-4d78-b50f-f98bc3ccae4c"/>
  <p:tag name="TEMPPRESENTATIONFILE" val="C:\Users\brownks\AppData\Local\Temp\1\tmpCB4D.tmp"/>
  <p:tag name="TEMPMEDIAFILENAME" val="C:\Users\brownks\AppData\Local\Temp\1\tmpCBFA_Audio 2"/>
  <p:tag name="MEDIAFADEDURATION" val="0.2"/>
  <p:tag name="MEDIATRANSPARENCY" val="0.3"/>
  <p:tag name="MEDIACAPTIONSPROMPTED" val="False"/>
</p:tagLst>
</file>

<file path=ppt/tags/tag17.xml><?xml version="1.0" encoding="utf-8"?>
<p:tagLst xmlns:a="http://schemas.openxmlformats.org/drawingml/2006/main" xmlns:r="http://schemas.openxmlformats.org/officeDocument/2006/relationships" xmlns:p="http://schemas.openxmlformats.org/presentationml/2006/main">
  <p:tag name="CAPTIONID" val="2c12763e-2856-40d3-b2aa-f0cd0ba94de3"/>
  <p:tag name="TEMPPRESENTATIONFILE" val="C:\Users\brownks\AppData\Local\Temp\1\tmp9622.tmp"/>
  <p:tag name="TEMPMEDIAFILENAME" val="C:\Users\brownks\AppData\Local\Temp\1\tmp96B0_Audio 2"/>
  <p:tag name="MEDIAFADEDURATION" val="0.2"/>
  <p:tag name="MEDIATRANSPARENCY" val="0.3"/>
  <p:tag name="MEDIACAPTIONSPROMPTED" val="False"/>
</p:tagLst>
</file>

<file path=ppt/tags/tag2.xml><?xml version="1.0" encoding="utf-8"?>
<p:tagLst xmlns:a="http://schemas.openxmlformats.org/drawingml/2006/main" xmlns:r="http://schemas.openxmlformats.org/officeDocument/2006/relationships" xmlns:p="http://schemas.openxmlformats.org/presentationml/2006/main">
  <p:tag name="CAPTIONID" val="1da91906-a23a-475f-862b-e133d0b9d6cb"/>
  <p:tag name="TEMPPRESENTATIONFILE" val="C:\Users\brownks\AppData\Local\Temp\1\tmpF44E.tmp"/>
  <p:tag name="TEMPMEDIAFILENAME" val="C:\Users\brownks\AppData\Local\Temp\1\tmpF4FB_Audio 3"/>
  <p:tag name="MEDIAFADEDURATION" val="0.2"/>
  <p:tag name="MEDIATRANSPARENCY" val="0.3"/>
  <p:tag name="MEDIACAPTIONSPROMPTED" val="False"/>
</p:tagLst>
</file>

<file path=ppt/tags/tag3.xml><?xml version="1.0" encoding="utf-8"?>
<p:tagLst xmlns:a="http://schemas.openxmlformats.org/drawingml/2006/main" xmlns:r="http://schemas.openxmlformats.org/officeDocument/2006/relationships" xmlns:p="http://schemas.openxmlformats.org/presentationml/2006/main">
  <p:tag name="CAPTIONID" val="8722cd80-e06d-4374-83f9-57499e18ca53"/>
  <p:tag name="TEMPPRESENTATIONFILE" val="C:\Users\brownks\AppData\Local\Temp\1\tmp215B.tmp"/>
  <p:tag name="TEMPMEDIAFILENAME" val="C:\Users\brownks\AppData\Local\Temp\1\tmp21F9_Audio 4"/>
  <p:tag name="MEDIAFADEDURATION" val="0.2"/>
  <p:tag name="MEDIATRANSPARENCY" val="0.3"/>
  <p:tag name="MEDIACAPTIONSPROMPTED" val="False"/>
</p:tagLst>
</file>

<file path=ppt/tags/tag4.xml><?xml version="1.0" encoding="utf-8"?>
<p:tagLst xmlns:a="http://schemas.openxmlformats.org/drawingml/2006/main" xmlns:r="http://schemas.openxmlformats.org/officeDocument/2006/relationships" xmlns:p="http://schemas.openxmlformats.org/presentationml/2006/main">
  <p:tag name="CAPTIONID" val="9119ba74-9bb0-4a8d-84b9-2a804f5cb8ea"/>
  <p:tag name="TEMPPRESENTATIONFILE" val="C:\Users\brownks\AppData\Local\Temp\1\tmp5687.tmp"/>
  <p:tag name="TEMPMEDIAFILENAME" val="C:\Users\brownks\AppData\Local\Temp\1\tmp5724_Audio 4"/>
  <p:tag name="MEDIAFADEDURATION" val="0.2"/>
  <p:tag name="MEDIATRANSPARENCY" val="0.3"/>
  <p:tag name="MEDIACAPTIONSPROMPTED" val="False"/>
</p:tagLst>
</file>

<file path=ppt/tags/tag5.xml><?xml version="1.0" encoding="utf-8"?>
<p:tagLst xmlns:a="http://schemas.openxmlformats.org/drawingml/2006/main" xmlns:r="http://schemas.openxmlformats.org/officeDocument/2006/relationships" xmlns:p="http://schemas.openxmlformats.org/presentationml/2006/main">
  <p:tag name="CAPTIONID" val="e9b2275e-575a-4ea8-b9d8-8130c3211d5f"/>
  <p:tag name="TEMPPRESENTATIONFILE" val="C:\Users\brownks\AppData\Local\Temp\1\tmp1691.tmp"/>
  <p:tag name="TEMPMEDIAFILENAME" val="C:\Users\brownks\AppData\Local\Temp\1\tmp174D_Audio 2"/>
  <p:tag name="MEDIAFADEDURATION" val="0.2"/>
  <p:tag name="MEDIATRANSPARENCY" val="0.3"/>
  <p:tag name="MEDIACAPTIONSPROMPTED" val="False"/>
</p:tagLst>
</file>

<file path=ppt/tags/tag6.xml><?xml version="1.0" encoding="utf-8"?>
<p:tagLst xmlns:a="http://schemas.openxmlformats.org/drawingml/2006/main" xmlns:r="http://schemas.openxmlformats.org/officeDocument/2006/relationships" xmlns:p="http://schemas.openxmlformats.org/presentationml/2006/main">
  <p:tag name="CAPTIONID" val="eff5f8d1-7995-489e-9de9-4539c990747e"/>
  <p:tag name="TEMPPRESENTATIONFILE" val="C:\Users\brownks\AppData\Local\Temp\1\tmp3F58.tmp"/>
  <p:tag name="TEMPMEDIAFILENAME" val="C:\Users\brownks\AppData\Local\Temp\1\tmp3FE6_Audio 2"/>
  <p:tag name="MEDIAFADEDURATION" val="0.2"/>
  <p:tag name="MEDIATRANSPARENCY" val="0.3"/>
  <p:tag name="MEDIACAPTIONSPROMPTED" val="False"/>
</p:tagLst>
</file>

<file path=ppt/tags/tag7.xml><?xml version="1.0" encoding="utf-8"?>
<p:tagLst xmlns:a="http://schemas.openxmlformats.org/drawingml/2006/main" xmlns:r="http://schemas.openxmlformats.org/officeDocument/2006/relationships" xmlns:p="http://schemas.openxmlformats.org/presentationml/2006/main">
  <p:tag name="CAPTIONID" val="1dc7f6b2-f5ea-4566-976a-79d967a5b86d"/>
  <p:tag name="TEMPPRESENTATIONFILE" val="C:\Users\brownks\AppData\Local\Temp\1\tmp7BC7.tmp"/>
  <p:tag name="TEMPMEDIAFILENAME" val="C:\Users\brownks\AppData\Local\Temp\1\tmp7C74_Audio 2"/>
  <p:tag name="MEDIAFADEDURATION" val="0.2"/>
  <p:tag name="MEDIATRANSPARENCY" val="0.3"/>
  <p:tag name="MEDIACAPTIONSPROMPTED" val="False"/>
</p:tagLst>
</file>

<file path=ppt/tags/tag8.xml><?xml version="1.0" encoding="utf-8"?>
<p:tagLst xmlns:a="http://schemas.openxmlformats.org/drawingml/2006/main" xmlns:r="http://schemas.openxmlformats.org/officeDocument/2006/relationships" xmlns:p="http://schemas.openxmlformats.org/presentationml/2006/main">
  <p:tag name="CAPTIONID" val="8dd107a3-dccd-4b7d-91b2-258aa786b279"/>
  <p:tag name="TEMPPRESENTATIONFILE" val="C:\Users\brownks\AppData\Local\Temp\1\tmp5D07.tmp"/>
  <p:tag name="TEMPMEDIAFILENAME" val="C:\Users\brownks\AppData\Local\Temp\1\tmp5DD3_Audio 2"/>
  <p:tag name="MEDIAFADEDURATION" val="0.2"/>
  <p:tag name="MEDIATRANSPARENCY" val="0.3"/>
  <p:tag name="MEDIACAPTIONSPROMPTED" val="False"/>
</p:tagLst>
</file>

<file path=ppt/tags/tag9.xml><?xml version="1.0" encoding="utf-8"?>
<p:tagLst xmlns:a="http://schemas.openxmlformats.org/drawingml/2006/main" xmlns:r="http://schemas.openxmlformats.org/officeDocument/2006/relationships" xmlns:p="http://schemas.openxmlformats.org/presentationml/2006/main">
  <p:tag name="CAPTIONID" val="78db4af9-0124-48a9-b1f1-07b1a4aabef9"/>
  <p:tag name="TEMPPRESENTATIONFILE" val="C:\Users\brownks\AppData\Local\Temp\1\tmp891A.tmp"/>
  <p:tag name="TEMPMEDIAFILENAME" val="C:\Users\brownks\AppData\Local\Temp\1\tmp89D6_Audio 2"/>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7595</TotalTime>
  <Words>3020</Words>
  <Application>Microsoft Office PowerPoint</Application>
  <PresentationFormat>On-screen Show (4:3)</PresentationFormat>
  <Paragraphs>225</Paragraphs>
  <Slides>17</Slides>
  <Notes>17</Notes>
  <HiddenSlides>0</HiddenSlides>
  <MMClips>17</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Retrospect</vt:lpstr>
      <vt:lpstr>Policy 300 – Investigator Responsibilities</vt:lpstr>
      <vt:lpstr>Policy 300</vt:lpstr>
      <vt:lpstr>Policy 300 – Investigator Responsibilities Purpose</vt:lpstr>
      <vt:lpstr>Policy 300 Scope</vt:lpstr>
      <vt:lpstr>Investigator Defined</vt:lpstr>
      <vt:lpstr>Principal Investigator Defined</vt:lpstr>
      <vt:lpstr>Who Can Be PI</vt:lpstr>
      <vt:lpstr>Other Investigators</vt:lpstr>
      <vt:lpstr>Overarching Standards</vt:lpstr>
      <vt:lpstr>Prospective Approvals</vt:lpstr>
      <vt:lpstr>Consent, Records, Concerns</vt:lpstr>
      <vt:lpstr>PI Responsibilities (1 of 2) </vt:lpstr>
      <vt:lpstr>PI Responsibilities (2 of 2) </vt:lpstr>
      <vt:lpstr>FDA requirements</vt:lpstr>
      <vt:lpstr>Exempt Research</vt:lpstr>
      <vt:lpstr>What is expected by OHSRP?</vt:lpstr>
      <vt:lpstr>Resources</vt:lpstr>
    </vt:vector>
  </TitlesOfParts>
  <Manager>chris.witwer@nih.gov;DHHS/NIH/OD/OIR/OHSRP</Manager>
  <Company>NIH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300 - Investigator Responsibilities</dc:title>
  <dc:subject>international, foreign, domestic, in-country, non-exempt, human, subjects, research, EC</dc:subject>
  <dc:creator>DHHS/NIH/OD/IR/OHSRP</dc:creator>
  <cp:keywords>Investigator, PI, Principal Investigator, responsibiliites, IRB approval, oversight, protocol, responsible</cp:keywords>
  <cp:lastModifiedBy>Witwer, Chris (NIH/OD) [E]</cp:lastModifiedBy>
  <cp:revision>654</cp:revision>
  <dcterms:created xsi:type="dcterms:W3CDTF">2020-07-17T14:57:02Z</dcterms:created>
  <dcterms:modified xsi:type="dcterms:W3CDTF">2022-01-03T17:38:59Z</dcterms:modified>
  <cp:category>Documents for training</cp:category>
</cp:coreProperties>
</file>