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67" r:id="rId3"/>
    <p:sldId id="275" r:id="rId4"/>
    <p:sldId id="278" r:id="rId5"/>
    <p:sldId id="294" r:id="rId6"/>
    <p:sldId id="290" r:id="rId7"/>
    <p:sldId id="293" r:id="rId8"/>
    <p:sldId id="298" r:id="rId9"/>
    <p:sldId id="299" r:id="rId10"/>
    <p:sldId id="300" r:id="rId11"/>
    <p:sldId id="301"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3"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2" autoAdjust="0"/>
    <p:restoredTop sz="54393" autoAdjust="0"/>
  </p:normalViewPr>
  <p:slideViewPr>
    <p:cSldViewPr snapToGrid="0">
      <p:cViewPr varScale="1">
        <p:scale>
          <a:sx n="46" d="100"/>
          <a:sy n="46" d="100"/>
        </p:scale>
        <p:origin x="2755" y="48"/>
      </p:cViewPr>
      <p:guideLst/>
    </p:cSldViewPr>
  </p:slideViewPr>
  <p:notesTextViewPr>
    <p:cViewPr>
      <p:scale>
        <a:sx n="100" d="100"/>
        <a:sy n="100" d="100"/>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9/14/2020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9/21/2020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9/14/2020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9/21/2020</a:t>
          </a:r>
        </a:p>
      </dsp:txBody>
      <dsp:txXfrm>
        <a:off x="4370726" y="1216141"/>
        <a:ext cx="3112038" cy="19322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9/1/2020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9/1/2020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ecfr.gov/cgi-bin/text-idx?SID=7f0ce5feac51acde18641f008579baa2&amp;mc=true&amp;node=pt45.1.46&amp;rgn=div5#se45.1.46_1112"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ecfr.gov/cgi-bin/text-idx?SID=440c6fac7d2748fc3cd16e603e699876&amp;mc=true&amp;node=pt21.1.56&amp;rgn=div5#se21.1.56_1112"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ecfr.gov/cgi-bin/text-idx?m=06&amp;d=22&amp;y=2020&amp;cd=20200619&amp;submit=GO&amp;SID=bcb56934f6da4a323bd2a8454034c136&amp;node=pt45.1.46&amp;pd=20200522"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ecfr.gov/cgi-bin/text-idx?SID=1693ff8a365432dab1b1d8f27a3b1efc&amp;mc=true&amp;node=pt21.1.56&amp;rgn=div5"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brief presentation introduces Policy 200, which is the new Office of Human Subjects Research Protections policy describing the role and responsibilities of the NIH Intramural Research Program’s Institutional Review Boards (IRBs), established under the Human Research Protection Program to ensure oversight of human subjects research conducted at the NIH. </a:t>
            </a:r>
            <a:endParaRPr lang="en-US" sz="1200" b="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presentation is an overview of the key points of the policy. It is not an in-depth discussion and not all points raised in the policy will be addressed.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is important to review the full policy document which is posted on the Institutional Review Board Office (IRBO) website.</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Certain NIH officials with supervisory authority such as the NIH Director, NIH Deputy Director of Intramural Research, the Institute and Center Directors, Scientific Directors and Clinical Directors, may disapprove research that was previously approved by the NIH IRB.  </a:t>
            </a:r>
          </a:p>
          <a:p>
            <a:pPr lvl="0"/>
            <a:endParaRPr lang="en-US" sz="1200" dirty="0"/>
          </a:p>
          <a:p>
            <a:pPr lvl="0"/>
            <a:r>
              <a:rPr lang="en-US" sz="1200" dirty="0"/>
              <a:t>However, these officials may </a:t>
            </a:r>
            <a:r>
              <a:rPr lang="en-US" sz="1200" u="sng" dirty="0"/>
              <a:t>not</a:t>
            </a:r>
            <a:r>
              <a:rPr lang="en-US" sz="1200" dirty="0"/>
              <a:t> override NIH IRB’s decision to disapprove a project (see HHS </a:t>
            </a:r>
            <a:r>
              <a:rPr lang="en-US" sz="1200" u="sng" dirty="0">
                <a:hlinkClick r:id="rId3"/>
              </a:rPr>
              <a:t>45 CFR 46.112</a:t>
            </a:r>
            <a:r>
              <a:rPr lang="en-US" sz="1200" dirty="0"/>
              <a:t> and FDA </a:t>
            </a:r>
            <a:r>
              <a:rPr lang="en-US" sz="1200" u="sng" dirty="0">
                <a:hlinkClick r:id="rId4"/>
              </a:rPr>
              <a:t>21 CFR 56.112</a:t>
            </a:r>
            <a:r>
              <a:rPr lang="en-US" sz="1200" dirty="0"/>
              <a:t>).</a:t>
            </a:r>
          </a:p>
          <a:p>
            <a:pPr lvl="0"/>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1815961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IRB Chairs, members, or staff who experience, or believe they have experienced, coercion or undue influence on the actions of the IRB, or who have knowledge of an attempt at undue influence or coercion on the actions of the IRB, are responsible for reporting such allegations promptly to the IRBO Director or the Director of OHSRP who will convey these reports to the Institutional Official (or IO).</a:t>
            </a:r>
          </a:p>
          <a:p>
            <a:pPr lvl="0"/>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The Institutional Official, in consultation with the Directors of IRBO and OHSRP, and others as appropriate, will determine the subsequent course of action.  This may include, but is not limited to: no action, dismissal, a letter of caution, administrative suspension or termination of studies, or a requirement for remedial action.</a:t>
            </a:r>
          </a:p>
          <a:p>
            <a:pPr lvl="0"/>
            <a:endParaRPr lang="en-US" sz="1200" dirty="0"/>
          </a:p>
          <a:p>
            <a:pPr lvl="0"/>
            <a:r>
              <a:rPr lang="en-US" sz="12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4196253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and the associated policy overview table posted there. </a:t>
            </a:r>
          </a:p>
          <a:p>
            <a:r>
              <a:rPr lang="en-US" sz="1200" kern="1200" dirty="0">
                <a:solidFill>
                  <a:schemeClr val="tx1"/>
                </a:solidFill>
                <a:effectLst/>
                <a:latin typeface="+mn-lt"/>
                <a:ea typeface="+mn-ea"/>
                <a:cs typeface="+mn-cs"/>
              </a:rPr>
              <a:t> </a:t>
            </a:r>
          </a:p>
          <a:p>
            <a:r>
              <a:rPr lang="en-US" sz="1200" kern="1200">
                <a:solidFill>
                  <a:schemeClr val="tx1"/>
                </a:solidFill>
                <a:effectLst/>
                <a:latin typeface="+mn-lt"/>
                <a:ea typeface="+mn-ea"/>
                <a:cs typeface="+mn-cs"/>
              </a:rPr>
              <a:t>As </a:t>
            </a:r>
            <a:r>
              <a:rPr lang="en-US" sz="1200" kern="1200" dirty="0">
                <a:solidFill>
                  <a:schemeClr val="tx1"/>
                </a:solidFill>
                <a:effectLst/>
                <a:latin typeface="+mn-lt"/>
                <a:ea typeface="+mn-ea"/>
                <a:cs typeface="+mn-cs"/>
              </a:rPr>
              <a:t>always, if you have questions, feel free to email the NIH IRB at IRB@od.nih.gov. Thank you for listening.</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purpose of policy 200 is to describes </a:t>
            </a:r>
            <a:r>
              <a:rPr lang="en-US" sz="1200" dirty="0"/>
              <a:t>the role and responsibilities of the NIH IRP’s IRBs to ensure oversight of human subjects research conducted at the NIH.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This policy applies to all human subjects research conducted under the NIH </a:t>
            </a:r>
            <a:r>
              <a:rPr lang="en-US" sz="1200" b="0" kern="1200" dirty="0" err="1">
                <a:solidFill>
                  <a:schemeClr val="tx1"/>
                </a:solidFill>
                <a:effectLst/>
                <a:latin typeface="+mn-lt"/>
                <a:ea typeface="+mn-ea"/>
                <a:cs typeface="+mn-cs"/>
              </a:rPr>
              <a:t>Federalwide</a:t>
            </a:r>
            <a:r>
              <a:rPr lang="en-US" sz="1200" b="0" kern="1200" dirty="0">
                <a:solidFill>
                  <a:schemeClr val="tx1"/>
                </a:solidFill>
                <a:effectLst/>
                <a:latin typeface="+mn-lt"/>
                <a:ea typeface="+mn-ea"/>
                <a:cs typeface="+mn-cs"/>
              </a:rPr>
              <a:t> Assurance, (also known as the FWA) and all human subjects research for which an NIH IRB provides review and oversight. </a:t>
            </a:r>
            <a:endParaRPr lang="en-US" sz="120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200" kern="1200" dirty="0">
                <a:solidFill>
                  <a:schemeClr val="tx1"/>
                </a:solidFill>
                <a:effectLst/>
                <a:latin typeface="+mn-lt"/>
                <a:ea typeface="+mn-ea"/>
                <a:cs typeface="+mn-cs"/>
              </a:rPr>
              <a:t>The release date for this policy is September 14</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2020. However, the effective date is September 21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NIH IRBs and the IRBO have sole authority to review and approve human subjects research activities conducted by the NIH Intramural Research Program, unless such authority is deferred to another IRB in writing by the Deputy Director for Intramural Research (DDIR) or the OHSRP via a reliance agreement. </a:t>
            </a:r>
          </a:p>
          <a:p>
            <a:pPr lvl="0"/>
            <a:endParaRPr lang="en-US" sz="1200" dirty="0"/>
          </a:p>
          <a:p>
            <a:pPr lvl="0"/>
            <a:r>
              <a:rPr lang="en-US" sz="1200" dirty="0"/>
              <a:t>The IRBO has the sole authority to determine whether an activity constitutes human subjects research (or HSR), </a:t>
            </a:r>
            <a:r>
              <a:rPr lang="en-US" sz="1200" kern="1200" dirty="0">
                <a:solidFill>
                  <a:schemeClr val="tx1"/>
                </a:solidFill>
                <a:effectLst/>
                <a:latin typeface="+mn-lt"/>
                <a:ea typeface="+mn-ea"/>
                <a:cs typeface="+mn-cs"/>
              </a:rPr>
              <a:t>to determine whether human subjects research activities are exempt from IRB review, to perform limited IRB review, and to determine whether the NIH, through its staff, is engaged in human subjects research. </a:t>
            </a:r>
            <a:r>
              <a:rPr lang="en-US" sz="1200" dirty="0"/>
              <a:t> </a:t>
            </a:r>
          </a:p>
          <a:p>
            <a:pPr lvl="0"/>
            <a:endParaRPr lang="en-US" sz="1200" dirty="0"/>
          </a:p>
          <a:p>
            <a:pPr lvl="0"/>
            <a:r>
              <a:rPr lang="en-US" sz="1200" dirty="0"/>
              <a:t>NIH investigators may not commence research activities until all required approvals have been obtained (for example. institutional approvals</a:t>
            </a:r>
            <a:r>
              <a:rPr lang="en-US" sz="1200" b="1" dirty="0"/>
              <a:t>, </a:t>
            </a:r>
            <a:r>
              <a:rPr lang="en-US" sz="1200" dirty="0"/>
              <a:t>as applicable, and approvals from the reviewing IRB, and </a:t>
            </a:r>
            <a:r>
              <a:rPr lang="en-US" sz="1200" dirty="0">
                <a:highlight>
                  <a:srgbClr val="FFFF00"/>
                </a:highlight>
              </a:rPr>
              <a:t>any</a:t>
            </a:r>
            <a:r>
              <a:rPr lang="en-US" sz="1200" dirty="0"/>
              <a:t> ancillary committees).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a:solidFill>
                  <a:schemeClr val="tx1"/>
                </a:solidFill>
                <a:effectLst/>
                <a:latin typeface="+mn-lt"/>
                <a:ea typeface="+mn-ea"/>
                <a:cs typeface="+mn-cs"/>
              </a:rPr>
              <a:t>When NIH Institutional Review Boards are the reviewing IRB, NIH IRBs are responsible for the review and approval of all human subjects research to protect the rights and welfare of human subjects, including:</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Research conducted by NIH investigators in connection with their institutional responsibilities, and</a:t>
            </a:r>
          </a:p>
          <a:p>
            <a:pPr lvl="0"/>
            <a:r>
              <a:rPr lang="en-US" sz="1200" b="0" kern="1200" dirty="0">
                <a:solidFill>
                  <a:schemeClr val="tx1"/>
                </a:solidFill>
                <a:effectLst/>
                <a:latin typeface="+mn-lt"/>
                <a:ea typeface="+mn-ea"/>
                <a:cs typeface="+mn-cs"/>
              </a:rPr>
              <a:t>Research for which the NIH has accepted responsibility for review for another institution, under the terms of a Reliance Agreement. When NIH IRB(s) are the reviewing IRB, they are responsible for oversight of the human subjects research, as outlined in </a:t>
            </a:r>
            <a:r>
              <a:rPr lang="en-US" sz="1200" b="0" i="1" kern="1200" dirty="0">
                <a:solidFill>
                  <a:schemeClr val="tx1"/>
                </a:solidFill>
                <a:effectLst/>
                <a:latin typeface="+mn-lt"/>
                <a:ea typeface="+mn-ea"/>
                <a:cs typeface="+mn-cs"/>
              </a:rPr>
              <a:t>Policy 105 IRB Reliance and Collaborative Research</a:t>
            </a:r>
            <a:r>
              <a:rPr lang="en-US" sz="12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35667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Only NIH IRBs or the IRBO have the authority to </a:t>
            </a:r>
            <a:r>
              <a:rPr lang="en-US" sz="1200" b="0" kern="1200" dirty="0">
                <a:solidFill>
                  <a:schemeClr val="tx1"/>
                </a:solidFill>
                <a:effectLst/>
                <a:latin typeface="+mn-lt"/>
                <a:ea typeface="+mn-ea"/>
                <a:cs typeface="+mn-cs"/>
              </a:rPr>
              <a:t>determine whether a project meets the criteria for human subjects research based on whether the activity represents “research” and involves “humans” as subjects, and whether the project causes the NIH to become engaged in human subjects research.</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If an IRB or the IRBO determines that a project does engage NIH in human subjects research, IRB oversight is needed and an IRB application must be submitted and approved before the human subjects research can begin.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If an IRB or the IRBO determines that a project does not engage NIH in human subjects research, it will notify the investigator accordingly</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These determinations are important for an NIH PI to understand. For example, if a collaborator’s </a:t>
            </a:r>
            <a:r>
              <a:rPr lang="en-US" sz="1200" b="0" kern="1200" dirty="0">
                <a:solidFill>
                  <a:schemeClr val="tx1"/>
                </a:solidFill>
                <a:effectLst/>
                <a:latin typeface="+mn-lt"/>
                <a:ea typeface="+mn-ea"/>
                <a:cs typeface="+mn-cs"/>
              </a:rPr>
              <a:t>activities are “human subjects research” and thereby cause the collaborator’s institution to be “engaged,” then a reliance agreement would most likely be needed for the NIH IRB to provide oversight </a:t>
            </a:r>
            <a:r>
              <a:rPr lang="en-US" sz="1200" kern="1200" dirty="0">
                <a:solidFill>
                  <a:schemeClr val="tx1"/>
                </a:solidFill>
                <a:effectLst/>
                <a:latin typeface="+mn-lt"/>
                <a:ea typeface="+mn-ea"/>
                <a:cs typeface="+mn-cs"/>
              </a:rPr>
              <a:t>over the collaborator’s activities. However, if the collaborator is not doing “human subjects research” then a reliance agreement would not be needed, and the collaborating investigator should consult with their institution about what oversight is needed for their activities.  </a:t>
            </a: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276860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a:solidFill>
                  <a:schemeClr val="tx1"/>
                </a:solidFill>
                <a:effectLst/>
                <a:latin typeface="+mn-lt"/>
                <a:ea typeface="+mn-ea"/>
                <a:cs typeface="+mn-cs"/>
              </a:rPr>
              <a:t>As authorized by NIH policy and the federal regulations for the protection of human subjects (HHS </a:t>
            </a:r>
            <a:r>
              <a:rPr lang="en-US" sz="1200" b="0" u="sng" kern="1200" dirty="0">
                <a:solidFill>
                  <a:schemeClr val="tx1"/>
                </a:solidFill>
                <a:effectLst/>
                <a:latin typeface="+mn-lt"/>
                <a:ea typeface="+mn-ea"/>
                <a:cs typeface="+mn-cs"/>
                <a:hlinkClick r:id="rId3"/>
              </a:rPr>
              <a:t>45 CFR 46</a:t>
            </a:r>
            <a:r>
              <a:rPr lang="en-US" sz="1200" b="0" kern="1200" dirty="0">
                <a:solidFill>
                  <a:schemeClr val="tx1"/>
                </a:solidFill>
                <a:effectLst/>
                <a:latin typeface="+mn-lt"/>
                <a:ea typeface="+mn-ea"/>
                <a:cs typeface="+mn-cs"/>
              </a:rPr>
              <a:t> and FDA </a:t>
            </a:r>
            <a:r>
              <a:rPr lang="en-US" sz="1200" b="0" u="sng" kern="1200" dirty="0">
                <a:solidFill>
                  <a:schemeClr val="tx1"/>
                </a:solidFill>
                <a:effectLst/>
                <a:latin typeface="+mn-lt"/>
                <a:ea typeface="+mn-ea"/>
                <a:cs typeface="+mn-cs"/>
                <a:hlinkClick r:id="rId4"/>
              </a:rPr>
              <a:t>21 CFR 56</a:t>
            </a:r>
            <a:r>
              <a:rPr lang="en-US" sz="1200" b="0" kern="1200" dirty="0">
                <a:solidFill>
                  <a:schemeClr val="tx1"/>
                </a:solidFill>
                <a:effectLst/>
                <a:latin typeface="+mn-lt"/>
                <a:ea typeface="+mn-ea"/>
                <a:cs typeface="+mn-cs"/>
              </a:rPr>
              <a:t>), NIH IRBs have the authority and responsibility to:</a:t>
            </a:r>
          </a:p>
          <a:p>
            <a:pPr lvl="0"/>
            <a:r>
              <a:rPr lang="en-US" sz="1200" b="0" kern="1200" dirty="0">
                <a:solidFill>
                  <a:schemeClr val="tx1"/>
                </a:solidFill>
                <a:effectLst/>
                <a:latin typeface="+mn-lt"/>
                <a:ea typeface="+mn-ea"/>
                <a:cs typeface="+mn-cs"/>
              </a:rPr>
              <a:t>Review, approve, require modifications in order to secure approval, or to disapprove any research activities required to have NIH IRB oversight or review. </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Further, NIH IRBs have the authority take these actions based on whether human subjects are adequately protected, including, based on the 2018 Common Rule, those exempt research activities for which limited IRB review is a condition of exemption.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3059095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As authorized by NIH policy and the federal regulations, NIH IRBs have the authority and responsibility to suspend or terminate research in order to ensure adequate protections for human subjects: </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Specifically, the NIH IRB has the authority to suspend or terminate approval of research that is not being conducted in accordance with the IRB's requirements, NIH policy, or federal regulations.</a:t>
            </a:r>
          </a:p>
          <a:p>
            <a:pPr lvl="0"/>
            <a:endParaRPr lang="en-US" sz="1200" b="0"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And the NIH IRB has the authority to suspend or terminate approval of research that has been associated with serious events, with serious problems, or with unexpected serious harm. This includes the authority of the Chair to take immediate action to suspend a project in order to protect research subjects from serious risk of harm.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4149005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As authorized by NIH policy and the federal regulations, NIH IRBs have the authority to observe research in order to ensure adequate protections for human subjects.  Specifically the NIH IRBs have the authority to: </a:t>
            </a:r>
          </a:p>
          <a:p>
            <a:pPr marL="342900" lvl="0" indent="-342900">
              <a:buFont typeface="Arial" panose="020B0604020202020204" pitchFamily="34" charset="0"/>
              <a:buChar char="•"/>
            </a:pPr>
            <a:endParaRPr lang="en-US" sz="1200" b="1" dirty="0"/>
          </a:p>
          <a:p>
            <a:pPr marL="342900" lvl="0" indent="-342900">
              <a:buFont typeface="Arial" panose="020B0604020202020204" pitchFamily="34" charset="0"/>
              <a:buChar char="•"/>
            </a:pPr>
            <a:r>
              <a:rPr lang="en-US" sz="1200" dirty="0"/>
              <a:t>Observe, or have a third party observe, the consent process and/or</a:t>
            </a:r>
          </a:p>
          <a:p>
            <a:pPr marL="342900" lvl="0" indent="-342900">
              <a:buFont typeface="Arial" panose="020B0604020202020204" pitchFamily="34" charset="0"/>
              <a:buChar char="•"/>
            </a:pPr>
            <a:r>
              <a:rPr lang="en-US" sz="1200" dirty="0"/>
              <a:t>Observe, or have a third party observe, the conduct of the research.</a:t>
            </a:r>
          </a:p>
          <a:p>
            <a:pPr lvl="0"/>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19803357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9/1/2020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9/1/2020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9/1/2020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9/1/2020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3.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hyperlink" Target="https://www.ecfr.gov/cgi-bin/text-idx?SID=440c6fac7d2748fc3cd16e603e699876&amp;mc=true&amp;node=pt21.1.56&amp;rgn=div5#se21.1.56_1112" TargetMode="External"/><Relationship Id="rId5" Type="http://schemas.openxmlformats.org/officeDocument/2006/relationships/hyperlink" Target="https://www.ecfr.gov/cgi-bin/text-idx?SID=7f0ce5feac51acde18641f008579baa2&amp;mc=true&amp;node=pt45.1.46&amp;rgn=div5#se45.1.46_1112" TargetMode="Externa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mailto:IRB@od.nih.gov" TargetMode="External"/><Relationship Id="rId5" Type="http://schemas.openxmlformats.org/officeDocument/2006/relationships/hyperlink" Target="https://irbo.nih.gov/confluence/pages/viewpage.action?pageId=36241835" TargetMode="Externa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3.png"/><Relationship Id="rId5" Type="http://schemas.openxmlformats.org/officeDocument/2006/relationships/notesSlide" Target="../notesSlides/notesSlide2.xml"/><Relationship Id="rId4"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3.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200 – IRB Scope and Authority</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5" name="Audio 4">
            <a:hlinkClick r:id="" action="ppaction://media"/>
            <a:extLst>
              <a:ext uri="{FF2B5EF4-FFF2-40B4-BE49-F238E27FC236}">
                <a16:creationId xmlns:a16="http://schemas.microsoft.com/office/drawing/2014/main" id="{F05DD384-8734-413B-A58A-D9932AE6B30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43849"/>
    </mc:Choice>
    <mc:Fallback xmlns="">
      <p:transition spd="slow" advTm="438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7527198" cy="646331"/>
          </a:xfrm>
          <a:prstGeom prst="rect">
            <a:avLst/>
          </a:prstGeom>
        </p:spPr>
        <p:txBody>
          <a:bodyPr wrap="square">
            <a:spAutoFit/>
          </a:bodyPr>
          <a:lstStyle/>
          <a:p>
            <a:r>
              <a:rPr lang="en-US" sz="3600" dirty="0"/>
              <a:t>Policy 200 – Disapproval </a:t>
            </a:r>
          </a:p>
        </p:txBody>
      </p:sp>
      <p:sp>
        <p:nvSpPr>
          <p:cNvPr id="6" name="TextBox 5">
            <a:extLst>
              <a:ext uri="{FF2B5EF4-FFF2-40B4-BE49-F238E27FC236}">
                <a16:creationId xmlns:a16="http://schemas.microsoft.com/office/drawing/2014/main" id="{C000F77B-83B9-449E-9781-31B1C88B37EB}"/>
              </a:ext>
            </a:extLst>
          </p:cNvPr>
          <p:cNvSpPr txBox="1"/>
          <p:nvPr/>
        </p:nvSpPr>
        <p:spPr>
          <a:xfrm>
            <a:off x="557792" y="1177416"/>
            <a:ext cx="7749915" cy="3046988"/>
          </a:xfrm>
          <a:prstGeom prst="rect">
            <a:avLst/>
          </a:prstGeom>
          <a:noFill/>
        </p:spPr>
        <p:txBody>
          <a:bodyPr wrap="square" rtlCol="0">
            <a:spAutoFit/>
          </a:bodyPr>
          <a:lstStyle/>
          <a:p>
            <a:pPr lvl="0"/>
            <a:r>
              <a:rPr lang="en-US" sz="2400" dirty="0"/>
              <a:t>Certain NIH officials with supervisory authority (i.e. NIH Director, NIH DDIR, Institute and Center (IC) Directors, Scientific Directors (SD), and Clinical Directors (CDs)), may disapprove research that was approved by NIH IRB(s).  </a:t>
            </a:r>
          </a:p>
          <a:p>
            <a:pPr lvl="0"/>
            <a:endParaRPr lang="en-US" sz="2400" dirty="0"/>
          </a:p>
          <a:p>
            <a:pPr lvl="0"/>
            <a:r>
              <a:rPr lang="en-US" sz="2400" dirty="0"/>
              <a:t>However, these officials may not override NIH IRB(s)’s decision to disapprove a project (see HHS </a:t>
            </a:r>
            <a:r>
              <a:rPr lang="en-US" sz="2400" u="sng" dirty="0">
                <a:hlinkClick r:id="rId5"/>
              </a:rPr>
              <a:t>45 CFR 46.112</a:t>
            </a:r>
            <a:r>
              <a:rPr lang="en-US" sz="2400" dirty="0"/>
              <a:t> and FDA </a:t>
            </a:r>
            <a:r>
              <a:rPr lang="en-US" sz="2400" u="sng" dirty="0">
                <a:hlinkClick r:id="rId6"/>
              </a:rPr>
              <a:t>21 CFR 56.112</a:t>
            </a:r>
            <a:r>
              <a:rPr lang="en-US" sz="2400" dirty="0"/>
              <a:t>).</a:t>
            </a:r>
          </a:p>
        </p:txBody>
      </p:sp>
      <p:pic>
        <p:nvPicPr>
          <p:cNvPr id="5" name="Audio 4">
            <a:hlinkClick r:id="" action="ppaction://media"/>
            <a:extLst>
              <a:ext uri="{FF2B5EF4-FFF2-40B4-BE49-F238E27FC236}">
                <a16:creationId xmlns:a16="http://schemas.microsoft.com/office/drawing/2014/main" id="{10CC0A53-8480-4BC5-8977-CABC0342F8D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823659538"/>
      </p:ext>
    </p:extLst>
  </p:cSld>
  <p:clrMapOvr>
    <a:masterClrMapping/>
  </p:clrMapOvr>
  <mc:AlternateContent xmlns:mc="http://schemas.openxmlformats.org/markup-compatibility/2006" xmlns:p14="http://schemas.microsoft.com/office/powerpoint/2010/main">
    <mc:Choice Requires="p14">
      <p:transition spd="slow" p14:dur="2000" advTm="39752"/>
    </mc:Choice>
    <mc:Fallback xmlns="">
      <p:transition spd="slow" advTm="397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7527198" cy="646331"/>
          </a:xfrm>
          <a:prstGeom prst="rect">
            <a:avLst/>
          </a:prstGeom>
        </p:spPr>
        <p:txBody>
          <a:bodyPr wrap="square">
            <a:spAutoFit/>
          </a:bodyPr>
          <a:lstStyle/>
          <a:p>
            <a:r>
              <a:rPr lang="en-US" sz="3600" dirty="0"/>
              <a:t>Policy 200 – Undue Influence  </a:t>
            </a:r>
          </a:p>
        </p:txBody>
      </p:sp>
      <p:sp>
        <p:nvSpPr>
          <p:cNvPr id="6" name="TextBox 5">
            <a:extLst>
              <a:ext uri="{FF2B5EF4-FFF2-40B4-BE49-F238E27FC236}">
                <a16:creationId xmlns:a16="http://schemas.microsoft.com/office/drawing/2014/main" id="{C000F77B-83B9-449E-9781-31B1C88B37EB}"/>
              </a:ext>
            </a:extLst>
          </p:cNvPr>
          <p:cNvSpPr txBox="1"/>
          <p:nvPr/>
        </p:nvSpPr>
        <p:spPr>
          <a:xfrm>
            <a:off x="557792" y="1177416"/>
            <a:ext cx="7749915" cy="5262979"/>
          </a:xfrm>
          <a:prstGeom prst="rect">
            <a:avLst/>
          </a:prstGeom>
          <a:noFill/>
        </p:spPr>
        <p:txBody>
          <a:bodyPr wrap="square" rtlCol="0">
            <a:spAutoFit/>
          </a:bodyPr>
          <a:lstStyle/>
          <a:p>
            <a:pPr lvl="0"/>
            <a:r>
              <a:rPr lang="en-US" sz="2400" dirty="0"/>
              <a:t>IRB Chairs, members, or staff who believe they have experienced, coercion or undue influence on the actions of the IRB, or  have knowledge of an attempt at undue influence or coercion, are responsible for reporting the allegations promptly to the IRBO Director or the OHSRP Director who will convey these reports to the IO.</a:t>
            </a:r>
          </a:p>
          <a:p>
            <a:pPr lvl="0"/>
            <a:endParaRPr lang="en-US" sz="2400" dirty="0"/>
          </a:p>
          <a:p>
            <a:pPr lvl="0"/>
            <a:r>
              <a:rPr lang="en-US" sz="2400" dirty="0"/>
              <a:t>When an investigator is the alleged source of undue influence or coercion, the IRBO Director and/or OHSRP Director will conduct an initial assessment and report findings to the IO.</a:t>
            </a:r>
          </a:p>
          <a:p>
            <a:pPr lvl="0"/>
            <a:endParaRPr lang="en-US" sz="2400" dirty="0"/>
          </a:p>
          <a:p>
            <a:pPr lvl="0"/>
            <a:r>
              <a:rPr lang="en-US" sz="2400" dirty="0"/>
              <a:t>The IO may conduct an investigation, and as appropriate, will determine the subsequent course of action.</a:t>
            </a:r>
          </a:p>
        </p:txBody>
      </p:sp>
      <p:pic>
        <p:nvPicPr>
          <p:cNvPr id="2" name="Audio 1">
            <a:hlinkClick r:id="" action="ppaction://media"/>
            <a:extLst>
              <a:ext uri="{FF2B5EF4-FFF2-40B4-BE49-F238E27FC236}">
                <a16:creationId xmlns:a16="http://schemas.microsoft.com/office/drawing/2014/main" id="{BE2B4792-2FC6-4F4F-B6BE-E36A0F7130A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760483908"/>
      </p:ext>
    </p:extLst>
  </p:cSld>
  <p:clrMapOvr>
    <a:masterClrMapping/>
  </p:clrMapOvr>
  <mc:AlternateContent xmlns:mc="http://schemas.openxmlformats.org/markup-compatibility/2006" xmlns:p14="http://schemas.microsoft.com/office/powerpoint/2010/main">
    <mc:Choice Requires="p14">
      <p:transition spd="slow" p14:dur="2000" advTm="58660"/>
    </mc:Choice>
    <mc:Fallback xmlns="">
      <p:transition spd="slow" advTm="586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dirty="0"/>
              <a:t>Policy 200 and associated change table and guidance are posted on the </a:t>
            </a:r>
            <a:r>
              <a:rPr lang="en-US" sz="2400" dirty="0">
                <a:hlinkClick r:id="rId5"/>
              </a:rPr>
              <a:t>IRBO website</a:t>
            </a:r>
            <a:endParaRPr lang="en-US" sz="2400" dirty="0"/>
          </a:p>
          <a:p>
            <a:endParaRPr lang="en-US" sz="2400" dirty="0"/>
          </a:p>
          <a:p>
            <a:pPr algn="ctr"/>
            <a:r>
              <a:rPr lang="en-US" sz="2400" b="1" dirty="0"/>
              <a:t>Questions? </a:t>
            </a:r>
            <a:r>
              <a:rPr lang="en-US" sz="2400" dirty="0"/>
              <a:t>Contact </a:t>
            </a:r>
            <a:r>
              <a:rPr lang="en-US" sz="2400" dirty="0">
                <a:hlinkClick r:id="rId6"/>
              </a:rPr>
              <a:t>IRB@od.nih.gov</a:t>
            </a:r>
            <a:r>
              <a:rPr lang="en-US" sz="2400" dirty="0"/>
              <a:t> </a:t>
            </a:r>
          </a:p>
          <a:p>
            <a:endParaRPr lang="en-US" dirty="0"/>
          </a:p>
        </p:txBody>
      </p:sp>
      <p:pic>
        <p:nvPicPr>
          <p:cNvPr id="7" name="Audio 6">
            <a:hlinkClick r:id="" action="ppaction://media"/>
            <a:extLst>
              <a:ext uri="{FF2B5EF4-FFF2-40B4-BE49-F238E27FC236}">
                <a16:creationId xmlns:a16="http://schemas.microsoft.com/office/drawing/2014/main" id="{18A52404-65B1-4EFD-B8E8-8962EEB8A10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41204"/>
    </mc:Choice>
    <mc:Fallback xmlns="">
      <p:transition spd="slow" advTm="412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a:bodyPr>
          <a:lstStyle/>
          <a:p>
            <a:r>
              <a:rPr lang="en-US" sz="3100" dirty="0"/>
              <a:t>Policy 200 –Purpose</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528321"/>
            <a:ext cx="5009393" cy="6102092"/>
          </a:xfrm>
        </p:spPr>
        <p:txBody>
          <a:bodyPr>
            <a:normAutofit/>
          </a:bodyPr>
          <a:lstStyle/>
          <a:p>
            <a:r>
              <a:rPr lang="en-US" sz="2200" dirty="0"/>
              <a:t>Purpose:</a:t>
            </a:r>
          </a:p>
          <a:p>
            <a:pPr lvl="1"/>
            <a:r>
              <a:rPr lang="en-US" sz="2200" dirty="0"/>
              <a:t>Describes the role and responsibilities of the NIH IRP’s IRBs</a:t>
            </a:r>
          </a:p>
          <a:p>
            <a:r>
              <a:rPr lang="en-US" sz="2200" dirty="0"/>
              <a:t>Scope:</a:t>
            </a:r>
          </a:p>
          <a:p>
            <a:pPr lvl="1"/>
            <a:r>
              <a:rPr lang="en-US" sz="2200" dirty="0"/>
              <a:t>All human subjects research conducted under NIH FWA) </a:t>
            </a:r>
          </a:p>
          <a:p>
            <a:pPr lvl="1"/>
            <a:r>
              <a:rPr lang="en-US" sz="2200" dirty="0"/>
              <a:t>All human subjects research for which an NIH IRB provides review and oversight</a:t>
            </a:r>
          </a:p>
          <a:p>
            <a:pPr lvl="1"/>
            <a:endParaRPr lang="en-US" sz="2200" dirty="0"/>
          </a:p>
          <a:p>
            <a:pPr marL="201168" lvl="1" indent="0">
              <a:buNone/>
            </a:pPr>
            <a:endParaRPr lang="en-US" sz="2200" dirty="0"/>
          </a:p>
          <a:p>
            <a:pPr marL="201168" lvl="1" indent="0">
              <a:buNone/>
            </a:pPr>
            <a:endParaRPr lang="en-US" sz="2000" dirty="0"/>
          </a:p>
          <a:p>
            <a:endParaRPr lang="en-US" dirty="0"/>
          </a:p>
        </p:txBody>
      </p:sp>
      <p:pic>
        <p:nvPicPr>
          <p:cNvPr id="5" name="Audio 4">
            <a:hlinkClick r:id="" action="ppaction://media"/>
            <a:extLst>
              <a:ext uri="{FF2B5EF4-FFF2-40B4-BE49-F238E27FC236}">
                <a16:creationId xmlns:a16="http://schemas.microsoft.com/office/drawing/2014/main" id="{421754B5-38AC-4EC7-AF58-F040343109F1}"/>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30142"/>
    </mc:Choice>
    <mc:Fallback xmlns="">
      <p:transition spd="slow" advTm="301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200</a:t>
            </a:r>
          </a:p>
        </p:txBody>
      </p:sp>
      <p:graphicFrame>
        <p:nvGraphicFramePr>
          <p:cNvPr id="11" name="Content Placeholder 2">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96050290"/>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5" name="Audio 4">
            <a:hlinkClick r:id="" action="ppaction://media"/>
            <a:extLst>
              <a:ext uri="{FF2B5EF4-FFF2-40B4-BE49-F238E27FC236}">
                <a16:creationId xmlns:a16="http://schemas.microsoft.com/office/drawing/2014/main" id="{585112CB-5462-4643-AAE0-0CD9B70B2261}"/>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9260"/>
    </mc:Choice>
    <mc:Fallback xmlns="">
      <p:transition spd="slow" advTm="92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Policy 200 - Policy</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6001643"/>
          </a:xfrm>
          <a:prstGeom prst="rect">
            <a:avLst/>
          </a:prstGeom>
          <a:noFill/>
        </p:spPr>
        <p:txBody>
          <a:bodyPr wrap="square" rtlCol="0">
            <a:spAutoFit/>
          </a:bodyPr>
          <a:lstStyle/>
          <a:p>
            <a:pPr lvl="0"/>
            <a:r>
              <a:rPr lang="en-US" sz="2400" dirty="0"/>
              <a:t>NIH IRB’s and the IRBO have sole authority to:</a:t>
            </a:r>
          </a:p>
          <a:p>
            <a:pPr lvl="0"/>
            <a:endParaRPr lang="en-US" sz="2400" dirty="0"/>
          </a:p>
          <a:p>
            <a:pPr marL="342900" lvl="0" indent="-342900">
              <a:buFont typeface="Arial" panose="020B0604020202020204" pitchFamily="34" charset="0"/>
              <a:buChar char="•"/>
            </a:pPr>
            <a:r>
              <a:rPr lang="en-US" sz="2400" dirty="0"/>
              <a:t>review and approve HSR activities conducted by NIH IRP, unless authority is deferred to another IRB in writing by DDIR or OHSRP (via a reliance agreement).</a:t>
            </a:r>
          </a:p>
          <a:p>
            <a:pPr marL="342900" lvl="0" indent="-342900">
              <a:buFont typeface="Arial" panose="020B0604020202020204" pitchFamily="34" charset="0"/>
              <a:buChar char="•"/>
            </a:pPr>
            <a:r>
              <a:rPr lang="en-US" sz="2400" dirty="0"/>
              <a:t>determine whether an activity constitutes HSR, whether HSR activities are exempt from IRB review, to perform limited IRB review, and whether the NIH is engaged in HSR. </a:t>
            </a:r>
          </a:p>
          <a:p>
            <a:pPr lvl="0"/>
            <a:endParaRPr lang="en-US" sz="2400" dirty="0"/>
          </a:p>
          <a:p>
            <a:pPr lvl="0"/>
            <a:r>
              <a:rPr lang="en-US" sz="2400" dirty="0"/>
              <a:t>NIH investigators may not commence research activities until all required approvals have been obtained (e.g. institutional approvals</a:t>
            </a:r>
            <a:r>
              <a:rPr lang="en-US" sz="2400" b="1" dirty="0"/>
              <a:t>, </a:t>
            </a:r>
            <a:r>
              <a:rPr lang="en-US" sz="2400" dirty="0"/>
              <a:t>as applicable, and approvals from IRB, and ancillary committees).</a:t>
            </a:r>
          </a:p>
          <a:p>
            <a:pPr lvl="0"/>
            <a:r>
              <a:rPr lang="en-US" sz="2400" dirty="0"/>
              <a:t> </a:t>
            </a:r>
          </a:p>
          <a:p>
            <a:endParaRPr lang="en-US" sz="2400" dirty="0"/>
          </a:p>
        </p:txBody>
      </p:sp>
      <p:pic>
        <p:nvPicPr>
          <p:cNvPr id="2" name="Audio 1">
            <a:hlinkClick r:id="" action="ppaction://media"/>
            <a:extLst>
              <a:ext uri="{FF2B5EF4-FFF2-40B4-BE49-F238E27FC236}">
                <a16:creationId xmlns:a16="http://schemas.microsoft.com/office/drawing/2014/main" id="{16530AB0-757A-4508-8D9F-E54B0DD4914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65001"/>
    </mc:Choice>
    <mc:Fallback xmlns="">
      <p:transition spd="slow" advTm="650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453998" y="102856"/>
            <a:ext cx="6870901" cy="646331"/>
          </a:xfrm>
          <a:prstGeom prst="rect">
            <a:avLst/>
          </a:prstGeom>
        </p:spPr>
        <p:txBody>
          <a:bodyPr wrap="square">
            <a:spAutoFit/>
          </a:bodyPr>
          <a:lstStyle/>
          <a:p>
            <a:r>
              <a:rPr lang="en-US" sz="3600" dirty="0"/>
              <a:t>Policy 200 – NIH as Reviewing IRB</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85871"/>
          </a:xfrm>
          <a:prstGeom prst="rect">
            <a:avLst/>
          </a:prstGeom>
          <a:noFill/>
        </p:spPr>
        <p:txBody>
          <a:bodyPr wrap="square" rtlCol="0">
            <a:spAutoFit/>
          </a:bodyPr>
          <a:lstStyle/>
          <a:p>
            <a:pPr lvl="0"/>
            <a:r>
              <a:rPr lang="en-US" sz="2400" dirty="0"/>
              <a:t>When NIH IRBS are the reviewing IRB, they are responsible for the review and approval of all HSR, including:</a:t>
            </a:r>
          </a:p>
          <a:p>
            <a:pPr lvl="0"/>
            <a:endParaRPr lang="en-US" sz="2400" dirty="0"/>
          </a:p>
          <a:p>
            <a:pPr marL="285750" lvl="0" indent="-285750">
              <a:buFont typeface="Arial" panose="020B0604020202020204" pitchFamily="34" charset="0"/>
              <a:buChar char="•"/>
            </a:pPr>
            <a:r>
              <a:rPr lang="en-US" sz="2400" dirty="0"/>
              <a:t>Research conducted by NIH investigators in connection with their institutional responsibilities.</a:t>
            </a:r>
          </a:p>
          <a:p>
            <a:pPr marL="285750" lvl="0" indent="-285750">
              <a:buFont typeface="Arial" panose="020B0604020202020204" pitchFamily="34" charset="0"/>
              <a:buChar char="•"/>
            </a:pPr>
            <a:r>
              <a:rPr lang="en-US" sz="2400" dirty="0"/>
              <a:t>Research for which NIH has accepted responsibility for review for another institution.</a:t>
            </a:r>
          </a:p>
          <a:p>
            <a:pPr marL="285750" lvl="0" indent="-285750">
              <a:buFont typeface="Arial" panose="020B0604020202020204" pitchFamily="34" charset="0"/>
              <a:buChar char="•"/>
            </a:pPr>
            <a:endParaRPr lang="en-US" sz="2400" dirty="0"/>
          </a:p>
          <a:p>
            <a:pPr lvl="0"/>
            <a:r>
              <a:rPr lang="en-US" sz="2400" dirty="0"/>
              <a:t>When NIH IRB(s) are the reviewing IRB, they are responsible for oversight of the human subjects research, as outlined in </a:t>
            </a:r>
            <a:r>
              <a:rPr lang="en-US" sz="2400" i="1" dirty="0"/>
              <a:t>Policy 105 IRB Reliance and Collaborative Research</a:t>
            </a:r>
            <a:r>
              <a:rPr lang="en-US" sz="2400" dirty="0"/>
              <a:t>.</a:t>
            </a:r>
          </a:p>
          <a:p>
            <a:pPr lvl="0"/>
            <a:endParaRPr lang="en-US" sz="2800" dirty="0"/>
          </a:p>
        </p:txBody>
      </p:sp>
      <p:pic>
        <p:nvPicPr>
          <p:cNvPr id="2" name="Audio 1">
            <a:hlinkClick r:id="" action="ppaction://media"/>
            <a:extLst>
              <a:ext uri="{FF2B5EF4-FFF2-40B4-BE49-F238E27FC236}">
                <a16:creationId xmlns:a16="http://schemas.microsoft.com/office/drawing/2014/main" id="{8F7F7822-B1CB-4142-8EBE-F32B6118008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91948545"/>
      </p:ext>
    </p:extLst>
  </p:cSld>
  <p:clrMapOvr>
    <a:masterClrMapping/>
  </p:clrMapOvr>
  <mc:AlternateContent xmlns:mc="http://schemas.openxmlformats.org/markup-compatibility/2006" xmlns:p14="http://schemas.microsoft.com/office/powerpoint/2010/main">
    <mc:Choice Requires="p14">
      <p:transition spd="slow" p14:dur="2000" advTm="49009"/>
    </mc:Choice>
    <mc:Fallback xmlns="">
      <p:transition spd="slow" advTm="490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646331"/>
          </a:xfrm>
          <a:prstGeom prst="rect">
            <a:avLst/>
          </a:prstGeom>
        </p:spPr>
        <p:txBody>
          <a:bodyPr wrap="square">
            <a:spAutoFit/>
          </a:bodyPr>
          <a:lstStyle/>
          <a:p>
            <a:r>
              <a:rPr lang="en-US" sz="3600" dirty="0"/>
              <a:t>Policy 200 –Determinations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828452"/>
            <a:ext cx="7749915" cy="4154984"/>
          </a:xfrm>
          <a:prstGeom prst="rect">
            <a:avLst/>
          </a:prstGeom>
          <a:noFill/>
        </p:spPr>
        <p:txBody>
          <a:bodyPr wrap="square" rtlCol="0">
            <a:spAutoFit/>
          </a:bodyPr>
          <a:lstStyle/>
          <a:p>
            <a:pPr lvl="0"/>
            <a:r>
              <a:rPr lang="en-US" sz="2400" b="1" i="1" dirty="0"/>
              <a:t>Only</a:t>
            </a:r>
            <a:r>
              <a:rPr lang="en-US" sz="2400" dirty="0"/>
              <a:t> NIH IRB(s) or the IRBO has authority to determine whether a project is human subjects research based on:</a:t>
            </a:r>
          </a:p>
          <a:p>
            <a:pPr lvl="0"/>
            <a:endParaRPr lang="en-US" sz="2400" dirty="0"/>
          </a:p>
          <a:p>
            <a:pPr marL="342900" lvl="0" indent="-342900">
              <a:buFont typeface="Arial" panose="020B0604020202020204" pitchFamily="34" charset="0"/>
              <a:buChar char="•"/>
            </a:pPr>
            <a:r>
              <a:rPr lang="en-US" sz="2400" dirty="0"/>
              <a:t>whether the activity represents “research” and involves “humans” as subjects, and </a:t>
            </a:r>
          </a:p>
          <a:p>
            <a:pPr marL="342900" lvl="0" indent="-342900">
              <a:buFont typeface="Arial" panose="020B0604020202020204" pitchFamily="34" charset="0"/>
              <a:buChar char="•"/>
            </a:pPr>
            <a:r>
              <a:rPr lang="en-US" sz="2400" dirty="0"/>
              <a:t>whether a project causes NIH to become engaged in human subjects research.</a:t>
            </a:r>
          </a:p>
          <a:p>
            <a:pPr lvl="0"/>
            <a:endParaRPr lang="en-US" sz="2400" dirty="0"/>
          </a:p>
          <a:p>
            <a:pPr lvl="0"/>
            <a:r>
              <a:rPr lang="en-US" sz="2400" dirty="0"/>
              <a:t>If an IRB or the IRBO determines that a project does not engage NIH in human subjects research, it shall notify the investigator. </a:t>
            </a:r>
          </a:p>
        </p:txBody>
      </p:sp>
      <p:pic>
        <p:nvPicPr>
          <p:cNvPr id="3" name="Audio 2">
            <a:hlinkClick r:id="" action="ppaction://media"/>
            <a:extLst>
              <a:ext uri="{FF2B5EF4-FFF2-40B4-BE49-F238E27FC236}">
                <a16:creationId xmlns:a16="http://schemas.microsoft.com/office/drawing/2014/main" id="{EF9031F8-05AA-4EC8-852A-BA54BE2002D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912095122"/>
      </p:ext>
    </p:extLst>
  </p:cSld>
  <p:clrMapOvr>
    <a:masterClrMapping/>
  </p:clrMapOvr>
  <mc:AlternateContent xmlns:mc="http://schemas.openxmlformats.org/markup-compatibility/2006" xmlns:p14="http://schemas.microsoft.com/office/powerpoint/2010/main">
    <mc:Choice Requires="p14">
      <p:transition spd="slow" p14:dur="2000" advTm="90725"/>
    </mc:Choice>
    <mc:Fallback xmlns="">
      <p:transition spd="slow" advTm="907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Policy 200 – NIH IRB Review</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r>
              <a:rPr lang="en-US" sz="2400" dirty="0"/>
              <a:t>As authorized by NIH policy and the federal regulations, NIH IRBs have the authority and responsibility to:</a:t>
            </a:r>
          </a:p>
          <a:p>
            <a:pPr marL="285750" lvl="0" indent="-285750">
              <a:buFont typeface="Arial" panose="020B0604020202020204" pitchFamily="34" charset="0"/>
              <a:buChar char="•"/>
            </a:pPr>
            <a:r>
              <a:rPr lang="en-US" sz="2400" dirty="0"/>
              <a:t>Review, approve, require modifications to secure approval, or disapprove any research activities required to have NIH IRB(s) oversight/review. </a:t>
            </a:r>
          </a:p>
          <a:p>
            <a:pPr marL="285750" lvl="0" indent="-285750">
              <a:buFont typeface="Arial" panose="020B0604020202020204" pitchFamily="34" charset="0"/>
              <a:buChar char="•"/>
            </a:pPr>
            <a:endParaRPr lang="en-US" sz="2400" dirty="0"/>
          </a:p>
          <a:p>
            <a:pPr marL="285750" lvl="0" indent="-285750">
              <a:buFont typeface="Arial" panose="020B0604020202020204" pitchFamily="34" charset="0"/>
              <a:buChar char="•"/>
            </a:pPr>
            <a:r>
              <a:rPr lang="en-US" sz="2400" dirty="0"/>
              <a:t>Further, to take these actions based upon whether human subjects are adequately protected (including, under the 2018 Common Rule, exempt research activities for which limited IRB review is a condition of exemption). </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3" name="Audio 2">
            <a:hlinkClick r:id="" action="ppaction://media"/>
            <a:extLst>
              <a:ext uri="{FF2B5EF4-FFF2-40B4-BE49-F238E27FC236}">
                <a16:creationId xmlns:a16="http://schemas.microsoft.com/office/drawing/2014/main" id="{CB2AD4C8-14BC-4343-9245-2BBB38EEF6B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965158962"/>
      </p:ext>
    </p:extLst>
  </p:cSld>
  <p:clrMapOvr>
    <a:masterClrMapping/>
  </p:clrMapOvr>
  <mc:AlternateContent xmlns:mc="http://schemas.openxmlformats.org/markup-compatibility/2006" xmlns:p14="http://schemas.microsoft.com/office/powerpoint/2010/main">
    <mc:Choice Requires="p14">
      <p:transition spd="slow" p14:dur="2000" advTm="51849"/>
    </mc:Choice>
    <mc:Fallback xmlns="">
      <p:transition spd="slow" advTm="518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7527198" cy="646331"/>
          </a:xfrm>
          <a:prstGeom prst="rect">
            <a:avLst/>
          </a:prstGeom>
        </p:spPr>
        <p:txBody>
          <a:bodyPr wrap="square">
            <a:spAutoFit/>
          </a:bodyPr>
          <a:lstStyle/>
          <a:p>
            <a:r>
              <a:rPr lang="en-US" sz="3600" dirty="0"/>
              <a:t>Policy 200 – Suspension, Termination</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r>
              <a:rPr lang="en-US" sz="2400" dirty="0"/>
              <a:t>As authorized by NIH policy and federal regulation, NIH IRBs have the authority and responsibility to suspend or terminate research to ensure adequate protections for human subjects: </a:t>
            </a:r>
          </a:p>
          <a:p>
            <a:pPr lvl="0"/>
            <a:endParaRPr lang="en-US" sz="2400" dirty="0"/>
          </a:p>
          <a:p>
            <a:pPr marL="285750" lvl="0" indent="-285750">
              <a:buFont typeface="Arial" panose="020B0604020202020204" pitchFamily="34" charset="0"/>
              <a:buChar char="•"/>
            </a:pPr>
            <a:r>
              <a:rPr lang="en-US" sz="2400" dirty="0"/>
              <a:t>Suspend or terminate approval of research not being conducted in accordance with IRB requirements, NIH policy, or federal regs.</a:t>
            </a:r>
          </a:p>
          <a:p>
            <a:pPr marL="285750" lvl="0" indent="-285750">
              <a:buFont typeface="Arial" panose="020B0604020202020204" pitchFamily="34" charset="0"/>
              <a:buChar char="•"/>
            </a:pPr>
            <a:r>
              <a:rPr lang="en-US" sz="2400" dirty="0"/>
              <a:t>Suspend or terminate approval of research associated with serious events, serious problems, or unexpected serious harm. The Chair may take immediate action to protect research subjects from serious risk of harm.</a:t>
            </a:r>
          </a:p>
        </p:txBody>
      </p:sp>
      <p:pic>
        <p:nvPicPr>
          <p:cNvPr id="5" name="Audio 4">
            <a:hlinkClick r:id="" action="ppaction://media"/>
            <a:extLst>
              <a:ext uri="{FF2B5EF4-FFF2-40B4-BE49-F238E27FC236}">
                <a16:creationId xmlns:a16="http://schemas.microsoft.com/office/drawing/2014/main" id="{81635FB7-B6BB-4F2A-AD49-F0297FADE77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225892424"/>
      </p:ext>
    </p:extLst>
  </p:cSld>
  <p:clrMapOvr>
    <a:masterClrMapping/>
  </p:clrMapOvr>
  <mc:AlternateContent xmlns:mc="http://schemas.openxmlformats.org/markup-compatibility/2006" xmlns:p14="http://schemas.microsoft.com/office/powerpoint/2010/main">
    <mc:Choice Requires="p14">
      <p:transition spd="slow" p14:dur="2000" advTm="60573"/>
    </mc:Choice>
    <mc:Fallback xmlns="">
      <p:transition spd="slow" advTm="605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7527198" cy="646331"/>
          </a:xfrm>
          <a:prstGeom prst="rect">
            <a:avLst/>
          </a:prstGeom>
        </p:spPr>
        <p:txBody>
          <a:bodyPr wrap="square">
            <a:spAutoFit/>
          </a:bodyPr>
          <a:lstStyle/>
          <a:p>
            <a:r>
              <a:rPr lang="en-US" sz="3600" dirty="0"/>
              <a:t>Policy 200 – Observation of Research</a:t>
            </a:r>
          </a:p>
        </p:txBody>
      </p:sp>
      <p:sp>
        <p:nvSpPr>
          <p:cNvPr id="6" name="TextBox 5">
            <a:extLst>
              <a:ext uri="{FF2B5EF4-FFF2-40B4-BE49-F238E27FC236}">
                <a16:creationId xmlns:a16="http://schemas.microsoft.com/office/drawing/2014/main" id="{C000F77B-83B9-449E-9781-31B1C88B37EB}"/>
              </a:ext>
            </a:extLst>
          </p:cNvPr>
          <p:cNvSpPr txBox="1"/>
          <p:nvPr/>
        </p:nvSpPr>
        <p:spPr>
          <a:xfrm>
            <a:off x="557792" y="1177416"/>
            <a:ext cx="7749915" cy="3970318"/>
          </a:xfrm>
          <a:prstGeom prst="rect">
            <a:avLst/>
          </a:prstGeom>
          <a:noFill/>
        </p:spPr>
        <p:txBody>
          <a:bodyPr wrap="square" rtlCol="0">
            <a:spAutoFit/>
          </a:bodyPr>
          <a:lstStyle/>
          <a:p>
            <a:pPr lvl="0"/>
            <a:r>
              <a:rPr lang="en-US" sz="2800" dirty="0"/>
              <a:t>As authorized by NIH policy and the federal regulations, NIH IRBs have the authority and responsibility to observe research in order to ensure adequate protections for human subjects: </a:t>
            </a:r>
          </a:p>
          <a:p>
            <a:pPr marL="342900" lvl="0" indent="-342900">
              <a:buFont typeface="Arial" panose="020B0604020202020204" pitchFamily="34" charset="0"/>
              <a:buChar char="•"/>
            </a:pPr>
            <a:endParaRPr lang="en-US" sz="2800" b="1" dirty="0"/>
          </a:p>
          <a:p>
            <a:pPr marL="342900" lvl="0" indent="-342900">
              <a:buFont typeface="Arial" panose="020B0604020202020204" pitchFamily="34" charset="0"/>
              <a:buChar char="•"/>
            </a:pPr>
            <a:r>
              <a:rPr lang="en-US" sz="2800" dirty="0"/>
              <a:t>Observe, or have a third party observe, the consent process.</a:t>
            </a:r>
          </a:p>
          <a:p>
            <a:pPr marL="342900" lvl="0" indent="-342900">
              <a:buFont typeface="Arial" panose="020B0604020202020204" pitchFamily="34" charset="0"/>
              <a:buChar char="•"/>
            </a:pPr>
            <a:r>
              <a:rPr lang="en-US" sz="2800" dirty="0"/>
              <a:t>Observe, or have a third party observe, the conduct of the research.</a:t>
            </a:r>
          </a:p>
        </p:txBody>
      </p:sp>
      <p:pic>
        <p:nvPicPr>
          <p:cNvPr id="5" name="Audio 4">
            <a:hlinkClick r:id="" action="ppaction://media"/>
            <a:extLst>
              <a:ext uri="{FF2B5EF4-FFF2-40B4-BE49-F238E27FC236}">
                <a16:creationId xmlns:a16="http://schemas.microsoft.com/office/drawing/2014/main" id="{4201A174-7E66-4B47-B022-DC37C6754DB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743019945"/>
      </p:ext>
    </p:extLst>
  </p:cSld>
  <p:clrMapOvr>
    <a:masterClrMapping/>
  </p:clrMapOvr>
  <mc:AlternateContent xmlns:mc="http://schemas.openxmlformats.org/markup-compatibility/2006" xmlns:p14="http://schemas.microsoft.com/office/powerpoint/2010/main">
    <mc:Choice Requires="p14">
      <p:transition spd="slow" p14:dur="2000" advTm="31024"/>
    </mc:Choice>
    <mc:Fallback xmlns="">
      <p:transition spd="slow" advTm="310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EMPPRESENTATIONFILE" val="C:\Users\bridgeh\AppData\Local\Temp\1\tmp7CEB.tmp"/>
  <p:tag name="TEMPMEDIAFILENAME" val="C:\Users\bridgeh\AppData\Local\Temp\1\tmp7D78_Audio 4"/>
  <p:tag name="MEDIACAPTIONSPROMPTED" val="False"/>
  <p:tag name="CAPTIONID" val="9d1bdb15-7aab-4114-9e6e-d48a75a0c883"/>
</p:tagLst>
</file>

<file path=ppt/tags/tag2.xml><?xml version="1.0" encoding="utf-8"?>
<p:tagLst xmlns:a="http://schemas.openxmlformats.org/drawingml/2006/main" xmlns:r="http://schemas.openxmlformats.org/officeDocument/2006/relationships" xmlns:p="http://schemas.openxmlformats.org/presentationml/2006/main">
  <p:tag name="TEMPPRESENTATIONFILE" val="C:\Users\bridgeh\AppData\Local\Temp\1\tmp579D.tmp"/>
  <p:tag name="TEMPMEDIAFILENAME" val="C:\Users\bridgeh\AppData\Local\Temp\1\tmp582B_Audio 4"/>
  <p:tag name="MEDIACAPTIONSPROMPTED" val="False"/>
  <p:tag name="CAPTIONID" val="33de64d2-2b26-4054-af61-450195ae3f98"/>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4898</TotalTime>
  <Words>2089</Words>
  <Application>Microsoft Office PowerPoint</Application>
  <PresentationFormat>On-screen Show (4:3)</PresentationFormat>
  <Paragraphs>141</Paragraphs>
  <Slides>12</Slides>
  <Notes>12</Notes>
  <HiddenSlides>0</HiddenSlides>
  <MMClips>12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Retrospect</vt:lpstr>
      <vt:lpstr>Policy 200 – IRB Scope and Authority</vt:lpstr>
      <vt:lpstr>Policy 200 –Purpose</vt:lpstr>
      <vt:lpstr>Policy 200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Witwer, Chris (NIH/OD) [C]</cp:lastModifiedBy>
  <cp:revision>342</cp:revision>
  <dcterms:created xsi:type="dcterms:W3CDTF">2020-07-17T14:57:02Z</dcterms:created>
  <dcterms:modified xsi:type="dcterms:W3CDTF">2020-09-01T20:25:11Z</dcterms:modified>
</cp:coreProperties>
</file>