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7"/>
  </p:sldMasterIdLst>
  <p:notesMasterIdLst>
    <p:notesMasterId r:id="rId14"/>
  </p:notesMasterIdLst>
  <p:sldIdLst>
    <p:sldId id="266" r:id="rId8"/>
    <p:sldId id="275" r:id="rId9"/>
    <p:sldId id="267" r:id="rId10"/>
    <p:sldId id="268" r:id="rId11"/>
    <p:sldId id="269"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1" clrIdx="0">
    <p:extLst>
      <p:ext uri="{19B8F6BF-5375-455C-9EA6-DF929625EA0E}">
        <p15:presenceInfo xmlns:p15="http://schemas.microsoft.com/office/powerpoint/2012/main" userId="S::greenjom@nih.gov::452f11b1-cca0-43e4-98dd-716f11391cb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8" autoAdjust="0"/>
    <p:restoredTop sz="74206" autoAdjust="0"/>
  </p:normalViewPr>
  <p:slideViewPr>
    <p:cSldViewPr snapToGrid="0">
      <p:cViewPr varScale="1">
        <p:scale>
          <a:sx n="49" d="100"/>
          <a:sy n="49" d="100"/>
        </p:scale>
        <p:origin x="1878" y="5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90" d="100"/>
          <a:sy n="90" d="100"/>
        </p:scale>
        <p:origin x="2034" y="-107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10/06/2020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10/12/2020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2"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Do</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pPr marL="58738" indent="0">
            <a:buFont typeface="Wingdings" panose="05000000000000000000" pitchFamily="2" charset="2"/>
            <a:buNone/>
          </a:pPr>
          <a:endParaRPr lang="en-US" sz="1800" dirty="0"/>
        </a:p>
        <a:p>
          <a:pPr marL="58738" indent="0">
            <a:buFont typeface="Wingdings" panose="05000000000000000000" pitchFamily="2" charset="2"/>
            <a:buNone/>
          </a:pPr>
          <a:r>
            <a:rPr lang="en-US" sz="1800" dirty="0"/>
            <a:t>-Describe the study procedures in the protocol</a:t>
          </a:r>
        </a:p>
        <a:p>
          <a:pPr marL="0">
            <a:buFont typeface="Wingdings" panose="05000000000000000000" pitchFamily="2" charset="2"/>
            <a:buChar char="§"/>
          </a:pPr>
          <a:r>
            <a:rPr lang="en-US" sz="1800" dirty="0"/>
            <a:t>- Include any language required by an ancillary review committee in the informed consent(s)</a:t>
          </a:r>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CEF60A54-3D8C-4DE6-A0A4-9679B979D3F2}">
      <dgm:prSet/>
      <dgm:spPr/>
      <dgm:t>
        <a:bodyPr/>
        <a:lstStyle/>
        <a:p>
          <a:r>
            <a:rPr lang="en-US" dirty="0"/>
            <a:t>Provide</a:t>
          </a:r>
        </a:p>
      </dgm:t>
    </dgm:pt>
    <dgm:pt modelId="{41B023F6-39CC-4C0F-A1C0-4D91B79AECE9}" type="parTrans" cxnId="{A95D6D8F-B33B-4A56-BA6E-EF479D6E5F14}">
      <dgm:prSet/>
      <dgm:spPr/>
      <dgm:t>
        <a:bodyPr/>
        <a:lstStyle/>
        <a:p>
          <a:endParaRPr lang="en-US"/>
        </a:p>
      </dgm:t>
    </dgm:pt>
    <dgm:pt modelId="{28677FB4-205A-48AD-BD30-AF120528FB88}" type="sibTrans" cxnId="{A95D6D8F-B33B-4A56-BA6E-EF479D6E5F14}">
      <dgm:prSet/>
      <dgm:spPr/>
      <dgm:t>
        <a:bodyPr/>
        <a:lstStyle/>
        <a:p>
          <a:endParaRPr lang="en-US"/>
        </a:p>
      </dgm:t>
    </dgm:pt>
    <dgm:pt modelId="{3051FA19-C72C-4BC9-A7CA-6C74C83C8371}">
      <dgm:prSet custT="1"/>
      <dgm:spPr/>
      <dgm:t>
        <a:bodyPr/>
        <a:lstStyle/>
        <a:p>
          <a:r>
            <a:rPr lang="en-US" sz="1800" dirty="0"/>
            <a:t>Complete all required ancillary reviews and provide approvals (if any) with your submission to the IRB or IRBO</a:t>
          </a:r>
        </a:p>
      </dgm:t>
    </dgm:pt>
    <dgm:pt modelId="{B8CF61E0-CCE3-4DC9-9BFA-896EEE7C7978}" type="parTrans" cxnId="{61330D0A-FE8F-41BF-8FBD-C9865395E36C}">
      <dgm:prSet/>
      <dgm:spPr/>
      <dgm:t>
        <a:bodyPr/>
        <a:lstStyle/>
        <a:p>
          <a:endParaRPr lang="en-US"/>
        </a:p>
      </dgm:t>
    </dgm:pt>
    <dgm:pt modelId="{7206B547-B791-49D8-A457-C4805CFB708C}" type="sibTrans" cxnId="{61330D0A-FE8F-41BF-8FBD-C9865395E36C}">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strike="noStrike" baseline="0" dirty="0"/>
            <a:t>Start research until all ancillary committee are complete and approvals have been granted</a:t>
          </a:r>
          <a:endParaRPr lang="en-US" sz="1800" strike="sngStrike" baseline="0" dirty="0"/>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3">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3">
        <dgm:presLayoutVars>
          <dgm:bulletEnabled/>
        </dgm:presLayoutVars>
      </dgm:prSet>
      <dgm:spPr/>
    </dgm:pt>
    <dgm:pt modelId="{459B5E23-0624-41C2-8D5F-87D58C12EB83}" type="pres">
      <dgm:prSet presAssocID="{FDA11909-5327-4E60-A26A-A50F587AAD68}" presName="sp" presStyleCnt="0"/>
      <dgm:spPr/>
    </dgm:pt>
    <dgm:pt modelId="{94A5FCD3-D0F9-4E43-8AEF-20359B58594A}" type="pres">
      <dgm:prSet presAssocID="{CEF60A54-3D8C-4DE6-A0A4-9679B979D3F2}" presName="linNode" presStyleCnt="0"/>
      <dgm:spPr/>
    </dgm:pt>
    <dgm:pt modelId="{FBD58ADF-032D-4B81-BC9F-09C10D25B5C7}" type="pres">
      <dgm:prSet presAssocID="{CEF60A54-3D8C-4DE6-A0A4-9679B979D3F2}" presName="parentText" presStyleLbl="alignNode1" presStyleIdx="1" presStyleCnt="3">
        <dgm:presLayoutVars>
          <dgm:chMax val="1"/>
          <dgm:bulletEnabled/>
        </dgm:presLayoutVars>
      </dgm:prSet>
      <dgm:spPr/>
    </dgm:pt>
    <dgm:pt modelId="{6A5CBDB8-9858-4A50-B3AD-9EF9326F2E28}" type="pres">
      <dgm:prSet presAssocID="{CEF60A54-3D8C-4DE6-A0A4-9679B979D3F2}" presName="descendantText" presStyleLbl="alignAccFollowNode1" presStyleIdx="1" presStyleCnt="3">
        <dgm:presLayoutVars>
          <dgm:bulletEnabled/>
        </dgm:presLayoutVars>
      </dgm:prSet>
      <dgm:spPr/>
    </dgm:pt>
    <dgm:pt modelId="{EFEDE2C6-1804-45C1-BA0D-D9D5ACD25A6F}" type="pres">
      <dgm:prSet presAssocID="{28677FB4-205A-48AD-BD30-AF120528FB8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2" presStyleCnt="3">
        <dgm:presLayoutVars>
          <dgm:chMax val="1"/>
          <dgm:bulletEnabled/>
        </dgm:presLayoutVars>
      </dgm:prSet>
      <dgm:spPr/>
    </dgm:pt>
    <dgm:pt modelId="{5B1A8FEC-F151-41B8-BA3D-2C998ED53AA8}" type="pres">
      <dgm:prSet presAssocID="{9B633A13-2012-4601-8496-163D2ED562AD}" presName="descendantText" presStyleLbl="alignAccFollowNode1" presStyleIdx="2" presStyleCnt="3" custLinFactNeighborY="5297">
        <dgm:presLayoutVars>
          <dgm:bulletEnabled/>
        </dgm:presLayoutVars>
      </dgm:prSet>
      <dgm:spPr/>
    </dgm:pt>
  </dgm:ptLst>
  <dgm:cxnLst>
    <dgm:cxn modelId="{61330D0A-FE8F-41BF-8FBD-C9865395E36C}" srcId="{CEF60A54-3D8C-4DE6-A0A4-9679B979D3F2}" destId="{3051FA19-C72C-4BC9-A7CA-6C74C83C8371}" srcOrd="0" destOrd="0" parTransId="{B8CF61E0-CCE3-4DC9-9BFA-896EEE7C7978}" sibTransId="{7206B547-B791-49D8-A457-C4805CFB708C}"/>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5DB1B449-6241-4AE8-977B-B3B4E9E6DF77}" srcId="{9B633A13-2012-4601-8496-163D2ED562AD}" destId="{280FDC32-D6CE-4A14-B05F-0D7178DB1FC4}" srcOrd="0" destOrd="0" parTransId="{29CC107B-A4BB-40D7-8B32-03AB0C32E2F6}" sibTransId="{3568A5D6-8634-4113-B0CC-363AC33D70A7}"/>
    <dgm:cxn modelId="{93162F4F-2704-4A84-B8CB-D4ADB524378B}" type="presOf" srcId="{3051FA19-C72C-4BC9-A7CA-6C74C83C8371}" destId="{6A5CBDB8-9858-4A50-B3AD-9EF9326F2E28}" srcOrd="0" destOrd="0" presId="urn:microsoft.com/office/officeart/2016/7/layout/VerticalSolidActionList"/>
    <dgm:cxn modelId="{49DF158B-9FEE-4A43-AB3B-D79C82FFF9F4}" type="presOf" srcId="{9B633A13-2012-4601-8496-163D2ED562AD}" destId="{9101FF2E-F71B-4A54-B93C-0E2055E1D329}" srcOrd="0" destOrd="0" presId="urn:microsoft.com/office/officeart/2016/7/layout/VerticalSolidActionList"/>
    <dgm:cxn modelId="{A95D6D8F-B33B-4A56-BA6E-EF479D6E5F14}" srcId="{8E03204E-9113-49DF-B76C-E411FC38DA52}" destId="{CEF60A54-3D8C-4DE6-A0A4-9679B979D3F2}" srcOrd="1" destOrd="0" parTransId="{41B023F6-39CC-4C0F-A1C0-4D91B79AECE9}" sibTransId="{28677FB4-205A-48AD-BD30-AF120528FB88}"/>
    <dgm:cxn modelId="{AE143AB2-8D61-4D9C-802C-AEC8E39FE64E}" type="presOf" srcId="{8E03204E-9113-49DF-B76C-E411FC38DA52}" destId="{CA562395-3800-4D9E-9A02-AF30BFEEE78D}" srcOrd="0" destOrd="0" presId="urn:microsoft.com/office/officeart/2016/7/layout/VerticalSolidActionList"/>
    <dgm:cxn modelId="{24BC0EBF-6C2D-4AA0-88A9-FFDB4B6CB035}" type="presOf" srcId="{CEF60A54-3D8C-4DE6-A0A4-9679B979D3F2}" destId="{FBD58ADF-032D-4B81-BC9F-09C10D25B5C7}" srcOrd="0" destOrd="0" presId="urn:microsoft.com/office/officeart/2016/7/layout/VerticalSolidActionList"/>
    <dgm:cxn modelId="{1427EAD0-F287-4B0A-8E1E-B8F6D5AE7EED}" srcId="{8E03204E-9113-49DF-B76C-E411FC38DA52}" destId="{9B633A13-2012-4601-8496-163D2ED562AD}" srcOrd="2"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8FA626CD-80F4-4F9E-9841-71DC0FF91C9E}" type="presParOf" srcId="{CA562395-3800-4D9E-9A02-AF30BFEEE78D}" destId="{94A5FCD3-D0F9-4E43-8AEF-20359B58594A}" srcOrd="2" destOrd="0" presId="urn:microsoft.com/office/officeart/2016/7/layout/VerticalSolidActionList"/>
    <dgm:cxn modelId="{476A6341-DB3A-44C0-A3AA-5F5B7D4F5464}" type="presParOf" srcId="{94A5FCD3-D0F9-4E43-8AEF-20359B58594A}" destId="{FBD58ADF-032D-4B81-BC9F-09C10D25B5C7}" srcOrd="0" destOrd="0" presId="urn:microsoft.com/office/officeart/2016/7/layout/VerticalSolidActionList"/>
    <dgm:cxn modelId="{94946879-6440-433F-BDD4-0202A63E6843}" type="presParOf" srcId="{94A5FCD3-D0F9-4E43-8AEF-20359B58594A}" destId="{6A5CBDB8-9858-4A50-B3AD-9EF9326F2E28}" srcOrd="1" destOrd="0" presId="urn:microsoft.com/office/officeart/2016/7/layout/VerticalSolidActionList"/>
    <dgm:cxn modelId="{654E5A2F-8578-41CC-9F34-734DB3284EC7}" type="presParOf" srcId="{CA562395-3800-4D9E-9A02-AF30BFEEE78D}" destId="{EFEDE2C6-1804-45C1-BA0D-D9D5ACD25A6F}" srcOrd="3" destOrd="0" presId="urn:microsoft.com/office/officeart/2016/7/layout/VerticalSolidActionList"/>
    <dgm:cxn modelId="{E18402E6-184B-4AE0-A90E-B062913982E3}" type="presParOf" srcId="{CA562395-3800-4D9E-9A02-AF30BFEEE78D}" destId="{D69E4305-A419-4AE2-BFB3-262883868ABB}" srcOrd="4"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10/06/2020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10/12/2020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1001878" y="1643"/>
          <a:ext cx="4007514" cy="1684139"/>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7" tIns="427771" rIns="77757" bIns="427771" numCol="1" spcCol="1270" anchor="ctr" anchorCtr="0">
          <a:noAutofit/>
        </a:bodyPr>
        <a:lstStyle/>
        <a:p>
          <a:pPr marL="58738" lvl="0" indent="0" algn="l" defTabSz="800100">
            <a:lnSpc>
              <a:spcPct val="90000"/>
            </a:lnSpc>
            <a:spcBef>
              <a:spcPct val="0"/>
            </a:spcBef>
            <a:spcAft>
              <a:spcPct val="35000"/>
            </a:spcAft>
            <a:buFont typeface="Wingdings" panose="05000000000000000000" pitchFamily="2" charset="2"/>
            <a:buNone/>
          </a:pPr>
          <a:endParaRPr lang="en-US" sz="1800" kern="1200" dirty="0"/>
        </a:p>
        <a:p>
          <a:pPr marL="58738" lvl="0" indent="0" algn="l" defTabSz="800100">
            <a:lnSpc>
              <a:spcPct val="90000"/>
            </a:lnSpc>
            <a:spcBef>
              <a:spcPct val="0"/>
            </a:spcBef>
            <a:spcAft>
              <a:spcPct val="35000"/>
            </a:spcAft>
            <a:buFont typeface="Wingdings" panose="05000000000000000000" pitchFamily="2" charset="2"/>
            <a:buNone/>
          </a:pPr>
          <a:r>
            <a:rPr lang="en-US" sz="1800" kern="1200" dirty="0"/>
            <a:t>-Describe the study procedures in the protocol</a:t>
          </a:r>
        </a:p>
        <a:p>
          <a:pPr marL="0" lvl="0" algn="l" defTabSz="800100">
            <a:lnSpc>
              <a:spcPct val="90000"/>
            </a:lnSpc>
            <a:spcBef>
              <a:spcPct val="0"/>
            </a:spcBef>
            <a:spcAft>
              <a:spcPct val="35000"/>
            </a:spcAft>
            <a:buFont typeface="Wingdings" panose="05000000000000000000" pitchFamily="2" charset="2"/>
            <a:buNone/>
          </a:pPr>
          <a:r>
            <a:rPr lang="en-US" sz="1800" kern="1200" dirty="0"/>
            <a:t>- Include any language required by an ancillary review committee in the informed consent(s)</a:t>
          </a:r>
        </a:p>
      </dsp:txBody>
      <dsp:txXfrm>
        <a:off x="1001878" y="1643"/>
        <a:ext cx="4007514" cy="1684139"/>
      </dsp:txXfrm>
    </dsp:sp>
    <dsp:sp modelId="{7D818E1A-19CA-4EEC-8083-D9390C94391B}">
      <dsp:nvSpPr>
        <dsp:cNvPr id="0" name=""/>
        <dsp:cNvSpPr/>
      </dsp:nvSpPr>
      <dsp:spPr>
        <a:xfrm>
          <a:off x="0" y="1643"/>
          <a:ext cx="1001878" cy="1684139"/>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3016" tIns="166356" rIns="53016" bIns="166356" numCol="1" spcCol="1270" anchor="ctr" anchorCtr="0">
          <a:noAutofit/>
        </a:bodyPr>
        <a:lstStyle/>
        <a:p>
          <a:pPr marL="0" lvl="0" indent="0" algn="ctr" defTabSz="977900">
            <a:lnSpc>
              <a:spcPct val="90000"/>
            </a:lnSpc>
            <a:spcBef>
              <a:spcPct val="0"/>
            </a:spcBef>
            <a:spcAft>
              <a:spcPct val="35000"/>
            </a:spcAft>
            <a:buNone/>
          </a:pPr>
          <a:r>
            <a:rPr lang="en-US" sz="2200" kern="1200" dirty="0"/>
            <a:t>Do</a:t>
          </a:r>
        </a:p>
      </dsp:txBody>
      <dsp:txXfrm>
        <a:off x="0" y="1643"/>
        <a:ext cx="1001878" cy="1684139"/>
      </dsp:txXfrm>
    </dsp:sp>
    <dsp:sp modelId="{6A5CBDB8-9858-4A50-B3AD-9EF9326F2E28}">
      <dsp:nvSpPr>
        <dsp:cNvPr id="0" name=""/>
        <dsp:cNvSpPr/>
      </dsp:nvSpPr>
      <dsp:spPr>
        <a:xfrm>
          <a:off x="1001878" y="1786830"/>
          <a:ext cx="4007514" cy="1684139"/>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7" tIns="427771" rIns="77757" bIns="427771" numCol="1" spcCol="1270" anchor="ctr" anchorCtr="0">
          <a:noAutofit/>
        </a:bodyPr>
        <a:lstStyle/>
        <a:p>
          <a:pPr marL="0" lvl="0" indent="0" algn="l" defTabSz="800100">
            <a:lnSpc>
              <a:spcPct val="90000"/>
            </a:lnSpc>
            <a:spcBef>
              <a:spcPct val="0"/>
            </a:spcBef>
            <a:spcAft>
              <a:spcPct val="35000"/>
            </a:spcAft>
            <a:buNone/>
          </a:pPr>
          <a:r>
            <a:rPr lang="en-US" sz="1800" kern="1200" dirty="0"/>
            <a:t>Complete all required ancillary reviews and provide approvals (if any) with your submission to the IRB or IRBO</a:t>
          </a:r>
        </a:p>
      </dsp:txBody>
      <dsp:txXfrm>
        <a:off x="1001878" y="1786830"/>
        <a:ext cx="4007514" cy="1684139"/>
      </dsp:txXfrm>
    </dsp:sp>
    <dsp:sp modelId="{FBD58ADF-032D-4B81-BC9F-09C10D25B5C7}">
      <dsp:nvSpPr>
        <dsp:cNvPr id="0" name=""/>
        <dsp:cNvSpPr/>
      </dsp:nvSpPr>
      <dsp:spPr>
        <a:xfrm>
          <a:off x="0" y="1786830"/>
          <a:ext cx="1001878" cy="1684139"/>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3016" tIns="166356" rIns="53016" bIns="166356" numCol="1" spcCol="1270" anchor="ctr" anchorCtr="0">
          <a:noAutofit/>
        </a:bodyPr>
        <a:lstStyle/>
        <a:p>
          <a:pPr marL="0" lvl="0" indent="0" algn="ctr" defTabSz="977900">
            <a:lnSpc>
              <a:spcPct val="90000"/>
            </a:lnSpc>
            <a:spcBef>
              <a:spcPct val="0"/>
            </a:spcBef>
            <a:spcAft>
              <a:spcPct val="35000"/>
            </a:spcAft>
            <a:buNone/>
          </a:pPr>
          <a:r>
            <a:rPr lang="en-US" sz="2200" kern="1200" dirty="0"/>
            <a:t>Provide</a:t>
          </a:r>
        </a:p>
      </dsp:txBody>
      <dsp:txXfrm>
        <a:off x="0" y="1786830"/>
        <a:ext cx="1001878" cy="1684139"/>
      </dsp:txXfrm>
    </dsp:sp>
    <dsp:sp modelId="{5B1A8FEC-F151-41B8-BA3D-2C998ED53AA8}">
      <dsp:nvSpPr>
        <dsp:cNvPr id="0" name=""/>
        <dsp:cNvSpPr/>
      </dsp:nvSpPr>
      <dsp:spPr>
        <a:xfrm>
          <a:off x="1001878" y="3573660"/>
          <a:ext cx="4007514" cy="1684139"/>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7" tIns="427771" rIns="77757" bIns="427771" numCol="1" spcCol="1270" anchor="ctr" anchorCtr="0">
          <a:noAutofit/>
        </a:bodyPr>
        <a:lstStyle/>
        <a:p>
          <a:pPr marL="0" lvl="0" indent="0" algn="l" defTabSz="800100">
            <a:lnSpc>
              <a:spcPct val="90000"/>
            </a:lnSpc>
            <a:spcBef>
              <a:spcPct val="0"/>
            </a:spcBef>
            <a:spcAft>
              <a:spcPct val="35000"/>
            </a:spcAft>
            <a:buNone/>
          </a:pPr>
          <a:r>
            <a:rPr lang="en-US" sz="1800" strike="noStrike" kern="1200" baseline="0" dirty="0"/>
            <a:t>Start research until all ancillary committee are complete and approvals have been granted</a:t>
          </a:r>
          <a:endParaRPr lang="en-US" sz="1800" strike="sngStrike" kern="1200" baseline="0" dirty="0"/>
        </a:p>
      </dsp:txBody>
      <dsp:txXfrm>
        <a:off x="1001878" y="3573660"/>
        <a:ext cx="4007514" cy="1684139"/>
      </dsp:txXfrm>
    </dsp:sp>
    <dsp:sp modelId="{9101FF2E-F71B-4A54-B93C-0E2055E1D329}">
      <dsp:nvSpPr>
        <dsp:cNvPr id="0" name=""/>
        <dsp:cNvSpPr/>
      </dsp:nvSpPr>
      <dsp:spPr>
        <a:xfrm>
          <a:off x="0" y="3572017"/>
          <a:ext cx="1001878" cy="1684139"/>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3016" tIns="166356" rIns="53016" bIns="166356" numCol="1" spcCol="1270" anchor="ctr" anchorCtr="0">
          <a:noAutofit/>
        </a:bodyPr>
        <a:lstStyle/>
        <a:p>
          <a:pPr marL="0" lvl="0" indent="0" algn="ctr" defTabSz="977900">
            <a:lnSpc>
              <a:spcPct val="90000"/>
            </a:lnSpc>
            <a:spcBef>
              <a:spcPct val="0"/>
            </a:spcBef>
            <a:spcAft>
              <a:spcPct val="35000"/>
            </a:spcAft>
            <a:buNone/>
          </a:pPr>
          <a:r>
            <a:rPr lang="en-US" sz="2200" kern="1200" dirty="0"/>
            <a:t>Don’t</a:t>
          </a:r>
        </a:p>
      </dsp:txBody>
      <dsp:txXfrm>
        <a:off x="0" y="3572017"/>
        <a:ext cx="1001878" cy="16841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11B885-1EF1-4037-A648-38B31BF3C479}" type="datetimeFigureOut">
              <a:rPr lang="en-US" smtClean="0"/>
              <a:t>10/5/20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DECD1A-4CA1-4C08-A9AB-B9F5C5F2DCE2}" type="slidenum">
              <a:rPr lang="en-US" smtClean="0"/>
              <a:t>‹#›</a:t>
            </a:fld>
            <a:endParaRPr lang="en-US" dirty="0"/>
          </a:p>
        </p:txBody>
      </p:sp>
    </p:spTree>
    <p:extLst>
      <p:ext uri="{BB962C8B-B14F-4D97-AF65-F5344CB8AC3E}">
        <p14:creationId xmlns:p14="http://schemas.microsoft.com/office/powerpoint/2010/main" val="2700130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This is a short presentation to introduce you to policy 106, which is the new Office of Human Subjects Research Protections policy describing the requirements for institutional ancillary reviews, which are required by the NIH for human subjects research activities, in addition to review by the Institutional Review Board, or IRB. </a:t>
            </a:r>
          </a:p>
          <a:p>
            <a:endParaRPr lang="en-US" dirty="0"/>
          </a:p>
          <a:p>
            <a:r>
              <a:rPr lang="en-US" dirty="0"/>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a:t>
            </a:r>
          </a:p>
          <a:p>
            <a:endParaRPr lang="en-US" dirty="0"/>
          </a:p>
          <a:p>
            <a:r>
              <a:rPr lang="en-US" dirty="0"/>
              <a:t> </a:t>
            </a:r>
          </a:p>
        </p:txBody>
      </p:sp>
      <p:sp>
        <p:nvSpPr>
          <p:cNvPr id="4" name="Slide Number Placeholder 3"/>
          <p:cNvSpPr>
            <a:spLocks noGrp="1"/>
          </p:cNvSpPr>
          <p:nvPr>
            <p:ph type="sldNum" sz="quarter" idx="5"/>
          </p:nvPr>
        </p:nvSpPr>
        <p:spPr/>
        <p:txBody>
          <a:bodyPr/>
          <a:lstStyle/>
          <a:p>
            <a:fld id="{57DECD1A-4CA1-4C08-A9AB-B9F5C5F2DCE2}" type="slidenum">
              <a:rPr lang="en-US" smtClean="0"/>
              <a:t>1</a:t>
            </a:fld>
            <a:endParaRPr lang="en-US" dirty="0"/>
          </a:p>
        </p:txBody>
      </p:sp>
    </p:spTree>
    <p:extLst>
      <p:ext uri="{BB962C8B-B14F-4D97-AF65-F5344CB8AC3E}">
        <p14:creationId xmlns:p14="http://schemas.microsoft.com/office/powerpoint/2010/main" val="1719961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October 6, 2020. However, the IRB will not begin to enforce the policy until the effective date of October 12, 2020. </a:t>
            </a:r>
          </a:p>
        </p:txBody>
      </p:sp>
      <p:sp>
        <p:nvSpPr>
          <p:cNvPr id="4" name="Slide Number Placeholder 3"/>
          <p:cNvSpPr>
            <a:spLocks noGrp="1"/>
          </p:cNvSpPr>
          <p:nvPr>
            <p:ph type="sldNum" sz="quarter" idx="5"/>
          </p:nvPr>
        </p:nvSpPr>
        <p:spPr/>
        <p:txBody>
          <a:bodyPr/>
          <a:lstStyle/>
          <a:p>
            <a:fld id="{57DECD1A-4CA1-4C08-A9AB-B9F5C5F2DCE2}" type="slidenum">
              <a:rPr lang="en-US" smtClean="0"/>
              <a:t>2</a:t>
            </a:fld>
            <a:endParaRPr lang="en-US" dirty="0"/>
          </a:p>
        </p:txBody>
      </p:sp>
    </p:spTree>
    <p:extLst>
      <p:ext uri="{BB962C8B-B14F-4D97-AF65-F5344CB8AC3E}">
        <p14:creationId xmlns:p14="http://schemas.microsoft.com/office/powerpoint/2010/main" val="2016174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106 is to describe the requirements for institutional ancillary reviews, which are required by the NIH for human subjects research activities, in addition to review by the IRB.</a:t>
            </a:r>
          </a:p>
          <a:p>
            <a:endParaRPr lang="en-US" dirty="0"/>
          </a:p>
          <a:p>
            <a:r>
              <a:rPr lang="en-US" dirty="0"/>
              <a:t>Policy 106 applies to NIH investigators conducting research for the NIH Intramural Research Program, irrespective of whether the NIH IRB, or another IRB is the reviewing IRB. </a:t>
            </a:r>
          </a:p>
          <a:p>
            <a:endParaRPr lang="en-US" dirty="0"/>
          </a:p>
          <a:p>
            <a:r>
              <a:rPr lang="en-US" sz="1200" kern="1200" dirty="0">
                <a:solidFill>
                  <a:schemeClr val="tx1"/>
                </a:solidFill>
                <a:effectLst/>
                <a:latin typeface="+mn-lt"/>
                <a:ea typeface="+mn-ea"/>
                <a:cs typeface="+mn-cs"/>
              </a:rPr>
              <a:t>This policy does not apply to non-NIH investigators when the NIH IRB is the reviewing IRB. For information about ancillary review requirements for institutions relying upon the NIH IRB, see </a:t>
            </a:r>
            <a:r>
              <a:rPr lang="en-US" sz="1200" i="1" kern="1200" dirty="0">
                <a:solidFill>
                  <a:schemeClr val="tx1"/>
                </a:solidFill>
                <a:effectLst/>
                <a:latin typeface="+mn-lt"/>
                <a:ea typeface="+mn-ea"/>
                <a:cs typeface="+mn-cs"/>
              </a:rPr>
              <a:t>Policy105 IRB Reliance and Collaborative Research</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information about ethics review policy for relying institutions, see </a:t>
            </a:r>
            <a:r>
              <a:rPr lang="en-US" sz="1200" i="1" kern="1200" dirty="0">
                <a:solidFill>
                  <a:schemeClr val="tx1"/>
                </a:solidFill>
                <a:effectLst/>
                <a:latin typeface="+mn-lt"/>
                <a:ea typeface="+mn-ea"/>
                <a:cs typeface="+mn-cs"/>
              </a:rPr>
              <a:t>Policy 102</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Investigator Conflict of Interest and Government Royalties</a:t>
            </a:r>
            <a:endParaRPr lang="en-US" dirty="0"/>
          </a:p>
        </p:txBody>
      </p:sp>
      <p:sp>
        <p:nvSpPr>
          <p:cNvPr id="4" name="Slide Number Placeholder 3"/>
          <p:cNvSpPr>
            <a:spLocks noGrp="1"/>
          </p:cNvSpPr>
          <p:nvPr>
            <p:ph type="sldNum" sz="quarter" idx="5"/>
          </p:nvPr>
        </p:nvSpPr>
        <p:spPr/>
        <p:txBody>
          <a:bodyPr/>
          <a:lstStyle/>
          <a:p>
            <a:fld id="{57DECD1A-4CA1-4C08-A9AB-B9F5C5F2DCE2}" type="slidenum">
              <a:rPr lang="en-US" smtClean="0"/>
              <a:t>3</a:t>
            </a:fld>
            <a:endParaRPr lang="en-US" dirty="0"/>
          </a:p>
        </p:txBody>
      </p:sp>
    </p:spTree>
    <p:extLst>
      <p:ext uri="{BB962C8B-B14F-4D97-AF65-F5344CB8AC3E}">
        <p14:creationId xmlns:p14="http://schemas.microsoft.com/office/powerpoint/2010/main" val="346069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key points of Policy 106. Ancillary reviews are institutional reviews required by the NIH for human subjects research activities. At the NIH, examples of ancillary committees include: Scientific Review, the radiation safety committee, Institutional Biosafety Committee, Technology Transfer, and Conflicts of Interest review by the IC Deputy Ethics Counselors. Review Policy 106 for more information about the ancillary committees at the NIH. </a:t>
            </a:r>
          </a:p>
          <a:p>
            <a:endParaRPr lang="en-US" dirty="0"/>
          </a:p>
          <a:p>
            <a:r>
              <a:rPr lang="en-US" dirty="0"/>
              <a:t>The need for an ancillary review varies by protocol and the study procedures on the research. Some protocols do not require any ancillary reviews. NIH PIs are responsible to know which ancillary reviews must be completed. </a:t>
            </a:r>
          </a:p>
          <a:p>
            <a:endParaRPr lang="en-US" dirty="0"/>
          </a:p>
          <a:p>
            <a:r>
              <a:rPr lang="en-US" dirty="0"/>
              <a:t>The requirements for each type of ancillary review is set by that review committee and not OHSRP. Policy 106 describes the ancillary committees and the reviews they conduct, but questions about a particular requirement should be directed to the specific ancillary review committee, and not OHSRP. </a:t>
            </a:r>
          </a:p>
          <a:p>
            <a:endParaRPr lang="en-US" dirty="0"/>
          </a:p>
          <a:p>
            <a:pPr marL="0" indent="0">
              <a:buNone/>
            </a:pPr>
            <a:r>
              <a:rPr lang="en-US" dirty="0"/>
              <a:t>Some ancillary reviews are required before IRB review (e.g., RSC review) and IRB review may be delayed until such ancillary review approvals are received or completed. </a:t>
            </a:r>
          </a:p>
          <a:p>
            <a:pPr marL="0"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Lastly, PIs must include in the informed consent(s), any language required by an ancillary review committee</a:t>
            </a:r>
          </a:p>
          <a:p>
            <a:pPr marL="0" indent="0">
              <a:buNone/>
            </a:pPr>
            <a:endParaRPr lang="en-US" dirty="0"/>
          </a:p>
          <a:p>
            <a:endParaRPr lang="en-US" dirty="0"/>
          </a:p>
        </p:txBody>
      </p:sp>
      <p:sp>
        <p:nvSpPr>
          <p:cNvPr id="4" name="Slide Number Placeholder 3"/>
          <p:cNvSpPr>
            <a:spLocks noGrp="1"/>
          </p:cNvSpPr>
          <p:nvPr>
            <p:ph type="sldNum" sz="quarter" idx="5"/>
          </p:nvPr>
        </p:nvSpPr>
        <p:spPr/>
        <p:txBody>
          <a:bodyPr/>
          <a:lstStyle/>
          <a:p>
            <a:fld id="{57DECD1A-4CA1-4C08-A9AB-B9F5C5F2DCE2}" type="slidenum">
              <a:rPr lang="en-US" smtClean="0"/>
              <a:t>4</a:t>
            </a:fld>
            <a:endParaRPr lang="en-US" dirty="0"/>
          </a:p>
        </p:txBody>
      </p:sp>
    </p:spTree>
    <p:extLst>
      <p:ext uri="{BB962C8B-B14F-4D97-AF65-F5344CB8AC3E}">
        <p14:creationId xmlns:p14="http://schemas.microsoft.com/office/powerpoint/2010/main" val="2856824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expected by the IRB? </a:t>
            </a:r>
          </a:p>
          <a:p>
            <a:endParaRPr lang="en-US" dirty="0"/>
          </a:p>
          <a:p>
            <a:r>
              <a:rPr lang="en-US" dirty="0"/>
              <a:t>The IRB expects that the NIH PI knows which ancillary reviews are required for the protocol (if any). The PI should describe the study procedures in the protocol. And, the PI should include any language in the informed consent that is required by an ancillary review committee. </a:t>
            </a:r>
          </a:p>
          <a:p>
            <a:endParaRPr lang="en-US" dirty="0"/>
          </a:p>
          <a:p>
            <a:r>
              <a:rPr lang="en-US" dirty="0"/>
              <a:t>When the NIH IRB is the reviewing IRB, the PI should complete all required ancillary reviews and provide approvals (if any) to the IRB. Missing ancillary reviews may result in delay in IRB review of the submission. </a:t>
            </a:r>
          </a:p>
          <a:p>
            <a:endParaRPr lang="en-US" dirty="0"/>
          </a:p>
          <a:p>
            <a:r>
              <a:rPr lang="en-US" dirty="0"/>
              <a:t>Similarly, if an external IRB is reviewing the research, NIH PI should complete all required ancillary reviews and provide approvals (if any) to the IRBO, when submitting the shadow protocol for institutional review. IRBO may not issue the Institutional Review Memo needed to submit an external IRB, if ancillary committee approvals are missing. </a:t>
            </a:r>
          </a:p>
          <a:p>
            <a:endParaRPr lang="en-US" dirty="0"/>
          </a:p>
          <a:p>
            <a:r>
              <a:rPr lang="en-US" dirty="0"/>
              <a:t>Don’t commence the research until IRB review and ancillary reviews are complete and approvals have been granted. </a:t>
            </a:r>
          </a:p>
        </p:txBody>
      </p:sp>
      <p:sp>
        <p:nvSpPr>
          <p:cNvPr id="4" name="Slide Number Placeholder 3"/>
          <p:cNvSpPr>
            <a:spLocks noGrp="1"/>
          </p:cNvSpPr>
          <p:nvPr>
            <p:ph type="sldNum" sz="quarter" idx="5"/>
          </p:nvPr>
        </p:nvSpPr>
        <p:spPr/>
        <p:txBody>
          <a:bodyPr/>
          <a:lstStyle/>
          <a:p>
            <a:fld id="{57DECD1A-4CA1-4C08-A9AB-B9F5C5F2DCE2}" type="slidenum">
              <a:rPr lang="en-US" smtClean="0"/>
              <a:t>5</a:t>
            </a:fld>
            <a:endParaRPr lang="en-US" dirty="0"/>
          </a:p>
        </p:txBody>
      </p:sp>
    </p:spTree>
    <p:extLst>
      <p:ext uri="{BB962C8B-B14F-4D97-AF65-F5344CB8AC3E}">
        <p14:creationId xmlns:p14="http://schemas.microsoft.com/office/powerpoint/2010/main" val="2649954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 detailed discussion of this policy,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In addition, we provide additional resources in the policy which you may find helpful, including links to regulations, and other NIH policy or guidelines.</a:t>
            </a:r>
          </a:p>
          <a:p>
            <a:endParaRPr lang="en-US" dirty="0"/>
          </a:p>
          <a:p>
            <a:r>
              <a:rPr lang="en-US" dirty="0"/>
              <a:t>As always, if you have questions, feel free to email the NIH IRB at </a:t>
            </a:r>
            <a:r>
              <a:rPr lang="en-US" dirty="0">
                <a:hlinkClick r:id="rId3"/>
              </a:rPr>
              <a:t>IRB@od.nih.gov</a:t>
            </a:r>
            <a:r>
              <a:rPr lang="en-US" dirty="0"/>
              <a:t>. Thank you for listening.</a:t>
            </a:r>
          </a:p>
          <a:p>
            <a:endParaRPr lang="en-US" dirty="0"/>
          </a:p>
        </p:txBody>
      </p:sp>
      <p:sp>
        <p:nvSpPr>
          <p:cNvPr id="4" name="Slide Number Placeholder 3"/>
          <p:cNvSpPr>
            <a:spLocks noGrp="1"/>
          </p:cNvSpPr>
          <p:nvPr>
            <p:ph type="sldNum" sz="quarter" idx="5"/>
          </p:nvPr>
        </p:nvSpPr>
        <p:spPr/>
        <p:txBody>
          <a:bodyPr/>
          <a:lstStyle/>
          <a:p>
            <a:fld id="{57DECD1A-4CA1-4C08-A9AB-B9F5C5F2DCE2}" type="slidenum">
              <a:rPr lang="en-US" smtClean="0"/>
              <a:t>6</a:t>
            </a:fld>
            <a:endParaRPr lang="en-US" dirty="0"/>
          </a:p>
        </p:txBody>
      </p:sp>
    </p:spTree>
    <p:extLst>
      <p:ext uri="{BB962C8B-B14F-4D97-AF65-F5344CB8AC3E}">
        <p14:creationId xmlns:p14="http://schemas.microsoft.com/office/powerpoint/2010/main" val="2257587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10/5/20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10/5/20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10/5/20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10/5/20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xml"/><Relationship Id="rId7" Type="http://schemas.openxmlformats.org/officeDocument/2006/relationships/notesSlide" Target="../notesSlides/notesSlide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slideLayout" Target="../slideLayouts/slideLayout1.xml"/><Relationship Id="rId5" Type="http://schemas.openxmlformats.org/officeDocument/2006/relationships/tags" Target="../tags/tag3.xml"/><Relationship Id="rId4" Type="http://schemas.openxmlformats.org/officeDocument/2006/relationships/tags" Target="../tags/tag2.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audio" Target="../media/media2.m4a"/><Relationship Id="rId7" Type="http://schemas.openxmlformats.org/officeDocument/2006/relationships/diagramLayout" Target="../diagrams/layout1.xml"/><Relationship Id="rId2" Type="http://schemas.microsoft.com/office/2007/relationships/media" Target="../media/media2.m4a"/><Relationship Id="rId1" Type="http://schemas.openxmlformats.org/officeDocument/2006/relationships/tags" Target="../tags/tag4.xml"/><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tags" Target="../tags/tag8.xml"/><Relationship Id="rId5" Type="http://schemas.openxmlformats.org/officeDocument/2006/relationships/tags" Target="../tags/tag7.xml"/><Relationship Id="rId10" Type="http://schemas.openxmlformats.org/officeDocument/2006/relationships/image" Target="../media/image3.png"/><Relationship Id="rId4" Type="http://schemas.openxmlformats.org/officeDocument/2006/relationships/tags" Target="../tags/tag6.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tags" Target="../tags/tag13.xml"/><Relationship Id="rId11" Type="http://schemas.openxmlformats.org/officeDocument/2006/relationships/image" Target="../media/image3.png"/><Relationship Id="rId5" Type="http://schemas.openxmlformats.org/officeDocument/2006/relationships/tags" Target="../tags/tag12.xml"/><Relationship Id="rId10" Type="http://schemas.openxmlformats.org/officeDocument/2006/relationships/notesSlide" Target="../notesSlides/notesSlide4.xml"/><Relationship Id="rId4" Type="http://schemas.openxmlformats.org/officeDocument/2006/relationships/tags" Target="../tags/tag11.xml"/><Relationship Id="rId9"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diagramColors" Target="../diagrams/colors2.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diagramQuickStyle" Target="../diagrams/quickStyle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tags" Target="../tags/tag19.xml"/><Relationship Id="rId11" Type="http://schemas.openxmlformats.org/officeDocument/2006/relationships/diagramLayout" Target="../diagrams/layout2.xml"/><Relationship Id="rId5" Type="http://schemas.openxmlformats.org/officeDocument/2006/relationships/tags" Target="../tags/tag18.xml"/><Relationship Id="rId15" Type="http://schemas.openxmlformats.org/officeDocument/2006/relationships/image" Target="../media/image3.png"/><Relationship Id="rId10" Type="http://schemas.openxmlformats.org/officeDocument/2006/relationships/diagramData" Target="../diagrams/data2.xml"/><Relationship Id="rId4" Type="http://schemas.openxmlformats.org/officeDocument/2006/relationships/tags" Target="../tags/tag17.xml"/><Relationship Id="rId9" Type="http://schemas.openxmlformats.org/officeDocument/2006/relationships/notesSlide" Target="../notesSlides/notesSlide5.xml"/><Relationship Id="rId14"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hyperlink" Target="https://drs.ors.od.nih.gov/rsc/CPI/Pages/protocol_index.aspx" TargetMode="Externa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hyperlink" Target="https://drs.ors.od.nih.gov/rsc/RDRC/Pages/rdrc_reqpro.aspx" TargetMode="Externa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tags" Target="../tags/tag24.xml"/><Relationship Id="rId11" Type="http://schemas.openxmlformats.org/officeDocument/2006/relationships/hyperlink" Target="https://oir.nih.gov/sites/default/files/uploads/sourcebook/documents/review_science/policy-scientific_review_clinical_protocols.pdf" TargetMode="External"/><Relationship Id="rId5" Type="http://schemas.openxmlformats.org/officeDocument/2006/relationships/tags" Target="../tags/tag23.xml"/><Relationship Id="rId15" Type="http://schemas.openxmlformats.org/officeDocument/2006/relationships/image" Target="../media/image3.png"/><Relationship Id="rId10" Type="http://schemas.openxmlformats.org/officeDocument/2006/relationships/hyperlink" Target="https://irbo.nih.gov/confluence/pages/viewpage.action?pageId=36241835" TargetMode="External"/><Relationship Id="rId4" Type="http://schemas.openxmlformats.org/officeDocument/2006/relationships/tags" Target="../tags/tag22.xml"/><Relationship Id="rId9" Type="http://schemas.openxmlformats.org/officeDocument/2006/relationships/notesSlide" Target="../notesSlides/notesSlide6.xml"/><Relationship Id="rId14" Type="http://schemas.openxmlformats.org/officeDocument/2006/relationships/hyperlink" Target="mailto:IRB@od.nih.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a:xfrm>
            <a:off x="822960" y="758952"/>
            <a:ext cx="7543800" cy="2532888"/>
          </a:xfrm>
        </p:spPr>
        <p:txBody>
          <a:bodyPr/>
          <a:lstStyle/>
          <a:p>
            <a:r>
              <a:rPr lang="en-US" dirty="0"/>
              <a:t>Policy 106 -Ancillary Reviews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4" name="Audio 3" descr="Speaker icon for volume control">
            <a:hlinkClick r:id="" action="ppaction://media"/>
            <a:extLst>
              <a:ext uri="{FF2B5EF4-FFF2-40B4-BE49-F238E27FC236}">
                <a16:creationId xmlns:a16="http://schemas.microsoft.com/office/drawing/2014/main" id="{A407562E-0088-4222-8F8C-75C1F3A9F770}"/>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300:00:00.2" time="200"/>
                    <p14:bmk name="Audio 300:00:21.6" time="21676"/>
                    <p14:bmk name="Audio 300:00:21.7" time="21700"/>
                    <p14:bmk name="Audio 300:00:41.1" time="41139"/>
                  </p14:bmkLst>
                </p14:media>
              </p:ext>
            </p:extLst>
          </p:nvPr>
        </p:nvPicPr>
        <p:blipFill>
          <a:blip r:embed="rId8"/>
          <a:stretch>
            <a:fillRect/>
          </a:stretch>
        </p:blipFill>
        <p:spPr>
          <a:xfrm>
            <a:off x="8382000" y="6096000"/>
            <a:ext cx="609600" cy="609600"/>
          </a:xfrm>
          <a:prstGeom prst="rect">
            <a:avLst/>
          </a:prstGeom>
        </p:spPr>
      </p:pic>
      <p:sp>
        <p:nvSpPr>
          <p:cNvPr id="6" name="Audio 3Thisisa00:00:00.2-00:00:21.6" hidden="1">
            <a:extLst>
              <a:ext uri="{FF2B5EF4-FFF2-40B4-BE49-F238E27FC236}">
                <a16:creationId xmlns:a16="http://schemas.microsoft.com/office/drawing/2014/main" id="{E2ADD2E2-64DC-4E78-83C0-DA03FFD98729}"/>
              </a:ext>
            </a:extLst>
          </p:cNvPr>
          <p:cNvSpPr txBox="1"/>
          <p:nvPr>
            <p:custDataLst>
              <p:tags r:id="rId4"/>
            </p:custDataLst>
          </p:nvPr>
        </p:nvSpPr>
        <p:spPr>
          <a:xfrm>
            <a:off x="0" y="5151864"/>
            <a:ext cx="9144000" cy="114300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is a short presentation to introduce you to policy 106, which is the new Office of Human Subjects Research Protections policy describing the requirements for institutional ancillary reviews, which are required by the NIH for human subjects research activities, in addition to review by the Institutional Review Board, or IRB.</a:t>
            </a:r>
          </a:p>
        </p:txBody>
      </p:sp>
      <p:sp>
        <p:nvSpPr>
          <p:cNvPr id="7" name="Audio 3Thispresentationis00:00:21.7-00:00:41.1" hidden="1">
            <a:extLst>
              <a:ext uri="{FF2B5EF4-FFF2-40B4-BE49-F238E27FC236}">
                <a16:creationId xmlns:a16="http://schemas.microsoft.com/office/drawing/2014/main" id="{AE8CD220-8E4C-460E-A0D9-D2CB1DB50361}"/>
              </a:ext>
            </a:extLst>
          </p:cNvPr>
          <p:cNvSpPr txBox="1"/>
          <p:nvPr>
            <p:custDataLst>
              <p:tags r:id="rId5"/>
            </p:custDataLst>
          </p:nvPr>
        </p:nvSpPr>
        <p:spPr>
          <a:xfrm>
            <a:off x="0" y="5151863"/>
            <a:ext cx="9144000" cy="114300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a:t>
            </a:r>
          </a:p>
        </p:txBody>
      </p:sp>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41469"/>
    </mc:Choice>
    <mc:Fallback xmlns="">
      <p:transition spd="slow" advTm="41469"/>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seq concurrent="1" nextAc="seek">
                  <p:cTn id="8" restart="whenNotActive" fill="hold" evtFilter="cancelBubble" nodeType="interactiveSeq">
                    <p:stCondLst>
                      <p:cond evt="onMediaBookmark" delay="0">
                        <p:tgtEl>
                          <p14:bmkTgt spid="4" bmkName="Audio 300:00:00.2"/>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
                                            <p:tgtEl>
                                              <p:spTgt spid="6"/>
                                            </p:tgtEl>
                                          </p:cBhvr>
                                        </p:animEffect>
                                      </p:childTnLst>
                                    </p:cTn>
                                  </p:par>
                                </p:childTnLst>
                              </p:cTn>
                            </p:par>
                          </p:childTnLst>
                        </p:cTn>
                      </p:par>
                    </p:childTnLst>
                  </p:cTn>
                  <p:nextCondLst>
                    <p:cond evt="onMediaBookmark" delay="0">
                      <p:tgtEl>
                        <p14:bmkTgt spid="4" bmkName="Audio 300:00:00.2"/>
                      </p:tgtEl>
                    </p:cond>
                  </p:nextCondLst>
                </p:seq>
                <p:seq concurrent="1" nextAc="seek">
                  <p:cTn id="14" restart="whenNotActive" fill="hold" evtFilter="cancelBubble" nodeType="interactiveSeq">
                    <p:stCondLst>
                      <p:cond evt="onMediaBookmark" delay="0">
                        <p:tgtEl>
                          <p14:bmkTgt spid="4" bmkName="Audio 300:00:21.6"/>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6"/>
                                            </p:tgtEl>
                                          </p:cBhvr>
                                        </p:animEffect>
                                        <p:set>
                                          <p:cBhvr>
                                            <p:cTn id="19"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4" bmkName="Audio 300:00:21.6"/>
                      </p:tgtEl>
                    </p:cond>
                  </p:nextCondLst>
                </p:seq>
                <p:seq concurrent="1" nextAc="seek">
                  <p:cTn id="20" restart="whenNotActive" fill="hold" evtFilter="cancelBubble" nodeType="interactiveSeq">
                    <p:stCondLst>
                      <p:cond evt="onMediaBookmark" delay="0">
                        <p:tgtEl>
                          <p14:bmkTgt spid="4" bmkName="Audio 300:00:21.7"/>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
                                            <p:tgtEl>
                                              <p:spTgt spid="7"/>
                                            </p:tgtEl>
                                          </p:cBhvr>
                                        </p:animEffect>
                                      </p:childTnLst>
                                    </p:cTn>
                                  </p:par>
                                </p:childTnLst>
                              </p:cTn>
                            </p:par>
                          </p:childTnLst>
                        </p:cTn>
                      </p:par>
                    </p:childTnLst>
                  </p:cTn>
                  <p:nextCondLst>
                    <p:cond evt="onMediaBookmark" delay="0">
                      <p:tgtEl>
                        <p14:bmkTgt spid="4" bmkName="Audio 300:00:21.7"/>
                      </p:tgtEl>
                    </p:cond>
                  </p:nextCondLst>
                </p:seq>
                <p:seq concurrent="1" nextAc="seek">
                  <p:cTn id="26" restart="whenNotActive" fill="hold" evtFilter="cancelBubble" nodeType="interactiveSeq">
                    <p:stCondLst>
                      <p:cond evt="onMediaBookmark" delay="0">
                        <p:tgtEl>
                          <p14:bmkTgt spid="4" bmkName="Audio 300:00:41.1"/>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7"/>
                                            </p:tgtEl>
                                          </p:cBhvr>
                                        </p:animEffect>
                                        <p:set>
                                          <p:cBhvr>
                                            <p:cTn id="31" dur="1" fill="hold">
                                              <p:stCondLst>
                                                <p:cond delay="199"/>
                                              </p:stCondLst>
                                            </p:cTn>
                                            <p:tgtEl>
                                              <p:spTgt spid="7"/>
                                            </p:tgtEl>
                                            <p:attrNameLst>
                                              <p:attrName>style.visibility</p:attrName>
                                            </p:attrNameLst>
                                          </p:cBhvr>
                                          <p:to>
                                            <p:strVal val="hidden"/>
                                          </p:to>
                                        </p:set>
                                      </p:childTnLst>
                                    </p:cTn>
                                  </p:par>
                                </p:childTnLst>
                              </p:cTn>
                            </p:par>
                          </p:childTnLst>
                        </p:cTn>
                      </p:par>
                    </p:childTnLst>
                  </p:cTn>
                  <p:nextCondLst>
                    <p:cond evt="onMediaBookmark" delay="0">
                      <p:tgtEl>
                        <p14:bmkTgt spid="4" bmkName="Audio 300:00:41.1"/>
                      </p:tgtEl>
                    </p:cond>
                  </p:nextCondLst>
                </p:seq>
              </p:childTnLst>
            </p:cTn>
          </p:par>
        </p:tnLst>
        <p:bldLst>
          <p:bldP spid="6" grpId="0" animBg="1"/>
          <p:bldP spid="6" grpId="1" animBg="1"/>
          <p:bldP spid="7" grpId="0" animBg="1"/>
          <p:bldP spid="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106</a:t>
            </a:r>
          </a:p>
        </p:txBody>
      </p:sp>
      <p:graphicFrame>
        <p:nvGraphicFramePr>
          <p:cNvPr id="11" name="Content Placeholder 2" descr="Pop-up description of Release and Effective dates">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1469444923"/>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Audio 2Thereleasedate00:00:00.2-00:00:12.6" hidden="1">
            <a:extLst>
              <a:ext uri="{FF2B5EF4-FFF2-40B4-BE49-F238E27FC236}">
                <a16:creationId xmlns:a16="http://schemas.microsoft.com/office/drawing/2014/main" id="{732B25BC-8F17-4EDE-B02A-1A95E223E0F7}"/>
              </a:ext>
            </a:extLst>
          </p:cNvPr>
          <p:cNvSpPr txBox="1"/>
          <p:nvPr>
            <p:custDataLst>
              <p:tags r:id="rId1"/>
            </p:custDataLst>
          </p:nvPr>
        </p:nvSpPr>
        <p:spPr>
          <a:xfrm>
            <a:off x="0" y="6309360"/>
            <a:ext cx="9144000" cy="548640"/>
          </a:xfrm>
          <a:prstGeom prst="rect">
            <a:avLst/>
          </a:prstGeom>
          <a:solidFill>
            <a:srgbClr val="000000">
              <a:alpha val="70000"/>
            </a:srgbClr>
          </a:solidFill>
        </p:spPr>
        <p:txBody>
          <a:bodyPr vert="horz" tIns="0" bIns="0" rtlCol="0">
            <a:noAutofit/>
          </a:bodyPr>
          <a:lstStyle/>
          <a:p>
            <a:r>
              <a:rPr lang="en-US">
                <a:solidFill>
                  <a:srgbClr val="FFFFFF"/>
                </a:solidFill>
                <a:latin typeface="Calibri" panose="020F0502020204030204" pitchFamily="34" charset="0"/>
              </a:rPr>
              <a:t>The release date for this policy is October 6, 2020. However, the IRB will not begin to enforce the policy until the effective date of October 12, 2020.</a:t>
            </a:r>
            <a:endParaRPr lang="en-US" dirty="0">
              <a:solidFill>
                <a:srgbClr val="FFFFFF"/>
              </a:solidFill>
              <a:latin typeface="Calibri" panose="020F0502020204030204" pitchFamily="34" charset="0"/>
            </a:endParaRPr>
          </a:p>
        </p:txBody>
      </p:sp>
      <p:pic>
        <p:nvPicPr>
          <p:cNvPr id="6" name="Audio 5">
            <a:hlinkClick r:id="" action="ppaction://media"/>
            <a:extLst>
              <a:ext uri="{FF2B5EF4-FFF2-40B4-BE49-F238E27FC236}">
                <a16:creationId xmlns:a16="http://schemas.microsoft.com/office/drawing/2014/main" id="{BA1B5041-B461-48C7-9F30-954B0EAA451E}"/>
              </a:ext>
            </a:extLst>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99154644"/>
      </p:ext>
    </p:extLst>
  </p:cSld>
  <p:clrMapOvr>
    <a:masterClrMapping/>
  </p:clrMapOvr>
  <mc:AlternateContent xmlns:mc="http://schemas.openxmlformats.org/markup-compatibility/2006">
    <mc:Choice xmlns:p14="http://schemas.microsoft.com/office/powerpoint/2010/main" Requires="p14">
      <p:transition spd="slow" p14:dur="2000" advTm="12470"/>
    </mc:Choice>
    <mc:Fallback>
      <p:transition spd="slow" advTm="124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0"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200"/>
                                        <p:tgtEl>
                                          <p:spTgt spid="5"/>
                                        </p:tgtEl>
                                      </p:cBhvr>
                                    </p:animEffect>
                                  </p:childTnLst>
                                </p:cTn>
                              </p:par>
                              <p:par>
                                <p:cTn id="10" presetID="10" presetClass="exit" presetSubtype="0" fill="hold" grpId="1" nodeType="withEffect">
                                  <p:stCondLst>
                                    <p:cond delay="0"/>
                                  </p:stCondLst>
                                  <p:childTnLst>
                                    <p:animEffect transition="out" filter="fade">
                                      <p:cBhvr>
                                        <p:cTn id="11" dur="200"/>
                                        <p:tgtEl>
                                          <p:spTgt spid="5"/>
                                        </p:tgtEl>
                                      </p:cBhvr>
                                    </p:animEffect>
                                    <p:set>
                                      <p:cBhvr>
                                        <p:cTn id="12" dur="1" fill="hold">
                                          <p:stCondLst>
                                            <p:cond delay="1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6"/>
                </p:tgtEl>
              </p:cMediaNode>
            </p:audio>
          </p:childTnLst>
        </p:cTn>
      </p:par>
    </p:tnLst>
    <p:bldLst>
      <p:bldP spid="5" grpId="0" animBg="1"/>
      <p:bldP spid="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342900" y="594359"/>
            <a:ext cx="2400300" cy="2286000"/>
          </a:xfrm>
        </p:spPr>
        <p:txBody>
          <a:bodyPr anchor="b">
            <a:normAutofit/>
          </a:bodyPr>
          <a:lstStyle/>
          <a:p>
            <a:r>
              <a:rPr lang="en-US" sz="3100" dirty="0"/>
              <a:t>Policy 106 –Ancillary Reviews - Purpose</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974080"/>
          </a:xfrm>
        </p:spPr>
        <p:txBody>
          <a:bodyPr>
            <a:normAutofit/>
          </a:bodyPr>
          <a:lstStyle/>
          <a:p>
            <a:r>
              <a:rPr lang="en-US" dirty="0"/>
              <a:t>Purpose:</a:t>
            </a:r>
          </a:p>
          <a:p>
            <a:pPr lvl="1"/>
            <a:r>
              <a:rPr lang="en-US" sz="2000" dirty="0"/>
              <a:t>Describes the NIH policies for institutional ancillary reviews required by the NIH, in addition to IRB review</a:t>
            </a:r>
          </a:p>
          <a:p>
            <a:r>
              <a:rPr lang="en-US" dirty="0"/>
              <a:t>Scope:</a:t>
            </a:r>
          </a:p>
          <a:p>
            <a:pPr lvl="1"/>
            <a:r>
              <a:rPr lang="en-US" sz="2000" dirty="0"/>
              <a:t>NIH investigators at NIH sites, irrespective of whether reviewing IRB is NIH or another IRB is the reviewing IRB</a:t>
            </a:r>
          </a:p>
          <a:p>
            <a:pPr lvl="1"/>
            <a:endParaRPr lang="en-US" sz="2000" dirty="0"/>
          </a:p>
          <a:p>
            <a:r>
              <a:rPr lang="en-US" dirty="0"/>
              <a:t>This policy does not describe the requirements for ancillary reviews for institutions that rely on the NIH IRB. For more information, see </a:t>
            </a:r>
            <a:r>
              <a:rPr lang="en-US" i="1" dirty="0"/>
              <a:t>Policy 105 IRB Reliance and Collaborative Research </a:t>
            </a:r>
            <a:r>
              <a:rPr lang="en-US" dirty="0"/>
              <a:t>and </a:t>
            </a:r>
            <a:r>
              <a:rPr lang="en-US" i="1" dirty="0"/>
              <a:t>Policy 102 Investigator Conflict of Interest and Government Royalties</a:t>
            </a:r>
          </a:p>
          <a:p>
            <a:pPr lvl="1"/>
            <a:endParaRPr lang="en-US" sz="2000" dirty="0"/>
          </a:p>
          <a:p>
            <a:endParaRPr lang="en-US" dirty="0"/>
          </a:p>
        </p:txBody>
      </p:sp>
      <p:pic>
        <p:nvPicPr>
          <p:cNvPr id="7" name="Audio 6" descr="Speaker icon for volume control">
            <a:hlinkClick r:id="" action="ppaction://media"/>
            <a:extLst>
              <a:ext uri="{FF2B5EF4-FFF2-40B4-BE49-F238E27FC236}">
                <a16:creationId xmlns:a16="http://schemas.microsoft.com/office/drawing/2014/main" id="{7FDD0AFF-780E-4F00-A1A7-65F04BBE52B3}"/>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600:00:00.1" time="100"/>
                    <p14:bmk name="Audio 600:00:12.9" time="12911"/>
                    <p14:bmk name="Audio 600:00:13.0" time="13000"/>
                    <p14:bmk name="Audio 600:00:25.2" time="25294"/>
                    <p14:bmk name="Audio 600:00:25.3" time="25300"/>
                    <p14:bmk name="Audio 600:00:43.1" time="43192"/>
                    <p14:bmk name="Audio 600:00:43.2" time="43200"/>
                    <p14:bmk name="Audio 600:00:52.9" time="52960"/>
                  </p14:bmkLst>
                </p14:media>
              </p:ext>
            </p:extLst>
          </p:nvPr>
        </p:nvPicPr>
        <p:blipFill>
          <a:blip r:embed="rId10"/>
          <a:stretch>
            <a:fillRect/>
          </a:stretch>
        </p:blipFill>
        <p:spPr>
          <a:xfrm>
            <a:off x="8382000" y="6096000"/>
            <a:ext cx="609600" cy="609600"/>
          </a:xfrm>
          <a:prstGeom prst="rect">
            <a:avLst/>
          </a:prstGeom>
        </p:spPr>
      </p:pic>
      <p:sp>
        <p:nvSpPr>
          <p:cNvPr id="5" name="Audio 6Thepurposeof00:00:00.1-00:00:12.9" hidden="1">
            <a:extLst>
              <a:ext uri="{FF2B5EF4-FFF2-40B4-BE49-F238E27FC236}">
                <a16:creationId xmlns:a16="http://schemas.microsoft.com/office/drawing/2014/main" id="{A3D0DB4D-99F1-4D45-A265-8E8351D49F87}"/>
              </a:ext>
            </a:extLst>
          </p:cNvPr>
          <p:cNvSpPr txBox="1"/>
          <p:nvPr>
            <p:custDataLst>
              <p:tags r:id="rId4"/>
            </p:custDataLst>
          </p:nvPr>
        </p:nvSpPr>
        <p:spPr>
          <a:xfrm>
            <a:off x="0" y="5540192"/>
            <a:ext cx="9144000" cy="891088"/>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 purpose of policy 106 is to describe the requirements for institutional ancillary reviews, which are required by the NIH for human subjects research activities, in addition to review by the IRB.</a:t>
            </a:r>
          </a:p>
        </p:txBody>
      </p:sp>
      <p:sp>
        <p:nvSpPr>
          <p:cNvPr id="6" name="Audio 6Policy106applies00:00:13.0-00:00:25.2" hidden="1">
            <a:extLst>
              <a:ext uri="{FF2B5EF4-FFF2-40B4-BE49-F238E27FC236}">
                <a16:creationId xmlns:a16="http://schemas.microsoft.com/office/drawing/2014/main" id="{69E670D9-3863-49D1-B8E0-640E0BCEBA75}"/>
              </a:ext>
            </a:extLst>
          </p:cNvPr>
          <p:cNvSpPr txBox="1"/>
          <p:nvPr>
            <p:custDataLst>
              <p:tags r:id="rId5"/>
            </p:custDataLst>
          </p:nvPr>
        </p:nvSpPr>
        <p:spPr>
          <a:xfrm>
            <a:off x="0" y="5547359"/>
            <a:ext cx="9144000" cy="883919"/>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Policy 106 applies to NIH investigators conducting research for the NIH Intramural Research Program, irrespective of whether the NIH IRB, or another IRB is the reviewing IRB. </a:t>
            </a:r>
          </a:p>
        </p:txBody>
      </p:sp>
      <p:sp>
        <p:nvSpPr>
          <p:cNvPr id="8" name="Audio 6Thispolicydoes00:00:25.3-00:00:43.1" hidden="1">
            <a:extLst>
              <a:ext uri="{FF2B5EF4-FFF2-40B4-BE49-F238E27FC236}">
                <a16:creationId xmlns:a16="http://schemas.microsoft.com/office/drawing/2014/main" id="{BFFFDF40-9F00-4C26-B018-022006B14918}"/>
              </a:ext>
            </a:extLst>
          </p:cNvPr>
          <p:cNvSpPr txBox="1"/>
          <p:nvPr>
            <p:custDataLst>
              <p:tags r:id="rId6"/>
            </p:custDataLst>
          </p:nvPr>
        </p:nvSpPr>
        <p:spPr>
          <a:xfrm rot="10800000" flipV="1">
            <a:off x="-11723" y="5540190"/>
            <a:ext cx="9144000" cy="891088"/>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policy does not apply to non-NIH investigators when the NIH IRB is the reviewing IRB. For information about ancillary review requirements for institutions relying upon the NIH IRB, see Policy105 IRB Reliance and Collaborative Research. </a:t>
            </a:r>
          </a:p>
        </p:txBody>
      </p:sp>
      <p:sp>
        <p:nvSpPr>
          <p:cNvPr id="9" name="Audio 6Forinformationabout00:00:43.2-00:00:52.9" hidden="1">
            <a:extLst>
              <a:ext uri="{FF2B5EF4-FFF2-40B4-BE49-F238E27FC236}">
                <a16:creationId xmlns:a16="http://schemas.microsoft.com/office/drawing/2014/main" id="{FB62A6B8-2474-46F0-AC0A-C1A19246C36D}"/>
              </a:ext>
            </a:extLst>
          </p:cNvPr>
          <p:cNvSpPr txBox="1"/>
          <p:nvPr>
            <p:custDataLst>
              <p:tags r:id="rId7"/>
            </p:custDataLst>
          </p:nvPr>
        </p:nvSpPr>
        <p:spPr>
          <a:xfrm rot="10800000" flipV="1">
            <a:off x="0" y="5560475"/>
            <a:ext cx="9144000" cy="891089"/>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For information about ethics review policy for relying institutions, see Policy 102 Investigator Conflict of Interest and Government Royalties</a:t>
            </a:r>
          </a:p>
        </p:txBody>
      </p:sp>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53649"/>
    </mc:Choice>
    <mc:Fallback xmlns="">
      <p:transition spd="slow" advTm="53649"/>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seq concurrent="1" nextAc="seek">
                  <p:cTn id="8" restart="whenNotActive" fill="hold" evtFilter="cancelBubble" nodeType="interactiveSeq">
                    <p:stCondLst>
                      <p:cond evt="onMediaBookmark" delay="0">
                        <p:tgtEl>
                          <p14:bmkTgt spid="7" bmkName="Audio 600:00:00.1"/>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
                                            <p:tgtEl>
                                              <p:spTgt spid="5"/>
                                            </p:tgtEl>
                                          </p:cBhvr>
                                        </p:animEffect>
                                      </p:childTnLst>
                                    </p:cTn>
                                  </p:par>
                                </p:childTnLst>
                              </p:cTn>
                            </p:par>
                          </p:childTnLst>
                        </p:cTn>
                      </p:par>
                    </p:childTnLst>
                  </p:cTn>
                  <p:nextCondLst>
                    <p:cond evt="onMediaBookmark" delay="0">
                      <p:tgtEl>
                        <p14:bmkTgt spid="7" bmkName="Audio 600:00:00.1"/>
                      </p:tgtEl>
                    </p:cond>
                  </p:nextCondLst>
                </p:seq>
                <p:seq concurrent="1" nextAc="seek">
                  <p:cTn id="14" restart="whenNotActive" fill="hold" evtFilter="cancelBubble" nodeType="interactiveSeq">
                    <p:stCondLst>
                      <p:cond evt="onMediaBookmark" delay="0">
                        <p:tgtEl>
                          <p14:bmkTgt spid="7" bmkName="Audio 600:00:12.9"/>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5"/>
                                            </p:tgtEl>
                                          </p:cBhvr>
                                        </p:animEffect>
                                        <p:set>
                                          <p:cBhvr>
                                            <p:cTn id="19"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7" bmkName="Audio 600:00:12.9"/>
                      </p:tgtEl>
                    </p:cond>
                  </p:nextCondLst>
                </p:seq>
                <p:seq concurrent="1" nextAc="seek">
                  <p:cTn id="20" restart="whenNotActive" fill="hold" evtFilter="cancelBubble" nodeType="interactiveSeq">
                    <p:stCondLst>
                      <p:cond evt="onMediaBookmark" delay="0">
                        <p:tgtEl>
                          <p14:bmkTgt spid="7" bmkName="Audio 600:00:13.0"/>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
                                            <p:tgtEl>
                                              <p:spTgt spid="6"/>
                                            </p:tgtEl>
                                          </p:cBhvr>
                                        </p:animEffect>
                                      </p:childTnLst>
                                    </p:cTn>
                                  </p:par>
                                </p:childTnLst>
                              </p:cTn>
                            </p:par>
                          </p:childTnLst>
                        </p:cTn>
                      </p:par>
                    </p:childTnLst>
                  </p:cTn>
                  <p:nextCondLst>
                    <p:cond evt="onMediaBookmark" delay="0">
                      <p:tgtEl>
                        <p14:bmkTgt spid="7" bmkName="Audio 600:00:13.0"/>
                      </p:tgtEl>
                    </p:cond>
                  </p:nextCondLst>
                </p:seq>
                <p:seq concurrent="1" nextAc="seek">
                  <p:cTn id="26" restart="whenNotActive" fill="hold" evtFilter="cancelBubble" nodeType="interactiveSeq">
                    <p:stCondLst>
                      <p:cond evt="onMediaBookmark" delay="0">
                        <p:tgtEl>
                          <p14:bmkTgt spid="7" bmkName="Audio 600:00:25.2"/>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6"/>
                                            </p:tgtEl>
                                          </p:cBhvr>
                                        </p:animEffect>
                                        <p:set>
                                          <p:cBhvr>
                                            <p:cTn id="31"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7" bmkName="Audio 600:00:25.2"/>
                      </p:tgtEl>
                    </p:cond>
                  </p:nextCondLst>
                </p:seq>
                <p:seq concurrent="1" nextAc="seek">
                  <p:cTn id="32" restart="whenNotActive" fill="hold" evtFilter="cancelBubble" nodeType="interactiveSeq">
                    <p:stCondLst>
                      <p:cond evt="onMediaBookmark" delay="0">
                        <p:tgtEl>
                          <p14:bmkTgt spid="7" bmkName="Audio 600:00:25.3"/>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
                                            <p:tgtEl>
                                              <p:spTgt spid="8"/>
                                            </p:tgtEl>
                                          </p:cBhvr>
                                        </p:animEffect>
                                      </p:childTnLst>
                                    </p:cTn>
                                  </p:par>
                                </p:childTnLst>
                              </p:cTn>
                            </p:par>
                          </p:childTnLst>
                        </p:cTn>
                      </p:par>
                    </p:childTnLst>
                  </p:cTn>
                  <p:nextCondLst>
                    <p:cond evt="onMediaBookmark" delay="0">
                      <p:tgtEl>
                        <p14:bmkTgt spid="7" bmkName="Audio 600:00:25.3"/>
                      </p:tgtEl>
                    </p:cond>
                  </p:nextCondLst>
                </p:seq>
                <p:seq concurrent="1" nextAc="seek">
                  <p:cTn id="38" restart="whenNotActive" fill="hold" evtFilter="cancelBubble" nodeType="interactiveSeq">
                    <p:stCondLst>
                      <p:cond evt="onMediaBookmark" delay="0">
                        <p:tgtEl>
                          <p14:bmkTgt spid="7" bmkName="Audio 600:00:43.1"/>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8"/>
                                            </p:tgtEl>
                                          </p:cBhvr>
                                        </p:animEffect>
                                        <p:set>
                                          <p:cBhvr>
                                            <p:cTn id="43"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7" bmkName="Audio 600:00:43.1"/>
                      </p:tgtEl>
                    </p:cond>
                  </p:nextCondLst>
                </p:seq>
                <p:seq concurrent="1" nextAc="seek">
                  <p:cTn id="44" restart="whenNotActive" fill="hold" evtFilter="cancelBubble" nodeType="interactiveSeq">
                    <p:stCondLst>
                      <p:cond evt="onMediaBookmark" delay="0">
                        <p:tgtEl>
                          <p14:bmkTgt spid="7" bmkName="Audio 600:00:43.2"/>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
                                            <p:tgtEl>
                                              <p:spTgt spid="9"/>
                                            </p:tgtEl>
                                          </p:cBhvr>
                                        </p:animEffect>
                                      </p:childTnLst>
                                    </p:cTn>
                                  </p:par>
                                </p:childTnLst>
                              </p:cTn>
                            </p:par>
                          </p:childTnLst>
                        </p:cTn>
                      </p:par>
                    </p:childTnLst>
                  </p:cTn>
                  <p:nextCondLst>
                    <p:cond evt="onMediaBookmark" delay="0">
                      <p:tgtEl>
                        <p14:bmkTgt spid="7" bmkName="Audio 600:00:43.2"/>
                      </p:tgtEl>
                    </p:cond>
                  </p:nextCondLst>
                </p:seq>
                <p:seq concurrent="1" nextAc="seek">
                  <p:cTn id="50" restart="whenNotActive" fill="hold" evtFilter="cancelBubble" nodeType="interactiveSeq">
                    <p:stCondLst>
                      <p:cond evt="onMediaBookmark" delay="0">
                        <p:tgtEl>
                          <p14:bmkTgt spid="7" bmkName="Audio 600:00:52.9"/>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9"/>
                                            </p:tgtEl>
                                          </p:cBhvr>
                                        </p:animEffect>
                                        <p:set>
                                          <p:cBhvr>
                                            <p:cTn id="55" dur="1" fill="hold">
                                              <p:stCondLst>
                                                <p:cond delay="199"/>
                                              </p:stCondLst>
                                            </p:cTn>
                                            <p:tgtEl>
                                              <p:spTgt spid="9"/>
                                            </p:tgtEl>
                                            <p:attrNameLst>
                                              <p:attrName>style.visibility</p:attrName>
                                            </p:attrNameLst>
                                          </p:cBhvr>
                                          <p:to>
                                            <p:strVal val="hidden"/>
                                          </p:to>
                                        </p:set>
                                      </p:childTnLst>
                                    </p:cTn>
                                  </p:par>
                                </p:childTnLst>
                              </p:cTn>
                            </p:par>
                          </p:childTnLst>
                        </p:cTn>
                      </p:par>
                    </p:childTnLst>
                  </p:cTn>
                  <p:nextCondLst>
                    <p:cond evt="onMediaBookmark" delay="0">
                      <p:tgtEl>
                        <p14:bmkTgt spid="7" bmkName="Audio 600:00:52.9"/>
                      </p:tgtEl>
                    </p:cond>
                  </p:nextCondLst>
                </p:seq>
              </p:childTnLst>
            </p:cTn>
          </p:par>
        </p:tnLst>
        <p:bldLst>
          <p:bldP spid="5" grpId="0" animBg="1"/>
          <p:bldP spid="5" grpId="1" animBg="1"/>
          <p:bldP spid="6" grpId="0" animBg="1"/>
          <p:bldP spid="6" grpId="1" animBg="1"/>
          <p:bldP spid="8" grpId="0" animBg="1"/>
          <p:bldP spid="8" grpId="1" animBg="1"/>
          <p:bldP spid="9" grpId="0" animBg="1"/>
          <p:bldP spid="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13FE-5BA0-489E-BC4D-C1770466C500}"/>
              </a:ext>
            </a:extLst>
          </p:cNvPr>
          <p:cNvSpPr>
            <a:spLocks noGrp="1"/>
          </p:cNvSpPr>
          <p:nvPr>
            <p:ph type="title"/>
          </p:nvPr>
        </p:nvSpPr>
        <p:spPr>
          <a:xfrm>
            <a:off x="838200" y="1311966"/>
            <a:ext cx="7543800" cy="609600"/>
          </a:xfrm>
        </p:spPr>
        <p:txBody>
          <a:bodyPr>
            <a:normAutofit fontScale="90000"/>
          </a:bodyPr>
          <a:lstStyle/>
          <a:p>
            <a:r>
              <a:rPr lang="en-US" dirty="0"/>
              <a:t>Ancillary Reviews:  key points</a:t>
            </a:r>
          </a:p>
        </p:txBody>
      </p:sp>
      <p:sp>
        <p:nvSpPr>
          <p:cNvPr id="3" name="Content Placeholder 2">
            <a:extLst>
              <a:ext uri="{FF2B5EF4-FFF2-40B4-BE49-F238E27FC236}">
                <a16:creationId xmlns:a16="http://schemas.microsoft.com/office/drawing/2014/main" id="{64633A11-1103-4271-BC6C-33084AF14781}"/>
              </a:ext>
            </a:extLst>
          </p:cNvPr>
          <p:cNvSpPr>
            <a:spLocks noGrp="1"/>
          </p:cNvSpPr>
          <p:nvPr>
            <p:ph idx="1"/>
          </p:nvPr>
        </p:nvSpPr>
        <p:spPr>
          <a:xfrm>
            <a:off x="822959" y="2146853"/>
            <a:ext cx="7543801" cy="4154556"/>
          </a:xfrm>
        </p:spPr>
        <p:txBody>
          <a:bodyPr>
            <a:normAutofit/>
          </a:bodyPr>
          <a:lstStyle/>
          <a:p>
            <a:pPr marL="0" indent="0">
              <a:buNone/>
            </a:pPr>
            <a:r>
              <a:rPr lang="en-US" dirty="0"/>
              <a:t>Ancillary reviews are institutional reviews required by the NIH, in addition to IRB review</a:t>
            </a:r>
          </a:p>
          <a:p>
            <a:pPr marL="0" indent="0">
              <a:buNone/>
            </a:pPr>
            <a:r>
              <a:rPr lang="en-US" dirty="0"/>
              <a:t>The need for an ancillary review varies by protocol and the study procedures. </a:t>
            </a:r>
          </a:p>
          <a:p>
            <a:pPr marL="0" indent="0">
              <a:buNone/>
            </a:pPr>
            <a:r>
              <a:rPr lang="en-US" dirty="0"/>
              <a:t>The requirements for each type of ancillary review is set by the specific review committee, not OHSRP</a:t>
            </a:r>
          </a:p>
          <a:p>
            <a:pPr marL="0" indent="0">
              <a:buNone/>
            </a:pPr>
            <a:r>
              <a:rPr lang="en-US" dirty="0"/>
              <a:t>Some ancillary reviews are required before IRB review (e.g., RSC review) and IRB review may be delayed until such ancillary review approvals are received or completed. </a:t>
            </a:r>
          </a:p>
          <a:p>
            <a:pPr marL="0" indent="0">
              <a:buNone/>
            </a:pPr>
            <a:r>
              <a:rPr lang="en-US" dirty="0"/>
              <a:t>Include in the informed consent(s) any language required by an ancillary review committee</a:t>
            </a:r>
          </a:p>
          <a:p>
            <a:pPr lvl="1"/>
            <a:endParaRPr lang="en-US" dirty="0"/>
          </a:p>
        </p:txBody>
      </p:sp>
      <p:pic>
        <p:nvPicPr>
          <p:cNvPr id="5" name="Audio 4" descr="Speaker icon for volume control">
            <a:hlinkClick r:id="" action="ppaction://media"/>
            <a:extLst>
              <a:ext uri="{FF2B5EF4-FFF2-40B4-BE49-F238E27FC236}">
                <a16:creationId xmlns:a16="http://schemas.microsoft.com/office/drawing/2014/main" id="{B9983B86-9491-43CE-BEFE-FCDF2DB977C8}"/>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400:00:00.7" time="781"/>
                    <p14:bmk name="Audio 400:00:36.0" time="36032"/>
                    <p14:bmk name="Audio 400:00:36.1" time="36100"/>
                    <p14:bmk name="Audio 400:00:53.0" time="53098"/>
                    <p14:bmk name="Audio 400:00:53.1" time="53100"/>
                    <p14:bmk name="Audio 400:01:15.9" time="75912"/>
                    <p14:bmk name="Audio 400:01:16.0" time="76000"/>
                    <p14:bmk name="Audio 400:01:31.2" time="91280"/>
                    <p14:bmk name="Audio 400:01:32.3" time="92387"/>
                    <p14:bmk name="Audio 400:01:40.0" time="100089"/>
                  </p14:bmkLst>
                </p14:media>
              </p:ext>
            </p:extLst>
          </p:nvPr>
        </p:nvPicPr>
        <p:blipFill>
          <a:blip r:embed="rId11"/>
          <a:stretch>
            <a:fillRect/>
          </a:stretch>
        </p:blipFill>
        <p:spPr>
          <a:xfrm>
            <a:off x="8382000" y="6096000"/>
            <a:ext cx="609600" cy="609600"/>
          </a:xfrm>
          <a:prstGeom prst="rect">
            <a:avLst/>
          </a:prstGeom>
        </p:spPr>
      </p:pic>
      <p:sp>
        <p:nvSpPr>
          <p:cNvPr id="6" name="Audio 4Nowwewill00:00:00.7-00:00:36.0" hidden="1">
            <a:extLst>
              <a:ext uri="{FF2B5EF4-FFF2-40B4-BE49-F238E27FC236}">
                <a16:creationId xmlns:a16="http://schemas.microsoft.com/office/drawing/2014/main" id="{95A8B7F7-9900-41C8-A8E4-4D458C4D18C3}"/>
              </a:ext>
            </a:extLst>
          </p:cNvPr>
          <p:cNvSpPr txBox="1"/>
          <p:nvPr>
            <p:custDataLst>
              <p:tags r:id="rId4"/>
            </p:custDataLst>
          </p:nvPr>
        </p:nvSpPr>
        <p:spPr>
          <a:xfrm>
            <a:off x="38100" y="113254"/>
            <a:ext cx="9144000" cy="1470991"/>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Now we will discuss the key points of Policy 106. Ancillary reviews are institutional reviews required by the NIH for human subjects research activities. At the NIH, examples of ancillary committees include: Scientific Review, the radiation safety committee, Institutional Biosafety Committee, Technology Transfer, and Conflicts of Interest review by the IC Deputy Ethics Counselors. Review Policy 106 for more information about the ancillary committees at the NIH. </a:t>
            </a:r>
          </a:p>
        </p:txBody>
      </p:sp>
      <p:sp>
        <p:nvSpPr>
          <p:cNvPr id="7" name="Audio 4Theneedfor00:00:36.1-00:00:53.0" hidden="1">
            <a:extLst>
              <a:ext uri="{FF2B5EF4-FFF2-40B4-BE49-F238E27FC236}">
                <a16:creationId xmlns:a16="http://schemas.microsoft.com/office/drawing/2014/main" id="{22C2540B-2349-4AE0-8912-F32E6F01B767}"/>
              </a:ext>
            </a:extLst>
          </p:cNvPr>
          <p:cNvSpPr txBox="1"/>
          <p:nvPr>
            <p:custDataLst>
              <p:tags r:id="rId5"/>
            </p:custDataLst>
          </p:nvPr>
        </p:nvSpPr>
        <p:spPr>
          <a:xfrm>
            <a:off x="0" y="131063"/>
            <a:ext cx="9144000" cy="82296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 need for an ancillary review varies by protocol and the study procedures on the research. Some protocols do not require any ancillary reviews. NIH PIs are responsible to know which ancillary reviews must be completed. </a:t>
            </a:r>
          </a:p>
        </p:txBody>
      </p:sp>
      <p:sp>
        <p:nvSpPr>
          <p:cNvPr id="8" name="Audio 4Therequirementsfor00:00:53.1-00:01:15.9" hidden="1">
            <a:extLst>
              <a:ext uri="{FF2B5EF4-FFF2-40B4-BE49-F238E27FC236}">
                <a16:creationId xmlns:a16="http://schemas.microsoft.com/office/drawing/2014/main" id="{D4945984-97EC-4055-AC9B-3D42A8822D44}"/>
              </a:ext>
            </a:extLst>
          </p:cNvPr>
          <p:cNvSpPr txBox="1"/>
          <p:nvPr>
            <p:custDataLst>
              <p:tags r:id="rId6"/>
            </p:custDataLst>
          </p:nvPr>
        </p:nvSpPr>
        <p:spPr>
          <a:xfrm>
            <a:off x="0" y="13698"/>
            <a:ext cx="9144000" cy="1235594"/>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 requirements for each type of ancillary review is set by that review committee and not OHSRP. Policy 106 describes the ancillary committees and the reviews they conduct, but questions about a particular requirement should be directed to the specific ancillary review committee, and not OHSRP. </a:t>
            </a:r>
          </a:p>
        </p:txBody>
      </p:sp>
      <p:sp>
        <p:nvSpPr>
          <p:cNvPr id="9" name="Audio 4Someancillaryreviews00:01:16.0-00:01:31.2" hidden="1">
            <a:extLst>
              <a:ext uri="{FF2B5EF4-FFF2-40B4-BE49-F238E27FC236}">
                <a16:creationId xmlns:a16="http://schemas.microsoft.com/office/drawing/2014/main" id="{99B18BEB-26D6-48E4-977E-B570C668FDB7}"/>
              </a:ext>
            </a:extLst>
          </p:cNvPr>
          <p:cNvSpPr txBox="1"/>
          <p:nvPr>
            <p:custDataLst>
              <p:tags r:id="rId7"/>
            </p:custDataLst>
          </p:nvPr>
        </p:nvSpPr>
        <p:spPr>
          <a:xfrm>
            <a:off x="38100" y="13698"/>
            <a:ext cx="9144000" cy="71768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Some ancillary reviews are required before IRB review (e.g., RSC review) and IRB review may be delayed until such ancillary review approvals are received or completed. </a:t>
            </a:r>
          </a:p>
        </p:txBody>
      </p:sp>
      <p:sp>
        <p:nvSpPr>
          <p:cNvPr id="10" name="Audio 4Lastly,PIsmust00:01:32.3-00:01:40.0" hidden="1">
            <a:extLst>
              <a:ext uri="{FF2B5EF4-FFF2-40B4-BE49-F238E27FC236}">
                <a16:creationId xmlns:a16="http://schemas.microsoft.com/office/drawing/2014/main" id="{500E9620-ECCB-4EB3-81A6-5C68947F52B5}"/>
              </a:ext>
            </a:extLst>
          </p:cNvPr>
          <p:cNvSpPr txBox="1"/>
          <p:nvPr>
            <p:custDataLst>
              <p:tags r:id="rId8"/>
            </p:custDataLst>
          </p:nvPr>
        </p:nvSpPr>
        <p:spPr>
          <a:xfrm>
            <a:off x="0" y="13698"/>
            <a:ext cx="9144000" cy="71768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Lastly, PIs must include in the informed consent(s), any language required by an ancillary review committee</a:t>
            </a:r>
          </a:p>
        </p:txBody>
      </p:sp>
    </p:spTree>
    <p:extLst>
      <p:ext uri="{BB962C8B-B14F-4D97-AF65-F5344CB8AC3E}">
        <p14:creationId xmlns:p14="http://schemas.microsoft.com/office/powerpoint/2010/main" val="3680603195"/>
      </p:ext>
    </p:extLst>
  </p:cSld>
  <p:clrMapOvr>
    <a:masterClrMapping/>
  </p:clrMapOvr>
  <mc:AlternateContent xmlns:mc="http://schemas.openxmlformats.org/markup-compatibility/2006" xmlns:p14="http://schemas.microsoft.com/office/powerpoint/2010/main">
    <mc:Choice Requires="p14">
      <p:transition spd="slow" p14:dur="2000" advTm="101020"/>
    </mc:Choice>
    <mc:Fallback xmlns="">
      <p:transition spd="slow" advTm="10102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33333" showWhenStopped="0">
                    <p:cTn id="7" fill="hold" display="0">
                      <p:stCondLst>
                        <p:cond delay="indefinite"/>
                      </p:stCondLst>
                      <p:endCondLst>
                        <p:cond evt="onStopAudio" delay="0">
                          <p:tgtEl>
                            <p:sldTgt/>
                          </p:tgtEl>
                        </p:cond>
                      </p:endCondLst>
                    </p:cTn>
                    <p:tgtEl>
                      <p:spTgt spid="5"/>
                    </p:tgtEl>
                  </p:cMediaNode>
                </p:audio>
                <p:seq concurrent="1" nextAc="seek">
                  <p:cTn id="8" restart="whenNotActive" fill="hold" evtFilter="cancelBubble" nodeType="interactiveSeq">
                    <p:stCondLst>
                      <p:cond evt="onMediaBookmark" delay="0">
                        <p:tgtEl>
                          <p14:bmkTgt spid="5" bmkName="Audio 400:00:36.1"/>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
                                            <p:tgtEl>
                                              <p:spTgt spid="7"/>
                                            </p:tgtEl>
                                          </p:cBhvr>
                                        </p:animEffect>
                                      </p:childTnLst>
                                    </p:cTn>
                                  </p:par>
                                </p:childTnLst>
                              </p:cTn>
                            </p:par>
                          </p:childTnLst>
                        </p:cTn>
                      </p:par>
                    </p:childTnLst>
                  </p:cTn>
                  <p:nextCondLst>
                    <p:cond evt="onMediaBookmark" delay="0">
                      <p:tgtEl>
                        <p14:bmkTgt spid="5" bmkName="Audio 400:00:36.1"/>
                      </p:tgtEl>
                    </p:cond>
                  </p:nextCondLst>
                </p:seq>
                <p:seq concurrent="1" nextAc="seek">
                  <p:cTn id="14" restart="whenNotActive" fill="hold" evtFilter="cancelBubble" nodeType="interactiveSeq">
                    <p:stCondLst>
                      <p:cond evt="onMediaBookmark" delay="0">
                        <p:tgtEl>
                          <p14:bmkTgt spid="5" bmkName="Audio 400:00:53.0"/>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7"/>
                                            </p:tgtEl>
                                          </p:cBhvr>
                                        </p:animEffect>
                                        <p:set>
                                          <p:cBhvr>
                                            <p:cTn id="19" dur="1" fill="hold">
                                              <p:stCondLst>
                                                <p:cond delay="199"/>
                                              </p:stCondLst>
                                            </p:cTn>
                                            <p:tgtEl>
                                              <p:spTgt spid="7"/>
                                            </p:tgtEl>
                                            <p:attrNameLst>
                                              <p:attrName>style.visibility</p:attrName>
                                            </p:attrNameLst>
                                          </p:cBhvr>
                                          <p:to>
                                            <p:strVal val="hidden"/>
                                          </p:to>
                                        </p:set>
                                      </p:childTnLst>
                                    </p:cTn>
                                  </p:par>
                                </p:childTnLst>
                              </p:cTn>
                            </p:par>
                          </p:childTnLst>
                        </p:cTn>
                      </p:par>
                    </p:childTnLst>
                  </p:cTn>
                  <p:nextCondLst>
                    <p:cond evt="onMediaBookmark" delay="0">
                      <p:tgtEl>
                        <p14:bmkTgt spid="5" bmkName="Audio 400:00:53.0"/>
                      </p:tgtEl>
                    </p:cond>
                  </p:nextCondLst>
                </p:seq>
                <p:seq concurrent="1" nextAc="seek">
                  <p:cTn id="20" restart="whenNotActive" fill="hold" evtFilter="cancelBubble" nodeType="interactiveSeq">
                    <p:stCondLst>
                      <p:cond evt="onMediaBookmark" delay="0">
                        <p:tgtEl>
                          <p14:bmkTgt spid="5" bmkName="Audio 400:00:53.1"/>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
                                            <p:tgtEl>
                                              <p:spTgt spid="8"/>
                                            </p:tgtEl>
                                          </p:cBhvr>
                                        </p:animEffect>
                                      </p:childTnLst>
                                    </p:cTn>
                                  </p:par>
                                </p:childTnLst>
                              </p:cTn>
                            </p:par>
                          </p:childTnLst>
                        </p:cTn>
                      </p:par>
                    </p:childTnLst>
                  </p:cTn>
                  <p:nextCondLst>
                    <p:cond evt="onMediaBookmark" delay="0">
                      <p:tgtEl>
                        <p14:bmkTgt spid="5" bmkName="Audio 400:00:53.1"/>
                      </p:tgtEl>
                    </p:cond>
                  </p:nextCondLst>
                </p:seq>
                <p:seq concurrent="1" nextAc="seek">
                  <p:cTn id="26" restart="whenNotActive" fill="hold" evtFilter="cancelBubble" nodeType="interactiveSeq">
                    <p:stCondLst>
                      <p:cond evt="onMediaBookmark" delay="0">
                        <p:tgtEl>
                          <p14:bmkTgt spid="5" bmkName="Audio 400:01:15.9"/>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8"/>
                                            </p:tgtEl>
                                          </p:cBhvr>
                                        </p:animEffect>
                                        <p:set>
                                          <p:cBhvr>
                                            <p:cTn id="31"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5" bmkName="Audio 400:01:15.9"/>
                      </p:tgtEl>
                    </p:cond>
                  </p:nextCondLst>
                </p:seq>
                <p:seq concurrent="1" nextAc="seek">
                  <p:cTn id="32" restart="whenNotActive" fill="hold" evtFilter="cancelBubble" nodeType="interactiveSeq">
                    <p:stCondLst>
                      <p:cond evt="onMediaBookmark" delay="0">
                        <p:tgtEl>
                          <p14:bmkTgt spid="5" bmkName="Audio 400:01:32.3"/>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
                                            <p:tgtEl>
                                              <p:spTgt spid="10"/>
                                            </p:tgtEl>
                                          </p:cBhvr>
                                        </p:animEffect>
                                      </p:childTnLst>
                                    </p:cTn>
                                  </p:par>
                                </p:childTnLst>
                              </p:cTn>
                            </p:par>
                          </p:childTnLst>
                        </p:cTn>
                      </p:par>
                    </p:childTnLst>
                  </p:cTn>
                  <p:nextCondLst>
                    <p:cond evt="onMediaBookmark" delay="0">
                      <p:tgtEl>
                        <p14:bmkTgt spid="5" bmkName="Audio 400:01:32.3"/>
                      </p:tgtEl>
                    </p:cond>
                  </p:nextCondLst>
                </p:seq>
                <p:seq concurrent="1" nextAc="seek">
                  <p:cTn id="38" restart="whenNotActive" fill="hold" evtFilter="cancelBubble" nodeType="interactiveSeq">
                    <p:stCondLst>
                      <p:cond evt="onMediaBookmark" delay="0">
                        <p:tgtEl>
                          <p14:bmkTgt spid="5" bmkName="Audio 400:01:40.0"/>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10"/>
                                            </p:tgtEl>
                                          </p:cBhvr>
                                        </p:animEffect>
                                        <p:set>
                                          <p:cBhvr>
                                            <p:cTn id="43" dur="1" fill="hold">
                                              <p:stCondLst>
                                                <p:cond delay="199"/>
                                              </p:stCondLst>
                                            </p:cTn>
                                            <p:tgtEl>
                                              <p:spTgt spid="10"/>
                                            </p:tgtEl>
                                            <p:attrNameLst>
                                              <p:attrName>style.visibility</p:attrName>
                                            </p:attrNameLst>
                                          </p:cBhvr>
                                          <p:to>
                                            <p:strVal val="hidden"/>
                                          </p:to>
                                        </p:set>
                                      </p:childTnLst>
                                    </p:cTn>
                                  </p:par>
                                </p:childTnLst>
                              </p:cTn>
                            </p:par>
                          </p:childTnLst>
                        </p:cTn>
                      </p:par>
                    </p:childTnLst>
                  </p:cTn>
                  <p:nextCondLst>
                    <p:cond evt="onMediaBookmark" delay="0">
                      <p:tgtEl>
                        <p14:bmkTgt spid="5" bmkName="Audio 400:01:40.0"/>
                      </p:tgtEl>
                    </p:cond>
                  </p:nextCondLst>
                </p:seq>
                <p:seq concurrent="1" nextAc="seek">
                  <p:cTn id="44" restart="whenNotActive" fill="hold" evtFilter="cancelBubble" nodeType="interactiveSeq">
                    <p:stCondLst>
                      <p:cond evt="onMediaBookmark" delay="0">
                        <p:tgtEl>
                          <p14:bmkTgt spid="5" bmkName="Audio 400:01:16.0"/>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
                                            <p:tgtEl>
                                              <p:spTgt spid="9"/>
                                            </p:tgtEl>
                                          </p:cBhvr>
                                        </p:animEffect>
                                      </p:childTnLst>
                                    </p:cTn>
                                  </p:par>
                                </p:childTnLst>
                              </p:cTn>
                            </p:par>
                          </p:childTnLst>
                        </p:cTn>
                      </p:par>
                    </p:childTnLst>
                  </p:cTn>
                  <p:nextCondLst>
                    <p:cond evt="onMediaBookmark" delay="0">
                      <p:tgtEl>
                        <p14:bmkTgt spid="5" bmkName="Audio 400:01:16.0"/>
                      </p:tgtEl>
                    </p:cond>
                  </p:nextCondLst>
                </p:seq>
                <p:seq concurrent="1" nextAc="seek">
                  <p:cTn id="50" restart="whenNotActive" fill="hold" evtFilter="cancelBubble" nodeType="interactiveSeq">
                    <p:stCondLst>
                      <p:cond evt="onMediaBookmark" delay="0">
                        <p:tgtEl>
                          <p14:bmkTgt spid="5" bmkName="Audio 400:01:31.2"/>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9"/>
                                            </p:tgtEl>
                                          </p:cBhvr>
                                        </p:animEffect>
                                        <p:set>
                                          <p:cBhvr>
                                            <p:cTn id="55" dur="1" fill="hold">
                                              <p:stCondLst>
                                                <p:cond delay="199"/>
                                              </p:stCondLst>
                                            </p:cTn>
                                            <p:tgtEl>
                                              <p:spTgt spid="9"/>
                                            </p:tgtEl>
                                            <p:attrNameLst>
                                              <p:attrName>style.visibility</p:attrName>
                                            </p:attrNameLst>
                                          </p:cBhvr>
                                          <p:to>
                                            <p:strVal val="hidden"/>
                                          </p:to>
                                        </p:set>
                                      </p:childTnLst>
                                    </p:cTn>
                                  </p:par>
                                </p:childTnLst>
                              </p:cTn>
                            </p:par>
                          </p:childTnLst>
                        </p:cTn>
                      </p:par>
                    </p:childTnLst>
                  </p:cTn>
                  <p:nextCondLst>
                    <p:cond evt="onMediaBookmark" delay="0">
                      <p:tgtEl>
                        <p14:bmkTgt spid="5" bmkName="Audio 400:01:31.2"/>
                      </p:tgtEl>
                    </p:cond>
                  </p:nextCondLst>
                </p:seq>
                <p:seq concurrent="1" nextAc="seek">
                  <p:cTn id="56" restart="whenNotActive" fill="hold" evtFilter="cancelBubble" nodeType="interactiveSeq">
                    <p:stCondLst>
                      <p:cond evt="onMediaBookmark" delay="0">
                        <p:tgtEl>
                          <p14:bmkTgt spid="5" bmkName="Audio 400:00:00.7"/>
                        </p:tgtEl>
                      </p:cond>
                    </p:stCondLst>
                    <p:endSync evt="end" delay="0">
                      <p:rtn val="all"/>
                    </p:endSync>
                    <p:childTnLst>
                      <p:par>
                        <p:cTn id="57" fill="hold">
                          <p:stCondLst>
                            <p:cond delay="0"/>
                          </p:stCondLst>
                          <p:childTnLst>
                            <p:par>
                              <p:cTn id="58" fill="hold">
                                <p:stCondLst>
                                  <p:cond delay="0"/>
                                </p:stCondLst>
                                <p:childTnLst>
                                  <p:par>
                                    <p:cTn id="59" presetID="10" presetClass="entr" presetSubtype="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200"/>
                                            <p:tgtEl>
                                              <p:spTgt spid="6"/>
                                            </p:tgtEl>
                                          </p:cBhvr>
                                        </p:animEffect>
                                      </p:childTnLst>
                                    </p:cTn>
                                  </p:par>
                                </p:childTnLst>
                              </p:cTn>
                            </p:par>
                          </p:childTnLst>
                        </p:cTn>
                      </p:par>
                    </p:childTnLst>
                  </p:cTn>
                  <p:nextCondLst>
                    <p:cond evt="onMediaBookmark" delay="0">
                      <p:tgtEl>
                        <p14:bmkTgt spid="5" bmkName="Audio 400:00:00.7"/>
                      </p:tgtEl>
                    </p:cond>
                  </p:nextCondLst>
                </p:seq>
                <p:seq concurrent="1" nextAc="seek">
                  <p:cTn id="62" restart="whenNotActive" fill="hold" evtFilter="cancelBubble" nodeType="interactiveSeq">
                    <p:stCondLst>
                      <p:cond evt="onMediaBookmark" delay="0">
                        <p:tgtEl>
                          <p14:bmkTgt spid="5" bmkName="Audio 400:00:36.0"/>
                        </p:tgtEl>
                      </p:cond>
                    </p:stCondLst>
                    <p:endSync evt="end" delay="0">
                      <p:rtn val="all"/>
                    </p:endSync>
                    <p:childTnLst>
                      <p:par>
                        <p:cTn id="63" fill="hold">
                          <p:stCondLst>
                            <p:cond delay="0"/>
                          </p:stCondLst>
                          <p:childTnLst>
                            <p:par>
                              <p:cTn id="64" fill="hold">
                                <p:stCondLst>
                                  <p:cond delay="0"/>
                                </p:stCondLst>
                                <p:childTnLst>
                                  <p:par>
                                    <p:cTn id="65" presetID="10" presetClass="exit" presetSubtype="0" fill="hold" grpId="1" nodeType="withEffect">
                                      <p:stCondLst>
                                        <p:cond delay="0"/>
                                      </p:stCondLst>
                                      <p:childTnLst>
                                        <p:animEffect transition="out" filter="fade">
                                          <p:cBhvr>
                                            <p:cTn id="66" dur="200"/>
                                            <p:tgtEl>
                                              <p:spTgt spid="6"/>
                                            </p:tgtEl>
                                          </p:cBhvr>
                                        </p:animEffect>
                                        <p:set>
                                          <p:cBhvr>
                                            <p:cTn id="67"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5" bmkName="Audio 400:00:36.0"/>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P spid="10" grpId="0" animBg="1"/>
          <p:bldP spid="1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33333" showWhenStopped="0">
                    <p:cTn id="7" fill="hold" display="0">
                      <p:stCondLst>
                        <p:cond delay="indefinite"/>
                      </p:stCondLst>
                      <p:endCondLst>
                        <p:cond evt="onStopAudio" delay="0">
                          <p:tgtEl>
                            <p:sldTgt/>
                          </p:tgtEl>
                        </p:cond>
                      </p:endCondLst>
                    </p:cTn>
                    <p:tgtEl>
                      <p:spTgt spid="5"/>
                    </p:tgtEl>
                  </p:cMediaNode>
                </p:audio>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342900" y="580291"/>
            <a:ext cx="2400300" cy="2286000"/>
          </a:xfrm>
        </p:spPr>
        <p:txBody>
          <a:bodyPr anchor="b">
            <a:normAutofit/>
          </a:bodyPr>
          <a:lstStyle/>
          <a:p>
            <a:r>
              <a:rPr lang="en-US" dirty="0"/>
              <a:t>What is expected by the IRB?</a:t>
            </a:r>
          </a:p>
        </p:txBody>
      </p:sp>
      <p:graphicFrame>
        <p:nvGraphicFramePr>
          <p:cNvPr id="7" name="Content Placeholder 2" descr="Pop-up description of the Do, Provide, and Don't">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2131952762"/>
              </p:ext>
            </p:extLst>
          </p:nvPr>
        </p:nvGraphicFramePr>
        <p:xfrm>
          <a:off x="3460237" y="731520"/>
          <a:ext cx="5009393" cy="52578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8" name="Audio 7" descr="Speaker icon for volume control">
            <a:hlinkClick r:id="" action="ppaction://media"/>
            <a:extLst>
              <a:ext uri="{FF2B5EF4-FFF2-40B4-BE49-F238E27FC236}">
                <a16:creationId xmlns:a16="http://schemas.microsoft.com/office/drawing/2014/main" id="{CBB59D0C-FDA6-473C-83BC-755B0CB4AF26}"/>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700:00:00.7" time="705"/>
                    <p14:bmk name="Audio 700:00:22.2" time="22254"/>
                    <p14:bmk name="Audio 700:00:22.3" time="22300"/>
                    <p14:bmk name="Audio 700:00:39.5" time="39566"/>
                    <p14:bmk name="Audio 700:00:39.6" time="39600"/>
                    <p14:bmk name="Audio 700:01:05.4" time="65400"/>
                    <p14:bmk name="Audio 700:01:05.6" time="65600"/>
                    <p14:bmk name="Audio 700:01:15.1" time="75151"/>
                  </p14:bmkLst>
                </p14:media>
              </p:ext>
            </p:extLst>
          </p:nvPr>
        </p:nvPicPr>
        <p:blipFill>
          <a:blip r:embed="rId15"/>
          <a:stretch>
            <a:fillRect/>
          </a:stretch>
        </p:blipFill>
        <p:spPr>
          <a:xfrm>
            <a:off x="8382000" y="6096000"/>
            <a:ext cx="609600" cy="609600"/>
          </a:xfrm>
          <a:prstGeom prst="rect">
            <a:avLst/>
          </a:prstGeom>
        </p:spPr>
      </p:pic>
      <p:sp>
        <p:nvSpPr>
          <p:cNvPr id="4" name="Audio 7Whatisexpected00:00:00.7-00:00:22.2" hidden="1">
            <a:extLst>
              <a:ext uri="{FF2B5EF4-FFF2-40B4-BE49-F238E27FC236}">
                <a16:creationId xmlns:a16="http://schemas.microsoft.com/office/drawing/2014/main" id="{E39BFA1B-726D-4B3D-9240-29CF51064A29}"/>
              </a:ext>
            </a:extLst>
          </p:cNvPr>
          <p:cNvSpPr txBox="1"/>
          <p:nvPr>
            <p:custDataLst>
              <p:tags r:id="rId4"/>
            </p:custDataLst>
          </p:nvPr>
        </p:nvSpPr>
        <p:spPr>
          <a:xfrm>
            <a:off x="0" y="3079650"/>
            <a:ext cx="2938267" cy="3432662"/>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What is expected by the IRB?  The IRB expects that the NIH PI knows which ancillary reviews are required for the protocol (if any). The PI should describe the study procedures in the protocol. And, the PI should include any language in the informed consent that is required by an ancillary review committee. </a:t>
            </a:r>
          </a:p>
        </p:txBody>
      </p:sp>
      <p:sp>
        <p:nvSpPr>
          <p:cNvPr id="5" name="Audio 7WhentheNIH00:00:22.3-00:00:39.5" hidden="1">
            <a:extLst>
              <a:ext uri="{FF2B5EF4-FFF2-40B4-BE49-F238E27FC236}">
                <a16:creationId xmlns:a16="http://schemas.microsoft.com/office/drawing/2014/main" id="{4370852B-5A5C-4628-BF6B-8D7B60892FD0}"/>
              </a:ext>
            </a:extLst>
          </p:cNvPr>
          <p:cNvSpPr txBox="1"/>
          <p:nvPr>
            <p:custDataLst>
              <p:tags r:id="rId5"/>
            </p:custDataLst>
          </p:nvPr>
        </p:nvSpPr>
        <p:spPr>
          <a:xfrm>
            <a:off x="0" y="3087084"/>
            <a:ext cx="2938267" cy="3190625"/>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When the NIH IRB is the reviewing IRB, the PI should complete all required ancillary reviews and provide approvals (if any) to the IRB. Missing ancillary reviews may result in delay in IRB review of the submission. </a:t>
            </a:r>
          </a:p>
        </p:txBody>
      </p:sp>
      <p:sp>
        <p:nvSpPr>
          <p:cNvPr id="6" name="Audio 7Similarly,ifan00:00:39.6-00:01:05.4" hidden="1">
            <a:extLst>
              <a:ext uri="{FF2B5EF4-FFF2-40B4-BE49-F238E27FC236}">
                <a16:creationId xmlns:a16="http://schemas.microsoft.com/office/drawing/2014/main" id="{4352CF18-2266-45DF-A8BF-2A09DBBD721B}"/>
              </a:ext>
            </a:extLst>
          </p:cNvPr>
          <p:cNvSpPr txBox="1"/>
          <p:nvPr>
            <p:custDataLst>
              <p:tags r:id="rId6"/>
            </p:custDataLst>
          </p:nvPr>
        </p:nvSpPr>
        <p:spPr>
          <a:xfrm>
            <a:off x="0" y="3079650"/>
            <a:ext cx="3100039" cy="3432662"/>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Similarly, if an external IRB is reviewing the research, NIH PI should complete all required ancillary reviews and provide approvals (if any) to the IRBO, when submitting the shadow protocol for institutional review. IRBO may not issue the Institutional Review Memo needed to submit an external IRB, if ancillary committee approvals are missing. </a:t>
            </a:r>
          </a:p>
        </p:txBody>
      </p:sp>
      <p:sp>
        <p:nvSpPr>
          <p:cNvPr id="9" name="Audio 7Don’tcommencethe00:01:05.6-00:01:15.1" hidden="1">
            <a:extLst>
              <a:ext uri="{FF2B5EF4-FFF2-40B4-BE49-F238E27FC236}">
                <a16:creationId xmlns:a16="http://schemas.microsoft.com/office/drawing/2014/main" id="{2CAEADBD-FF74-4328-B03D-102C532ED7EE}"/>
              </a:ext>
            </a:extLst>
          </p:cNvPr>
          <p:cNvSpPr txBox="1"/>
          <p:nvPr>
            <p:custDataLst>
              <p:tags r:id="rId7"/>
            </p:custDataLst>
          </p:nvPr>
        </p:nvSpPr>
        <p:spPr>
          <a:xfrm>
            <a:off x="0" y="3055434"/>
            <a:ext cx="3100039" cy="1248938"/>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Don’t commence the research until IRB review and ancillary reviews are complete and approvals have been granted. </a:t>
            </a:r>
          </a:p>
        </p:txBody>
      </p:sp>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75886"/>
    </mc:Choice>
    <mc:Fallback xmlns="">
      <p:transition spd="slow" advTm="75886"/>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mute="1" showWhenStopped="0">
                    <p:cTn id="7" fill="hold" display="0">
                      <p:stCondLst>
                        <p:cond delay="indefinite"/>
                      </p:stCondLst>
                      <p:endCondLst>
                        <p:cond evt="onStopAudio" delay="0">
                          <p:tgtEl>
                            <p:sldTgt/>
                          </p:tgtEl>
                        </p:cond>
                      </p:endCondLst>
                    </p:cTn>
                    <p:tgtEl>
                      <p:spTgt spid="8"/>
                    </p:tgtEl>
                  </p:cMediaNode>
                </p:audio>
                <p:seq concurrent="1" nextAc="seek">
                  <p:cTn id="8" restart="whenNotActive" fill="hold" evtFilter="cancelBubble" nodeType="interactiveSeq">
                    <p:stCondLst>
                      <p:cond evt="onMediaBookmark" delay="0">
                        <p:tgtEl>
                          <p14:bmkTgt spid="8" bmkName="Audio 700:00:00.7"/>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
                                            <p:tgtEl>
                                              <p:spTgt spid="4"/>
                                            </p:tgtEl>
                                          </p:cBhvr>
                                        </p:animEffect>
                                      </p:childTnLst>
                                    </p:cTn>
                                  </p:par>
                                </p:childTnLst>
                              </p:cTn>
                            </p:par>
                          </p:childTnLst>
                        </p:cTn>
                      </p:par>
                    </p:childTnLst>
                  </p:cTn>
                  <p:nextCondLst>
                    <p:cond evt="onMediaBookmark" delay="0">
                      <p:tgtEl>
                        <p14:bmkTgt spid="8" bmkName="Audio 700:00:00.7"/>
                      </p:tgtEl>
                    </p:cond>
                  </p:nextCondLst>
                </p:seq>
                <p:seq concurrent="1" nextAc="seek">
                  <p:cTn id="14" restart="whenNotActive" fill="hold" evtFilter="cancelBubble" nodeType="interactiveSeq">
                    <p:stCondLst>
                      <p:cond evt="onMediaBookmark" delay="0">
                        <p:tgtEl>
                          <p14:bmkTgt spid="8" bmkName="Audio 700:00:22.2"/>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4"/>
                                            </p:tgtEl>
                                          </p:cBhvr>
                                        </p:animEffect>
                                        <p:set>
                                          <p:cBhvr>
                                            <p:cTn id="19" dur="1" fill="hold">
                                              <p:stCondLst>
                                                <p:cond delay="199"/>
                                              </p:stCondLst>
                                            </p:cTn>
                                            <p:tgtEl>
                                              <p:spTgt spid="4"/>
                                            </p:tgtEl>
                                            <p:attrNameLst>
                                              <p:attrName>style.visibility</p:attrName>
                                            </p:attrNameLst>
                                          </p:cBhvr>
                                          <p:to>
                                            <p:strVal val="hidden"/>
                                          </p:to>
                                        </p:set>
                                      </p:childTnLst>
                                    </p:cTn>
                                  </p:par>
                                </p:childTnLst>
                              </p:cTn>
                            </p:par>
                          </p:childTnLst>
                        </p:cTn>
                      </p:par>
                    </p:childTnLst>
                  </p:cTn>
                  <p:nextCondLst>
                    <p:cond evt="onMediaBookmark" delay="0">
                      <p:tgtEl>
                        <p14:bmkTgt spid="8" bmkName="Audio 700:00:22.2"/>
                      </p:tgtEl>
                    </p:cond>
                  </p:nextCondLst>
                </p:seq>
                <p:seq concurrent="1" nextAc="seek">
                  <p:cTn id="20" restart="whenNotActive" fill="hold" evtFilter="cancelBubble" nodeType="interactiveSeq">
                    <p:stCondLst>
                      <p:cond evt="onMediaBookmark" delay="0">
                        <p:tgtEl>
                          <p14:bmkTgt spid="8" bmkName="Audio 700:00:22.3"/>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
                                            <p:tgtEl>
                                              <p:spTgt spid="5"/>
                                            </p:tgtEl>
                                          </p:cBhvr>
                                        </p:animEffect>
                                      </p:childTnLst>
                                    </p:cTn>
                                  </p:par>
                                </p:childTnLst>
                              </p:cTn>
                            </p:par>
                          </p:childTnLst>
                        </p:cTn>
                      </p:par>
                    </p:childTnLst>
                  </p:cTn>
                  <p:nextCondLst>
                    <p:cond evt="onMediaBookmark" delay="0">
                      <p:tgtEl>
                        <p14:bmkTgt spid="8" bmkName="Audio 700:00:22.3"/>
                      </p:tgtEl>
                    </p:cond>
                  </p:nextCondLst>
                </p:seq>
                <p:seq concurrent="1" nextAc="seek">
                  <p:cTn id="26" restart="whenNotActive" fill="hold" evtFilter="cancelBubble" nodeType="interactiveSeq">
                    <p:stCondLst>
                      <p:cond evt="onMediaBookmark" delay="0">
                        <p:tgtEl>
                          <p14:bmkTgt spid="8" bmkName="Audio 700:00:39.5"/>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5"/>
                                            </p:tgtEl>
                                          </p:cBhvr>
                                        </p:animEffect>
                                        <p:set>
                                          <p:cBhvr>
                                            <p:cTn id="31"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8" bmkName="Audio 700:00:39.5"/>
                      </p:tgtEl>
                    </p:cond>
                  </p:nextCondLst>
                </p:seq>
                <p:seq concurrent="1" nextAc="seek">
                  <p:cTn id="32" restart="whenNotActive" fill="hold" evtFilter="cancelBubble" nodeType="interactiveSeq">
                    <p:stCondLst>
                      <p:cond evt="onMediaBookmark" delay="0">
                        <p:tgtEl>
                          <p14:bmkTgt spid="8" bmkName="Audio 700:00:39.6"/>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00"/>
                                            <p:tgtEl>
                                              <p:spTgt spid="6"/>
                                            </p:tgtEl>
                                          </p:cBhvr>
                                        </p:animEffect>
                                      </p:childTnLst>
                                    </p:cTn>
                                  </p:par>
                                </p:childTnLst>
                              </p:cTn>
                            </p:par>
                          </p:childTnLst>
                        </p:cTn>
                      </p:par>
                    </p:childTnLst>
                  </p:cTn>
                  <p:nextCondLst>
                    <p:cond evt="onMediaBookmark" delay="0">
                      <p:tgtEl>
                        <p14:bmkTgt spid="8" bmkName="Audio 700:00:39.6"/>
                      </p:tgtEl>
                    </p:cond>
                  </p:nextCondLst>
                </p:seq>
                <p:seq concurrent="1" nextAc="seek">
                  <p:cTn id="38" restart="whenNotActive" fill="hold" evtFilter="cancelBubble" nodeType="interactiveSeq">
                    <p:stCondLst>
                      <p:cond evt="onMediaBookmark" delay="0">
                        <p:tgtEl>
                          <p14:bmkTgt spid="8" bmkName="Audio 700:01:05.4"/>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6"/>
                                            </p:tgtEl>
                                          </p:cBhvr>
                                        </p:animEffect>
                                        <p:set>
                                          <p:cBhvr>
                                            <p:cTn id="43"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8" bmkName="Audio 700:01:05.4"/>
                      </p:tgtEl>
                    </p:cond>
                  </p:nextCondLst>
                </p:seq>
                <p:seq concurrent="1" nextAc="seek">
                  <p:cTn id="44" restart="whenNotActive" fill="hold" evtFilter="cancelBubble" nodeType="interactiveSeq">
                    <p:stCondLst>
                      <p:cond evt="onMediaBookmark" delay="0">
                        <p:tgtEl>
                          <p14:bmkTgt spid="8" bmkName="Audio 700:01:05.6"/>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
                                            <p:tgtEl>
                                              <p:spTgt spid="9"/>
                                            </p:tgtEl>
                                          </p:cBhvr>
                                        </p:animEffect>
                                      </p:childTnLst>
                                    </p:cTn>
                                  </p:par>
                                </p:childTnLst>
                              </p:cTn>
                            </p:par>
                          </p:childTnLst>
                        </p:cTn>
                      </p:par>
                    </p:childTnLst>
                  </p:cTn>
                  <p:nextCondLst>
                    <p:cond evt="onMediaBookmark" delay="0">
                      <p:tgtEl>
                        <p14:bmkTgt spid="8" bmkName="Audio 700:01:05.6"/>
                      </p:tgtEl>
                    </p:cond>
                  </p:nextCondLst>
                </p:seq>
                <p:seq concurrent="1" nextAc="seek">
                  <p:cTn id="50" restart="whenNotActive" fill="hold" evtFilter="cancelBubble" nodeType="interactiveSeq">
                    <p:stCondLst>
                      <p:cond evt="onMediaBookmark" delay="0">
                        <p:tgtEl>
                          <p14:bmkTgt spid="8" bmkName="Audio 700:01:15.1"/>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9"/>
                                            </p:tgtEl>
                                          </p:cBhvr>
                                        </p:animEffect>
                                        <p:set>
                                          <p:cBhvr>
                                            <p:cTn id="55" dur="1" fill="hold">
                                              <p:stCondLst>
                                                <p:cond delay="199"/>
                                              </p:stCondLst>
                                            </p:cTn>
                                            <p:tgtEl>
                                              <p:spTgt spid="9"/>
                                            </p:tgtEl>
                                            <p:attrNameLst>
                                              <p:attrName>style.visibility</p:attrName>
                                            </p:attrNameLst>
                                          </p:cBhvr>
                                          <p:to>
                                            <p:strVal val="hidden"/>
                                          </p:to>
                                        </p:set>
                                      </p:childTnLst>
                                    </p:cTn>
                                  </p:par>
                                </p:childTnLst>
                              </p:cTn>
                            </p:par>
                          </p:childTnLst>
                        </p:cTn>
                      </p:par>
                    </p:childTnLst>
                  </p:cTn>
                  <p:nextCondLst>
                    <p:cond evt="onMediaBookmark" delay="0">
                      <p:tgtEl>
                        <p14:bmkTgt spid="8" bmkName="Audio 700:01:15.1"/>
                      </p:tgtEl>
                    </p:cond>
                  </p:nextCondLst>
                </p:seq>
              </p:childTnLst>
            </p:cTn>
          </p:par>
        </p:tnLst>
        <p:bldLst>
          <p:bldP spid="4" grpId="0" animBg="1"/>
          <p:bldP spid="4" grpId="1" animBg="1"/>
          <p:bldP spid="5" grpId="0" animBg="1"/>
          <p:bldP spid="5" grpId="1" animBg="1"/>
          <p:bldP spid="6" grpId="0" animBg="1"/>
          <p:bldP spid="6" grpId="1" animBg="1"/>
          <p:bldP spid="9" grpId="0" animBg="1"/>
          <p:bldP spid="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mute="1" showWhenStopped="0">
                    <p:cTn id="7" fill="hold" display="0">
                      <p:stCondLst>
                        <p:cond delay="indefinite"/>
                      </p:stCondLst>
                      <p:endCondLst>
                        <p:cond evt="onStopAudio" delay="0">
                          <p:tgtEl>
                            <p:sldTgt/>
                          </p:tgtEl>
                        </p:cond>
                      </p:endCondLst>
                    </p:cTn>
                    <p:tgtEl>
                      <p:spTgt spid="8"/>
                    </p:tgtEl>
                  </p:cMediaNode>
                </p:audio>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Selected 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p:txBody>
          <a:bodyPr>
            <a:normAutofit/>
          </a:bodyPr>
          <a:lstStyle/>
          <a:p>
            <a:r>
              <a:rPr lang="en-US" dirty="0"/>
              <a:t>Policy 106 and associated change table and guidance is posted on the </a:t>
            </a:r>
            <a:r>
              <a:rPr lang="en-US" dirty="0">
                <a:hlinkClick r:id="rId10"/>
              </a:rPr>
              <a:t>IRBO website</a:t>
            </a:r>
            <a:endParaRPr lang="en-US" dirty="0"/>
          </a:p>
          <a:p>
            <a:r>
              <a:rPr lang="en-US" dirty="0">
                <a:hlinkClick r:id="rId11"/>
              </a:rPr>
              <a:t>Policy for Scientific Review of Clinical Protocols Utilizing the NIH Intramural Program</a:t>
            </a:r>
            <a:endParaRPr lang="en-US" dirty="0"/>
          </a:p>
          <a:p>
            <a:r>
              <a:rPr lang="en-US" dirty="0">
                <a:hlinkClick r:id="rId12"/>
              </a:rPr>
              <a:t>FDA RDRC Regulations Excerpted from FDA RDRC Regulations</a:t>
            </a:r>
            <a:r>
              <a:rPr lang="en-US" dirty="0"/>
              <a:t> (21 CFR 361.1), revised April 1, 2011</a:t>
            </a:r>
          </a:p>
          <a:p>
            <a:r>
              <a:rPr lang="en-US" b="1" dirty="0">
                <a:hlinkClick r:id="rId13"/>
              </a:rPr>
              <a:t>RSC Clinical Protocol and Assistance</a:t>
            </a:r>
            <a:endParaRPr lang="en-US" b="1" dirty="0"/>
          </a:p>
          <a:p>
            <a:pPr algn="ctr"/>
            <a:r>
              <a:rPr lang="en-US" b="1" dirty="0"/>
              <a:t>Questions? </a:t>
            </a:r>
            <a:r>
              <a:rPr lang="en-US" dirty="0"/>
              <a:t>Contact </a:t>
            </a:r>
            <a:r>
              <a:rPr lang="en-US" dirty="0">
                <a:hlinkClick r:id="rId14"/>
              </a:rPr>
              <a:t>IRB@od.nih.gov</a:t>
            </a:r>
            <a:r>
              <a:rPr lang="en-US" dirty="0"/>
              <a:t> </a:t>
            </a:r>
          </a:p>
          <a:p>
            <a:endParaRPr lang="en-US" dirty="0"/>
          </a:p>
        </p:txBody>
      </p:sp>
      <p:pic>
        <p:nvPicPr>
          <p:cNvPr id="3" name="Audio 2" descr="Speaker icon for volume control">
            <a:hlinkClick r:id="" action="ppaction://media"/>
            <a:extLst>
              <a:ext uri="{FF2B5EF4-FFF2-40B4-BE49-F238E27FC236}">
                <a16:creationId xmlns:a16="http://schemas.microsoft.com/office/drawing/2014/main" id="{DF4B8494-5AA8-407E-A505-F87170233016}"/>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200:00:00.2" time="200"/>
                    <p14:bmk name="Audio 200:00:16.5" time="16571"/>
                    <p14:bmk name="Audio 200:00:16.6" time="16600"/>
                    <p14:bmk name="Audio 200:00:26.9" time="26914"/>
                    <p14:bmk name="Audio 200:00:27.0" time="27000"/>
                    <p14:bmk name="Audio 200:00:37.5" time="37523"/>
                    <p14:bmk name="Audio 200:00:37.6" time="37600"/>
                    <p14:bmk name="Audio 200:00:50.3" time="50380"/>
                  </p14:bmkLst>
                </p14:media>
              </p:ext>
            </p:extLst>
          </p:nvPr>
        </p:nvPicPr>
        <p:blipFill>
          <a:blip r:embed="rId15"/>
          <a:stretch>
            <a:fillRect/>
          </a:stretch>
        </p:blipFill>
        <p:spPr>
          <a:xfrm>
            <a:off x="8382000" y="6096000"/>
            <a:ext cx="609600" cy="609600"/>
          </a:xfrm>
          <a:prstGeom prst="rect">
            <a:avLst/>
          </a:prstGeom>
        </p:spPr>
      </p:pic>
      <p:sp>
        <p:nvSpPr>
          <p:cNvPr id="6" name="Audio 2Thisconcludesthis00:00:00.2-00:00:16.5" hidden="1">
            <a:extLst>
              <a:ext uri="{FF2B5EF4-FFF2-40B4-BE49-F238E27FC236}">
                <a16:creationId xmlns:a16="http://schemas.microsoft.com/office/drawing/2014/main" id="{991FD9C1-7022-4E83-9588-A40F68AB1513}"/>
              </a:ext>
            </a:extLst>
          </p:cNvPr>
          <p:cNvSpPr txBox="1"/>
          <p:nvPr>
            <p:custDataLst>
              <p:tags r:id="rId4"/>
            </p:custDataLst>
          </p:nvPr>
        </p:nvSpPr>
        <p:spPr>
          <a:xfrm>
            <a:off x="0" y="5407243"/>
            <a:ext cx="9144000" cy="90211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concludes this presentation. As a reminder, this presentation is intended to be only a brief overview of the key points of the policy. It is not a detailed discussion of this policy, and there are some elements of the policy that we did not discuss. </a:t>
            </a:r>
          </a:p>
        </p:txBody>
      </p:sp>
      <p:sp>
        <p:nvSpPr>
          <p:cNvPr id="7" name="Audio 2Therefore,forfull00:00:16.6-00:00:26.9" hidden="1">
            <a:extLst>
              <a:ext uri="{FF2B5EF4-FFF2-40B4-BE49-F238E27FC236}">
                <a16:creationId xmlns:a16="http://schemas.microsoft.com/office/drawing/2014/main" id="{B66CFA2A-B321-4A59-B5F0-1927D7CA3744}"/>
              </a:ext>
            </a:extLst>
          </p:cNvPr>
          <p:cNvSpPr txBox="1"/>
          <p:nvPr>
            <p:custDataLst>
              <p:tags r:id="rId5"/>
            </p:custDataLst>
          </p:nvPr>
        </p:nvSpPr>
        <p:spPr>
          <a:xfrm>
            <a:off x="0" y="5407243"/>
            <a:ext cx="9144000" cy="90211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Therefore, for full information, I urge you go to the IRBO website, and review the policy and the associated policy overview table posted there. </a:t>
            </a:r>
          </a:p>
        </p:txBody>
      </p:sp>
      <p:sp>
        <p:nvSpPr>
          <p:cNvPr id="8" name="Audio 2Inaddition,we00:00:27.0-00:00:37.5" hidden="1">
            <a:extLst>
              <a:ext uri="{FF2B5EF4-FFF2-40B4-BE49-F238E27FC236}">
                <a16:creationId xmlns:a16="http://schemas.microsoft.com/office/drawing/2014/main" id="{3C9C3F83-D5C9-4FDE-BE6A-05B94880FC65}"/>
              </a:ext>
            </a:extLst>
          </p:cNvPr>
          <p:cNvSpPr txBox="1"/>
          <p:nvPr>
            <p:custDataLst>
              <p:tags r:id="rId6"/>
            </p:custDataLst>
          </p:nvPr>
        </p:nvSpPr>
        <p:spPr>
          <a:xfrm>
            <a:off x="0" y="5407243"/>
            <a:ext cx="9144000" cy="90211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In addition, we provide additional resources in the policy which you may find helpful, including links to regulations, and other NIH policy or guidelines.</a:t>
            </a:r>
          </a:p>
        </p:txBody>
      </p:sp>
      <p:sp>
        <p:nvSpPr>
          <p:cNvPr id="9" name="Audio 2Asalways,if00:00:37.6-00:00:50.3" hidden="1">
            <a:extLst>
              <a:ext uri="{FF2B5EF4-FFF2-40B4-BE49-F238E27FC236}">
                <a16:creationId xmlns:a16="http://schemas.microsoft.com/office/drawing/2014/main" id="{EE3769C6-43B9-49DF-A02C-8BBD58214081}"/>
              </a:ext>
            </a:extLst>
          </p:cNvPr>
          <p:cNvSpPr txBox="1"/>
          <p:nvPr>
            <p:custDataLst>
              <p:tags r:id="rId7"/>
            </p:custDataLst>
          </p:nvPr>
        </p:nvSpPr>
        <p:spPr>
          <a:xfrm>
            <a:off x="0" y="5407243"/>
            <a:ext cx="9144000" cy="90211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As always, if you have questions, feel free to email the NIH IRB at IRB@od.nih.gov. Thank you for listening.</a:t>
            </a:r>
          </a:p>
        </p:txBody>
      </p:sp>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51634"/>
    </mc:Choice>
    <mc:Fallback xmlns="">
      <p:transition spd="slow" advTm="51634"/>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46970" showWhenStopped="0">
                    <p:cTn id="7" fill="hold" display="0">
                      <p:stCondLst>
                        <p:cond delay="indefinite"/>
                      </p:stCondLst>
                      <p:endCondLst>
                        <p:cond evt="onStopAudio" delay="0">
                          <p:tgtEl>
                            <p:sldTgt/>
                          </p:tgtEl>
                        </p:cond>
                      </p:endCondLst>
                    </p:cTn>
                    <p:tgtEl>
                      <p:spTgt spid="3"/>
                    </p:tgtEl>
                  </p:cMediaNode>
                </p:audio>
                <p:seq concurrent="1" nextAc="seek">
                  <p:cTn id="8" restart="whenNotActive" fill="hold" evtFilter="cancelBubble" nodeType="interactiveSeq">
                    <p:stCondLst>
                      <p:cond evt="onMediaBookmark" delay="0">
                        <p:tgtEl>
                          <p14:bmkTgt spid="3" bmkName="Audio 200:00:00.2"/>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
                                            <p:tgtEl>
                                              <p:spTgt spid="6"/>
                                            </p:tgtEl>
                                          </p:cBhvr>
                                        </p:animEffect>
                                      </p:childTnLst>
                                    </p:cTn>
                                  </p:par>
                                </p:childTnLst>
                              </p:cTn>
                            </p:par>
                          </p:childTnLst>
                        </p:cTn>
                      </p:par>
                    </p:childTnLst>
                  </p:cTn>
                  <p:nextCondLst>
                    <p:cond evt="onMediaBookmark" delay="0">
                      <p:tgtEl>
                        <p14:bmkTgt spid="3" bmkName="Audio 200:00:00.2"/>
                      </p:tgtEl>
                    </p:cond>
                  </p:nextCondLst>
                </p:seq>
                <p:seq concurrent="1" nextAc="seek">
                  <p:cTn id="14" restart="whenNotActive" fill="hold" evtFilter="cancelBubble" nodeType="interactiveSeq">
                    <p:stCondLst>
                      <p:cond evt="onMediaBookmark" delay="0">
                        <p:tgtEl>
                          <p14:bmkTgt spid="3" bmkName="Audio 200:00:16.5"/>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6"/>
                                            </p:tgtEl>
                                          </p:cBhvr>
                                        </p:animEffect>
                                        <p:set>
                                          <p:cBhvr>
                                            <p:cTn id="19"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3" bmkName="Audio 200:00:16.5"/>
                      </p:tgtEl>
                    </p:cond>
                  </p:nextCondLst>
                </p:seq>
                <p:seq concurrent="1" nextAc="seek">
                  <p:cTn id="20" restart="whenNotActive" fill="hold" evtFilter="cancelBubble" nodeType="interactiveSeq">
                    <p:stCondLst>
                      <p:cond evt="onMediaBookmark" delay="0">
                        <p:tgtEl>
                          <p14:bmkTgt spid="3" bmkName="Audio 200:00:16.6"/>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
                                            <p:tgtEl>
                                              <p:spTgt spid="7"/>
                                            </p:tgtEl>
                                          </p:cBhvr>
                                        </p:animEffect>
                                      </p:childTnLst>
                                    </p:cTn>
                                  </p:par>
                                </p:childTnLst>
                              </p:cTn>
                            </p:par>
                          </p:childTnLst>
                        </p:cTn>
                      </p:par>
                    </p:childTnLst>
                  </p:cTn>
                  <p:nextCondLst>
                    <p:cond evt="onMediaBookmark" delay="0">
                      <p:tgtEl>
                        <p14:bmkTgt spid="3" bmkName="Audio 200:00:16.6"/>
                      </p:tgtEl>
                    </p:cond>
                  </p:nextCondLst>
                </p:seq>
                <p:seq concurrent="1" nextAc="seek">
                  <p:cTn id="26" restart="whenNotActive" fill="hold" evtFilter="cancelBubble" nodeType="interactiveSeq">
                    <p:stCondLst>
                      <p:cond evt="onMediaBookmark" delay="0">
                        <p:tgtEl>
                          <p14:bmkTgt spid="3" bmkName="Audio 200:00:26.9"/>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7"/>
                                            </p:tgtEl>
                                          </p:cBhvr>
                                        </p:animEffect>
                                        <p:set>
                                          <p:cBhvr>
                                            <p:cTn id="31" dur="1" fill="hold">
                                              <p:stCondLst>
                                                <p:cond delay="199"/>
                                              </p:stCondLst>
                                            </p:cTn>
                                            <p:tgtEl>
                                              <p:spTgt spid="7"/>
                                            </p:tgtEl>
                                            <p:attrNameLst>
                                              <p:attrName>style.visibility</p:attrName>
                                            </p:attrNameLst>
                                          </p:cBhvr>
                                          <p:to>
                                            <p:strVal val="hidden"/>
                                          </p:to>
                                        </p:set>
                                      </p:childTnLst>
                                    </p:cTn>
                                  </p:par>
                                </p:childTnLst>
                              </p:cTn>
                            </p:par>
                          </p:childTnLst>
                        </p:cTn>
                      </p:par>
                    </p:childTnLst>
                  </p:cTn>
                  <p:nextCondLst>
                    <p:cond evt="onMediaBookmark" delay="0">
                      <p:tgtEl>
                        <p14:bmkTgt spid="3" bmkName="Audio 200:00:26.9"/>
                      </p:tgtEl>
                    </p:cond>
                  </p:nextCondLst>
                </p:seq>
                <p:seq concurrent="1" nextAc="seek">
                  <p:cTn id="32" restart="whenNotActive" fill="hold" evtFilter="cancelBubble" nodeType="interactiveSeq">
                    <p:stCondLst>
                      <p:cond evt="onMediaBookmark" delay="0">
                        <p:tgtEl>
                          <p14:bmkTgt spid="3" bmkName="Audio 200:00:27.0"/>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
                                            <p:tgtEl>
                                              <p:spTgt spid="8"/>
                                            </p:tgtEl>
                                          </p:cBhvr>
                                        </p:animEffect>
                                      </p:childTnLst>
                                    </p:cTn>
                                  </p:par>
                                </p:childTnLst>
                              </p:cTn>
                            </p:par>
                          </p:childTnLst>
                        </p:cTn>
                      </p:par>
                    </p:childTnLst>
                  </p:cTn>
                  <p:nextCondLst>
                    <p:cond evt="onMediaBookmark" delay="0">
                      <p:tgtEl>
                        <p14:bmkTgt spid="3" bmkName="Audio 200:00:27.0"/>
                      </p:tgtEl>
                    </p:cond>
                  </p:nextCondLst>
                </p:seq>
                <p:seq concurrent="1" nextAc="seek">
                  <p:cTn id="38" restart="whenNotActive" fill="hold" evtFilter="cancelBubble" nodeType="interactiveSeq">
                    <p:stCondLst>
                      <p:cond evt="onMediaBookmark" delay="0">
                        <p:tgtEl>
                          <p14:bmkTgt spid="3" bmkName="Audio 200:00:37.5"/>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8"/>
                                            </p:tgtEl>
                                          </p:cBhvr>
                                        </p:animEffect>
                                        <p:set>
                                          <p:cBhvr>
                                            <p:cTn id="43"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3" bmkName="Audio 200:00:37.5"/>
                      </p:tgtEl>
                    </p:cond>
                  </p:nextCondLst>
                </p:seq>
                <p:seq concurrent="1" nextAc="seek">
                  <p:cTn id="44" restart="whenNotActive" fill="hold" evtFilter="cancelBubble" nodeType="interactiveSeq">
                    <p:stCondLst>
                      <p:cond evt="onMediaBookmark" delay="0">
                        <p:tgtEl>
                          <p14:bmkTgt spid="3" bmkName="Audio 200:00:37.6"/>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
                                            <p:tgtEl>
                                              <p:spTgt spid="9"/>
                                            </p:tgtEl>
                                          </p:cBhvr>
                                        </p:animEffect>
                                      </p:childTnLst>
                                    </p:cTn>
                                  </p:par>
                                </p:childTnLst>
                              </p:cTn>
                            </p:par>
                          </p:childTnLst>
                        </p:cTn>
                      </p:par>
                    </p:childTnLst>
                  </p:cTn>
                  <p:nextCondLst>
                    <p:cond evt="onMediaBookmark" delay="0">
                      <p:tgtEl>
                        <p14:bmkTgt spid="3" bmkName="Audio 200:00:37.6"/>
                      </p:tgtEl>
                    </p:cond>
                  </p:nextCondLst>
                </p:seq>
                <p:seq concurrent="1" nextAc="seek">
                  <p:cTn id="50" restart="whenNotActive" fill="hold" evtFilter="cancelBubble" nodeType="interactiveSeq">
                    <p:stCondLst>
                      <p:cond evt="onMediaBookmark" delay="0">
                        <p:tgtEl>
                          <p14:bmkTgt spid="3" bmkName="Audio 200:00:50.3"/>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9"/>
                                            </p:tgtEl>
                                          </p:cBhvr>
                                        </p:animEffect>
                                        <p:set>
                                          <p:cBhvr>
                                            <p:cTn id="55" dur="1" fill="hold">
                                              <p:stCondLst>
                                                <p:cond delay="199"/>
                                              </p:stCondLst>
                                            </p:cTn>
                                            <p:tgtEl>
                                              <p:spTgt spid="9"/>
                                            </p:tgtEl>
                                            <p:attrNameLst>
                                              <p:attrName>style.visibility</p:attrName>
                                            </p:attrNameLst>
                                          </p:cBhvr>
                                          <p:to>
                                            <p:strVal val="hidden"/>
                                          </p:to>
                                        </p:set>
                                      </p:childTnLst>
                                    </p:cTn>
                                  </p:par>
                                </p:childTnLst>
                              </p:cTn>
                            </p:par>
                          </p:childTnLst>
                        </p:cTn>
                      </p:par>
                    </p:childTnLst>
                  </p:cTn>
                  <p:nextCondLst>
                    <p:cond evt="onMediaBookmark" delay="0">
                      <p:tgtEl>
                        <p14:bmkTgt spid="3" bmkName="Audio 200:00:50.3"/>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46970" showWhenStopped="0">
                    <p:cTn id="7" fill="hold" display="0">
                      <p:stCondLst>
                        <p:cond delay="indefinite"/>
                      </p:stCondLst>
                      <p:endCondLst>
                        <p:cond evt="onStopAudio" delay="0">
                          <p:tgtEl>
                            <p:sldTgt/>
                          </p:tgtEl>
                        </p:cond>
                      </p:endCondLst>
                    </p:cTn>
                    <p:tgtEl>
                      <p:spTgt spid="3"/>
                    </p:tgtEl>
                  </p:cMediaNode>
                </p:audio>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EDIACAPTIONSPROMPTED" val="False"/>
  <p:tag name="CAPTIONID" val="0999cb1c-222e-4e0b-a4ec-8449f8f76b64"/>
  <p:tag name="TEMPPRESENTATIONFILE" val="C:\Users\brownks\AppData\Local\Temp\1\tmp23FE.tmp"/>
  <p:tag name="TEMPMEDIAFILENAME" val="C:\Users\brownks\AppData\Local\Temp\1\tmp24AB_Audio 3"/>
  <p:tag name="MEDIAFADEDURATION" val="0.2"/>
  <p:tag name="MEDIATRANSPARENCY" val="0.3"/>
  <p:tag name="CUSTOMXMLPARTID" val="{3F9DD073-80F1-49C6-AC42-ACC118E5F9BA}"/>
  <p:tag name="MEDIACAPTIONCOUNT" val="True"/>
  <p:tag name="MEDIACAPTIONSHIDDEN" val="True"/>
</p:tagLst>
</file>

<file path=ppt/tags/tag10.xml><?xml version="1.0" encoding="utf-8"?>
<p:tagLst xmlns:a="http://schemas.openxmlformats.org/drawingml/2006/main" xmlns:r="http://schemas.openxmlformats.org/officeDocument/2006/relationships" xmlns:p="http://schemas.openxmlformats.org/presentationml/2006/main">
  <p:tag name="CAPTIONID" val="051f90d2-ddf6-4656-9c25-943ea1669748"/>
  <p:tag name="MEDIACAPTIONSPROMPTED" val="False"/>
  <p:tag name="MEDIACAPTIONALIGNMENT" val="Auto"/>
  <p:tag name="TEMPPRESENTATIONFILE" val="C:\Users\brownks\AppData\Local\Temp\1\tmpAD35.tmp"/>
  <p:tag name="TEMPMEDIAFILENAME" val="C:\Users\brownks\AppData\Local\Temp\1\tmpAE01_Audio 4"/>
  <p:tag name="MEDIAFADEDURATION" val="0.2"/>
  <p:tag name="MEDIATRANSPARENCY" val="0.3"/>
  <p:tag name="CUSTOMXMLPARTID" val="{9A0ABAEB-92EA-4A1A-BCB4-CDC0D06FE119}"/>
  <p:tag name="MEDIACAPTIONCOUNT" val="True"/>
  <p:tag name="MEDIACAPTIONSHIDDEN" val="True"/>
</p:tagLst>
</file>

<file path=ppt/tags/tag11.xml><?xml version="1.0" encoding="utf-8"?>
<p:tagLst xmlns:a="http://schemas.openxmlformats.org/drawingml/2006/main" xmlns:r="http://schemas.openxmlformats.org/officeDocument/2006/relationships" xmlns:p="http://schemas.openxmlformats.org/presentationml/2006/main">
  <p:tag name="CAPTIONID" val="051f90d2-ddf6-4656-9c25-943ea1669748"/>
  <p:tag name="CAPTIONINTERNALID" val="95818309-ba38-4508-b359-ba3f915ce44f"/>
  <p:tag name="CAPTIONITEMSYSNAME" val="Audio 4Nowwewill00:00:00.7-00:00:36.0"/>
  <p:tag name="BOOKMARKENTRYNAME" val="Audio 400:00:00.7"/>
  <p:tag name="BOOKMARKEXITNAME" val="Audio 400:00:36.0"/>
</p:tagLst>
</file>

<file path=ppt/tags/tag12.xml><?xml version="1.0" encoding="utf-8"?>
<p:tagLst xmlns:a="http://schemas.openxmlformats.org/drawingml/2006/main" xmlns:r="http://schemas.openxmlformats.org/officeDocument/2006/relationships" xmlns:p="http://schemas.openxmlformats.org/presentationml/2006/main">
  <p:tag name="CAPTIONID" val="051f90d2-ddf6-4656-9c25-943ea1669748"/>
  <p:tag name="CAPTIONINTERNALID" val="17c17fe2-e14c-4c77-979b-4f2b9ff5c4ec"/>
  <p:tag name="CAPTIONITEMSYSNAME" val="Audio 4Theneedfor00:00:36.1-00:00:53.0"/>
  <p:tag name="BOOKMARKENTRYNAME" val="Audio 400:00:36.1"/>
  <p:tag name="BOOKMARKEXITNAME" val="Audio 400:00:53.0"/>
</p:tagLst>
</file>

<file path=ppt/tags/tag13.xml><?xml version="1.0" encoding="utf-8"?>
<p:tagLst xmlns:a="http://schemas.openxmlformats.org/drawingml/2006/main" xmlns:r="http://schemas.openxmlformats.org/officeDocument/2006/relationships" xmlns:p="http://schemas.openxmlformats.org/presentationml/2006/main">
  <p:tag name="CAPTIONID" val="051f90d2-ddf6-4656-9c25-943ea1669748"/>
  <p:tag name="CAPTIONINTERNALID" val="21793956-f8de-4d77-80fd-3aa6a1bd8b71"/>
  <p:tag name="CAPTIONITEMSYSNAME" val="Audio 4Therequirementsfor00:00:53.1-00:01:15.9"/>
  <p:tag name="BOOKMARKENTRYNAME" val="Audio 400:00:53.1"/>
  <p:tag name="BOOKMARKEXITNAME" val="Audio 400:01:15.9"/>
</p:tagLst>
</file>

<file path=ppt/tags/tag14.xml><?xml version="1.0" encoding="utf-8"?>
<p:tagLst xmlns:a="http://schemas.openxmlformats.org/drawingml/2006/main" xmlns:r="http://schemas.openxmlformats.org/officeDocument/2006/relationships" xmlns:p="http://schemas.openxmlformats.org/presentationml/2006/main">
  <p:tag name="CAPTIONID" val="051f90d2-ddf6-4656-9c25-943ea1669748"/>
  <p:tag name="CAPTIONINTERNALID" val="dc8ad1e3-753b-45fa-9850-262fd1dc9d9e"/>
  <p:tag name="CAPTIONITEMSYSNAME" val="Audio 4Someancillaryreviews00:01:16.0-00:01:31.2"/>
  <p:tag name="BOOKMARKENTRYNAME" val="Audio 400:01:16.0"/>
  <p:tag name="BOOKMARKEXITNAME" val="Audio 400:01:31.2"/>
</p:tagLst>
</file>

<file path=ppt/tags/tag15.xml><?xml version="1.0" encoding="utf-8"?>
<p:tagLst xmlns:a="http://schemas.openxmlformats.org/drawingml/2006/main" xmlns:r="http://schemas.openxmlformats.org/officeDocument/2006/relationships" xmlns:p="http://schemas.openxmlformats.org/presentationml/2006/main">
  <p:tag name="CAPTIONID" val="051f90d2-ddf6-4656-9c25-943ea1669748"/>
  <p:tag name="CAPTIONINTERNALID" val="5bdb892a-4e69-42f2-a2fc-25447f02a207"/>
  <p:tag name="CAPTIONITEMSYSNAME" val="Audio 4Lastly,PIsmust00:01:32.3-00:01:40.0"/>
  <p:tag name="BOOKMARKENTRYNAME" val="Audio 400:01:32.3"/>
  <p:tag name="BOOKMARKEXITNAME" val="Audio 400:01:40.0"/>
</p:tagLst>
</file>

<file path=ppt/tags/tag16.xml><?xml version="1.0" encoding="utf-8"?>
<p:tagLst xmlns:a="http://schemas.openxmlformats.org/drawingml/2006/main" xmlns:r="http://schemas.openxmlformats.org/officeDocument/2006/relationships" xmlns:p="http://schemas.openxmlformats.org/presentationml/2006/main">
  <p:tag name="CAPTIONID" val="d4e3b863-920d-4698-882e-f5edb8408fc4"/>
  <p:tag name="MEDIACAPTIONSPROMPTED" val="False"/>
  <p:tag name="TEMPPRESENTATIONFILE" val="C:\Users\brownks\AppData\Local\Temp\1\tmpA207.tmp"/>
  <p:tag name="TEMPMEDIAFILENAME" val="C:\Users\brownks\AppData\Local\Temp\1\tmpA2E3_Audio 7"/>
  <p:tag name="MEDIAFADEDURATION" val="0.2"/>
  <p:tag name="MEDIATRANSPARENCY" val="0.3"/>
  <p:tag name="CUSTOMXMLPARTID" val="{FF2EE57D-512A-4CAA-9C15-8260284A226F}"/>
  <p:tag name="MEDIACAPTIONCOUNT" val="True"/>
  <p:tag name="MEDIACAPTIONSHIDDEN" val="True"/>
</p:tagLst>
</file>

<file path=ppt/tags/tag17.xml><?xml version="1.0" encoding="utf-8"?>
<p:tagLst xmlns:a="http://schemas.openxmlformats.org/drawingml/2006/main" xmlns:r="http://schemas.openxmlformats.org/officeDocument/2006/relationships" xmlns:p="http://schemas.openxmlformats.org/presentationml/2006/main">
  <p:tag name="CAPTIONID" val="d4e3b863-920d-4698-882e-f5edb8408fc4"/>
  <p:tag name="CAPTIONINTERNALID" val="5c6916af-301f-4d51-9e3f-0c18cde6839b"/>
  <p:tag name="CAPTIONITEMSYSNAME" val="Audio 7Whatisexpected00:00:00.7-00:00:22.2"/>
  <p:tag name="BOOKMARKENTRYNAME" val="Audio 700:00:00.7"/>
  <p:tag name="BOOKMARKEXITNAME" val="Audio 700:00:22.2"/>
</p:tagLst>
</file>

<file path=ppt/tags/tag18.xml><?xml version="1.0" encoding="utf-8"?>
<p:tagLst xmlns:a="http://schemas.openxmlformats.org/drawingml/2006/main" xmlns:r="http://schemas.openxmlformats.org/officeDocument/2006/relationships" xmlns:p="http://schemas.openxmlformats.org/presentationml/2006/main">
  <p:tag name="CAPTIONID" val="d4e3b863-920d-4698-882e-f5edb8408fc4"/>
  <p:tag name="CAPTIONINTERNALID" val="55335652-d723-4142-8b6c-727b6dce6095"/>
  <p:tag name="CAPTIONITEMSYSNAME" val="Audio 7WhentheNIH00:00:22.3-00:00:39.5"/>
  <p:tag name="BOOKMARKENTRYNAME" val="Audio 700:00:22.3"/>
  <p:tag name="BOOKMARKEXITNAME" val="Audio 700:00:39.5"/>
</p:tagLst>
</file>

<file path=ppt/tags/tag19.xml><?xml version="1.0" encoding="utf-8"?>
<p:tagLst xmlns:a="http://schemas.openxmlformats.org/drawingml/2006/main" xmlns:r="http://schemas.openxmlformats.org/officeDocument/2006/relationships" xmlns:p="http://schemas.openxmlformats.org/presentationml/2006/main">
  <p:tag name="CAPTIONID" val="d4e3b863-920d-4698-882e-f5edb8408fc4"/>
  <p:tag name="CAPTIONINTERNALID" val="19cad89f-e7af-4a5b-a60b-343ca1bc544c"/>
  <p:tag name="CAPTIONITEMSYSNAME" val="Audio 7Similarly,ifan00:00:39.6-00:01:05.4"/>
  <p:tag name="BOOKMARKENTRYNAME" val="Audio 700:00:39.6"/>
  <p:tag name="BOOKMARKEXITNAME" val="Audio 700:01:05.4"/>
</p:tagLst>
</file>

<file path=ppt/tags/tag2.xml><?xml version="1.0" encoding="utf-8"?>
<p:tagLst xmlns:a="http://schemas.openxmlformats.org/drawingml/2006/main" xmlns:r="http://schemas.openxmlformats.org/officeDocument/2006/relationships" xmlns:p="http://schemas.openxmlformats.org/presentationml/2006/main">
  <p:tag name="CAPTIONID" val="0999cb1c-222e-4e0b-a4ec-8449f8f76b64"/>
  <p:tag name="CAPTIONINTERNALID" val="e459c773-ee82-4c99-a44b-5e8453b67d5c"/>
  <p:tag name="CAPTIONITEMSYSNAME" val="Audio 3Thisisa00:00:00.2-00:00:21.6"/>
  <p:tag name="BOOKMARKENTRYNAME" val="Audio 300:00:00.2"/>
  <p:tag name="BOOKMARKEXITNAME" val="Audio 300:00:21.6"/>
</p:tagLst>
</file>

<file path=ppt/tags/tag20.xml><?xml version="1.0" encoding="utf-8"?>
<p:tagLst xmlns:a="http://schemas.openxmlformats.org/drawingml/2006/main" xmlns:r="http://schemas.openxmlformats.org/officeDocument/2006/relationships" xmlns:p="http://schemas.openxmlformats.org/presentationml/2006/main">
  <p:tag name="CAPTIONID" val="d4e3b863-920d-4698-882e-f5edb8408fc4"/>
  <p:tag name="CAPTIONINTERNALID" val="db537e55-96c3-4623-bf4c-562dcc9dd992"/>
  <p:tag name="CAPTIONITEMSYSNAME" val="Audio 7Don’tcommencethe00:01:05.6-00:01:15.1"/>
  <p:tag name="BOOKMARKENTRYNAME" val="Audio 700:01:05.6"/>
  <p:tag name="BOOKMARKEXITNAME" val="Audio 700:01:15.1"/>
</p:tagLst>
</file>

<file path=ppt/tags/tag21.xml><?xml version="1.0" encoding="utf-8"?>
<p:tagLst xmlns:a="http://schemas.openxmlformats.org/drawingml/2006/main" xmlns:r="http://schemas.openxmlformats.org/officeDocument/2006/relationships" xmlns:p="http://schemas.openxmlformats.org/presentationml/2006/main">
  <p:tag name="CAPTIONID" val="00b33e04-3aa0-4f70-bf4c-ec5582a232df"/>
  <p:tag name="MEDIACAPTIONSPROMPTED" val="False"/>
  <p:tag name="TEMPPRESENTATIONFILE" val="C:\Users\brownks\AppData\Local\Temp\1\tmpAE1F.tmp"/>
  <p:tag name="TEMPMEDIAFILENAME" val="C:\Users\brownks\AppData\Local\Temp\1\tmpAECC_Audio 2"/>
  <p:tag name="MEDIAFADEDURATION" val="0.2"/>
  <p:tag name="MEDIATRANSPARENCY" val="0.3"/>
  <p:tag name="CUSTOMXMLPARTID" val="{01B16492-4D4C-41A1-A85C-B9226545EE63}"/>
  <p:tag name="MEDIACAPTIONCOUNT" val="True"/>
  <p:tag name="MEDIACAPTIONSHIDDEN" val="True"/>
</p:tagLst>
</file>

<file path=ppt/tags/tag22.xml><?xml version="1.0" encoding="utf-8"?>
<p:tagLst xmlns:a="http://schemas.openxmlformats.org/drawingml/2006/main" xmlns:r="http://schemas.openxmlformats.org/officeDocument/2006/relationships" xmlns:p="http://schemas.openxmlformats.org/presentationml/2006/main">
  <p:tag name="CAPTIONID" val="00b33e04-3aa0-4f70-bf4c-ec5582a232df"/>
  <p:tag name="CAPTIONINTERNALID" val="9bc9172d-a39f-4feb-99b6-432a5765f598"/>
  <p:tag name="CAPTIONITEMSYSNAME" val="Audio 2Thisconcludesthis00:00:00.2-00:00:16.5"/>
  <p:tag name="BOOKMARKENTRYNAME" val="Audio 200:00:00.2"/>
  <p:tag name="BOOKMARKEXITNAME" val="Audio 200:00:16.5"/>
</p:tagLst>
</file>

<file path=ppt/tags/tag23.xml><?xml version="1.0" encoding="utf-8"?>
<p:tagLst xmlns:a="http://schemas.openxmlformats.org/drawingml/2006/main" xmlns:r="http://schemas.openxmlformats.org/officeDocument/2006/relationships" xmlns:p="http://schemas.openxmlformats.org/presentationml/2006/main">
  <p:tag name="CAPTIONID" val="00b33e04-3aa0-4f70-bf4c-ec5582a232df"/>
  <p:tag name="CAPTIONINTERNALID" val="0eae5d59-08cc-4779-b470-71ca423b3c40"/>
  <p:tag name="CAPTIONITEMSYSNAME" val="Audio 2Therefore,forfull00:00:16.6-00:00:26.9"/>
  <p:tag name="BOOKMARKENTRYNAME" val="Audio 200:00:16.6"/>
  <p:tag name="BOOKMARKEXITNAME" val="Audio 200:00:26.9"/>
</p:tagLst>
</file>

<file path=ppt/tags/tag24.xml><?xml version="1.0" encoding="utf-8"?>
<p:tagLst xmlns:a="http://schemas.openxmlformats.org/drawingml/2006/main" xmlns:r="http://schemas.openxmlformats.org/officeDocument/2006/relationships" xmlns:p="http://schemas.openxmlformats.org/presentationml/2006/main">
  <p:tag name="CAPTIONID" val="00b33e04-3aa0-4f70-bf4c-ec5582a232df"/>
  <p:tag name="CAPTIONINTERNALID" val="798c94f6-cd98-4dcc-aa89-30c4c96d8576"/>
  <p:tag name="CAPTIONITEMSYSNAME" val="Audio 2Inaddition,we00:00:27.0-00:00:37.5"/>
  <p:tag name="BOOKMARKENTRYNAME" val="Audio 200:00:27.0"/>
  <p:tag name="BOOKMARKEXITNAME" val="Audio 200:00:37.5"/>
</p:tagLst>
</file>

<file path=ppt/tags/tag25.xml><?xml version="1.0" encoding="utf-8"?>
<p:tagLst xmlns:a="http://schemas.openxmlformats.org/drawingml/2006/main" xmlns:r="http://schemas.openxmlformats.org/officeDocument/2006/relationships" xmlns:p="http://schemas.openxmlformats.org/presentationml/2006/main">
  <p:tag name="CAPTIONID" val="00b33e04-3aa0-4f70-bf4c-ec5582a232df"/>
  <p:tag name="CAPTIONINTERNALID" val="e9994024-6d31-4987-bf7c-7a4fa2509c58"/>
  <p:tag name="CAPTIONITEMSYSNAME" val="Audio 2Asalways,if00:00:37.6-00:00:50.3"/>
  <p:tag name="BOOKMARKENTRYNAME" val="Audio 200:00:37.6"/>
  <p:tag name="BOOKMARKEXITNAME" val="Audio 200:00:50.3"/>
</p:tagLst>
</file>

<file path=ppt/tags/tag3.xml><?xml version="1.0" encoding="utf-8"?>
<p:tagLst xmlns:a="http://schemas.openxmlformats.org/drawingml/2006/main" xmlns:r="http://schemas.openxmlformats.org/officeDocument/2006/relationships" xmlns:p="http://schemas.openxmlformats.org/presentationml/2006/main">
  <p:tag name="CAPTIONID" val="0999cb1c-222e-4e0b-a4ec-8449f8f76b64"/>
  <p:tag name="CAPTIONINTERNALID" val="c2ee39fb-84db-4811-9520-35c8858c2ff2"/>
  <p:tag name="CAPTIONITEMSYSNAME" val="Audio 3Thispresentationis00:00:21.7-00:00:41.1"/>
  <p:tag name="BOOKMARKENTRYNAME" val="Audio 300:00:21.7"/>
  <p:tag name="BOOKMARKEXITNAME" val="Audio 300:00:41.1"/>
</p:tagLst>
</file>

<file path=ppt/tags/tag4.xml><?xml version="1.0" encoding="utf-8"?>
<p:tagLst xmlns:a="http://schemas.openxmlformats.org/drawingml/2006/main" xmlns:r="http://schemas.openxmlformats.org/officeDocument/2006/relationships" xmlns:p="http://schemas.openxmlformats.org/presentationml/2006/main">
  <p:tag name="CAPTIONID" val="d5dcc345-337c-4db7-8068-c3b6ef521bcb"/>
  <p:tag name="CAPTIONINTERNALID" val="dddd87ad-6b76-4465-adbf-18125fd03a71"/>
  <p:tag name="CAPTIONITEMSYSNAME" val="Audio 2Thereleasedate00:00:00.2-00:00:12.6"/>
  <p:tag name="BOOKMARKENTRYNAME" val="Audio 200:00:00.2"/>
  <p:tag name="BOOKMARKEXITNAME" val="Audio 200:00:12.6"/>
</p:tagLst>
</file>

<file path=ppt/tags/tag5.xml><?xml version="1.0" encoding="utf-8"?>
<p:tagLst xmlns:a="http://schemas.openxmlformats.org/drawingml/2006/main" xmlns:r="http://schemas.openxmlformats.org/officeDocument/2006/relationships" xmlns:p="http://schemas.openxmlformats.org/presentationml/2006/main">
  <p:tag name="CAPTIONID" val="f3e300d3-890d-4df5-ab2a-586552c8ae50"/>
  <p:tag name="TEMPPRESENTATIONFILE" val="C:\Users\brownks\AppData\Local\Temp\1\tmpD8AE.tmp"/>
  <p:tag name="TEMPMEDIAFILENAME" val="C:\Users\brownks\AppData\Local\Temp\1\tmpD94B_Audio 6"/>
  <p:tag name="MEDIAFADEDURATION" val="0.2"/>
  <p:tag name="MEDIATRANSPARENCY" val="0.3"/>
  <p:tag name="CUSTOMXMLPARTID" val="{447F9700-0476-4EE7-A06B-59D6DE1D1227}"/>
  <p:tag name="MEDIACAPTIONCOUNT" val="True"/>
  <p:tag name="MEDIACAPTIONSPROMPTED" val="False"/>
  <p:tag name="MEDIACAPTIONSHIDDEN" val="True"/>
</p:tagLst>
</file>

<file path=ppt/tags/tag6.xml><?xml version="1.0" encoding="utf-8"?>
<p:tagLst xmlns:a="http://schemas.openxmlformats.org/drawingml/2006/main" xmlns:r="http://schemas.openxmlformats.org/officeDocument/2006/relationships" xmlns:p="http://schemas.openxmlformats.org/presentationml/2006/main">
  <p:tag name="CAPTIONID" val="f3e300d3-890d-4df5-ab2a-586552c8ae50"/>
  <p:tag name="CAPTIONINTERNALID" val="77470aea-3c1a-4ab4-b6cd-25a8f08719a2"/>
  <p:tag name="CAPTIONITEMSYSNAME" val="Audio 6Thepurposeof00:00:00.1-00:00:12.9"/>
  <p:tag name="BOOKMARKENTRYNAME" val="Audio 600:00:00.1"/>
  <p:tag name="BOOKMARKEXITNAME" val="Audio 600:00:12.9"/>
</p:tagLst>
</file>

<file path=ppt/tags/tag7.xml><?xml version="1.0" encoding="utf-8"?>
<p:tagLst xmlns:a="http://schemas.openxmlformats.org/drawingml/2006/main" xmlns:r="http://schemas.openxmlformats.org/officeDocument/2006/relationships" xmlns:p="http://schemas.openxmlformats.org/presentationml/2006/main">
  <p:tag name="CAPTIONID" val="f3e300d3-890d-4df5-ab2a-586552c8ae50"/>
  <p:tag name="CAPTIONINTERNALID" val="9dcede81-0b56-402e-a28e-809177fcec26"/>
  <p:tag name="CAPTIONITEMSYSNAME" val="Audio 6Policy106applies00:00:13.0-00:00:25.2"/>
  <p:tag name="BOOKMARKENTRYNAME" val="Audio 600:00:13.0"/>
  <p:tag name="BOOKMARKEXITNAME" val="Audio 600:00:25.2"/>
</p:tagLst>
</file>

<file path=ppt/tags/tag8.xml><?xml version="1.0" encoding="utf-8"?>
<p:tagLst xmlns:a="http://schemas.openxmlformats.org/drawingml/2006/main" xmlns:r="http://schemas.openxmlformats.org/officeDocument/2006/relationships" xmlns:p="http://schemas.openxmlformats.org/presentationml/2006/main">
  <p:tag name="CAPTIONID" val="f3e300d3-890d-4df5-ab2a-586552c8ae50"/>
  <p:tag name="CAPTIONINTERNALID" val="9124310c-9daa-420d-a444-ffb6dee9d460"/>
  <p:tag name="CAPTIONITEMSYSNAME" val="Audio 6Thispolicydoes00:00:25.3-00:00:43.1"/>
  <p:tag name="BOOKMARKENTRYNAME" val="Audio 600:00:25.3"/>
  <p:tag name="BOOKMARKEXITNAME" val="Audio 600:00:43.1"/>
</p:tagLst>
</file>

<file path=ppt/tags/tag9.xml><?xml version="1.0" encoding="utf-8"?>
<p:tagLst xmlns:a="http://schemas.openxmlformats.org/drawingml/2006/main" xmlns:r="http://schemas.openxmlformats.org/officeDocument/2006/relationships" xmlns:p="http://schemas.openxmlformats.org/presentationml/2006/main">
  <p:tag name="CAPTIONID" val="f3e300d3-890d-4df5-ab2a-586552c8ae50"/>
  <p:tag name="CAPTIONINTERNALID" val="cdd03f48-ac35-42b9-b8c7-9c4df0574b90"/>
  <p:tag name="CAPTIONITEMSYSNAME" val="Audio 6Forinformationabout00:00:43.2-00:00:52.9"/>
  <p:tag name="BOOKMARKENTRYNAME" val="Audio 600:00:43.2"/>
  <p:tag name="BOOKMARKEXITNAME" val="Audio 600:00:52.9"/>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1 6 " ? > < C a p t i o n I t e m s L i s t   x m l n s : x s i = " h t t p : / / w w w . w 3 . o r g / 2 0 0 1 / X M L S c h e m a - i n s t a n c e "   x m l n s : x s d = " h t t p : / / w w w . w 3 . o r g / 2 0 0 1 / X M L S c h e m a " > < I d > d 4 e 3 b 8 6 3 - 9 2 0 d - 4 6 9 8 - 8 8 2 e - f 5 e d b 8 4 0 8 f c 4 < / I d > < C a p t i o n I t e m s > < C a p t i o n I t e m > < I n t e r n a l I d > 5 c 6 9 1 6 a f - 3 0 1 f - 4 d 5 1 - 9 e 3 f - 0 c 1 8 c d e 6 8 3 9 b < / I n t e r n a l I d > < N a m e > A u d i o   7 W h a t i s e x p e c t e d 0 0 : 0 0 : 0 0 . 7 - 0 0 : 0 0 : 2 2 . 2 < / N a m e > < T e x t > W h a t   i s   e x p e c t e d   b y   t h e   I R B ?     T h e   I R B   e x p e c t s   t h a t   t h e   N I H   P I   k n o w s   w h i c h   a n c i l l a r y   r e v i e w s   a r e   r e q u i r e d   f o r   t h e   p r o t o c o l   ( i f   a n y ) .   T h e   P I   s h o u l d   d e s c r i b e   t h e   s t u d y   p r o c e d u r e s   i n   t h e   p r o t o c o l .   A n d ,   t h e   P I   s h o u l d   i n c l u d e   a n y   l a n g u a g e   i n   t h e   i n f o r m e d   c o n s e n t   t h a t   i s   r e q u i r e d   b y   a n   a n c i l l a r y   r e v i e w   c o m m i t t e e .   < / T e x t > < B o o k M a r k E n t r y N a m e > A u d i o   7 0 0 : 0 0 : 0 0 . 7 < / B o o k M a r k E n t r y N a m e > < B o o k M a r k E x i t N a m e > A u d i o   7 0 0 : 0 0 : 2 2 . 2 < / B o o k M a r k E x i t N a m e > < B o o k M a r k E n t r y P o s i t i o n > 7 0 5 < / B o o k M a r k E n t r y P o s i t i o n > < B o o k M a r k E x i t P o s i t i o n > 2 2 2 5 4 < / 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 5 5 3 3 5 6 5 2 - d 7 2 3 - 4 1 4 2 - 8 b 6 c - 7 2 7 b 6 d c e 6 0 9 5 < / I n t e r n a l I d > < N a m e > A u d i o   7 W h e n t h e N I H 0 0 : 0 0 : 2 2 . 3 - 0 0 : 0 0 : 3 9 . 5 < / N a m e > < T e x t > W h e n   t h e   N I H   I R B   i s   t h e   r e v i e w i n g   I R B ,   t h e   P I   s h o u l d   c o m p l e t e   a l l   r e q u i r e d   a n c i l l a r y   r e v i e w s   a n d   p r o v i d e   a p p r o v a l s   ( i f   a n y )   t o   t h e   I R B .   M i s s i n g   a n c i l l a r y   r e v i e w s   m a y   r e s u l t   i n   d e l a y   i n   I R B   r e v i e w   o f   t h e   s u b m i s s i o n .   < / T e x t > < B o o k M a r k E n t r y N a m e > A u d i o   7 0 0 : 0 0 : 2 2 . 3 < / B o o k M a r k E n t r y N a m e > < B o o k M a r k E x i t N a m e > A u d i o   7 0 0 : 0 0 : 3 9 . 5 < / B o o k M a r k E x i t N a m e > < B o o k M a r k E n t r y P o s i t i o n > 2 2 3 0 0 < / B o o k M a r k E n t r y P o s i t i o n > < B o o k M a r k E x i t P o s i t i o n > 3 9 5 6 6 < / 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 1 9 c a d 8 9 f - e 7 a f - 4 a 5 b - a 6 0 b - 3 4 3 c a 1 b c 5 4 4 c < / I n t e r n a l I d > < N a m e > A u d i o   7 S i m i l a r l y , i f a n 0 0 : 0 0 : 3 9 . 6 - 0 0 : 0 1 : 0 5 . 4 < / N a m e > < T e x t > S i m i l a r l y ,   i f   a n   e x t e r n a l   I R B   i s   r e v i e w i n g   t h e   r e s e a r c h ,   N I H   P I   s h o u l d   c o m p l e t e   a l l   r e q u i r e d   a n c i l l a r y   r e v i e w s   a n d   p r o v i d e   a p p r o v a l s   ( i f   a n y )   t o   t h e   I R B O ,   w h e n   s u b m i t t i n g   t h e   s h a d o w   p r o t o c o l   f o r   i n s t i t u t i o n a l   r e v i e w .   I R B O   m a y   n o t   i s s u e   t h e   I n s t i t u t i o n a l   R e v i e w   M e m o   n e e d e d   t o   s u b m i t   a n   e x t e r n a l   I R B ,   i f   a n c i l l a r y   c o m m i t t e e   a p p r o v a l s   a r e   m i s s i n g .   < / T e x t > < B o o k M a r k E n t r y N a m e > A u d i o   7 0 0 : 0 0 : 3 9 . 6 < / B o o k M a r k E n t r y N a m e > < B o o k M a r k E x i t N a m e > A u d i o   7 0 0 : 0 1 : 0 5 . 4 < / B o o k M a r k E x i t N a m e > < B o o k M a r k E n t r y P o s i t i o n > 3 9 6 0 0 < / B o o k M a r k E n t r y P o s i t i o n > < B o o k M a r k E x i t P o s i t i o n > 6 5 4 0 0 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 d b 5 3 7 e 5 5 - 9 6 c 3 - 4 6 2 3 - b f 4 c - 5 6 2 d c c 9 d d 9 9 2 < / I n t e r n a l I d > < N a m e > A u d i o   7 D o n  t c o m m e n c e t h e 0 0 : 0 1 : 0 5 . 6 - 0 0 : 0 1 : 1 5 . 1 < / N a m e > < T e x t > D o n  t   c o m m e n c e   t h e   r e s e a r c h   u n t i l   I R B   r e v i e w   a n d   a n c i l l a r y   r e v i e w s   a r e   c o m p l e t e   a n d   a p p r o v a l s   h a v e   b e e n   g r a n t e d .   < / T e x t > < B o o k M a r k E n t r y N a m e > A u d i o   7 0 0 : 0 1 : 0 5 . 6 < / B o o k M a r k E n t r y N a m e > < B o o k M a r k E x i t N a m e > A u d i o   7 0 0 : 0 1 : 1 5 . 1 < / B o o k M a r k E x i t N a m e > < B o o k M a r k E n t r y P o s i t i o n > 6 5 6 0 0 < / B o o k M a r k E n t r y P o s i t i o n > < B o o k M a r k E x i t P o s i t i o n > 7 5 1 5 1 < / 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2.xml>��< ? x m l   v e r s i o n = " 1 . 0 "   e n c o d i n g = " u t f - 1 6 " ? > < C a p t i o n I t e m s L i s t   x m l n s : x s i = " h t t p : / / w w w . w 3 . o r g / 2 0 0 1 / X M L S c h e m a - i n s t a n c e "   x m l n s : x s d = " h t t p : / / w w w . w 3 . o r g / 2 0 0 1 / X M L S c h e m a " > < I d > 0 0 b 3 3 e 0 4 - 3 a a 0 - 4 f 7 0 - b f 4 c - e c 5 5 8 2 a 2 3 2 d f < / I d > < C a p t i o n I t e m s > < C a p t i o n I t e m > < I n t e r n a l I d > 9 b c 9 1 7 2 d - a 3 9 f - 4 f e b - 9 9 b 6 - 4 3 2 a 5 7 6 5 f 5 9 8 < / I n t e r n a l I d > < N a m e > A u d i o   2 T h i s c o n c l u d e s t h i s 0 0 : 0 0 : 0 0 . 2 - 0 0 : 0 0 : 1 6 . 5 < / N a m e > < T e x t > T h i s   c o n c l u d e s   t h i s   p r e s e n t a t i o n .   A s   a   r e m i n d e r ,   t h i s   p r e s e n t a t i o n   i s   i n t e n d e d   t o   b e   o n l y   a   b r i e f   o v e r v i e w   o f   t h e   k e y   p o i n t s   o f   t h e   p o l i c y .   I t   i s   n o t   a   d e t a i l e d   d i s c u s s i o n   o f   t h i s   p o l i c y ,   a n d   t h e r e   a r e   s o m e   e l e m e n t s   o f   t h e   p o l i c y   t h a t   w e   d i d   n o t   d i s c u s s .   < / T e x t > < B o o k M a r k E n t r y N a m e > A u d i o   2 0 0 : 0 0 : 0 0 . 2 < / B o o k M a r k E n t r y N a m e > < B o o k M a r k E x i t N a m e > A u d i o   2 0 0 : 0 0 : 1 6 . 5 < / B o o k M a r k E x i t N a m e > < B o o k M a r k E n t r y P o s i t i o n > 2 0 0 < / B o o k M a r k E n t r y P o s i t i o n > < B o o k M a r k E x i t P o s i t i o n > 1 6 5 7 1 < / 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 0 e a e 5 d 5 9 - 0 8 c c - 4 7 7 9 - b 4 7 0 - 7 1 c a 4 2 3 b 3 c 4 0 < / I n t e r n a l I d > < N a m e > A u d i o   2 T h e r e f o r e , f o r f u l l 0 0 : 0 0 : 1 6 . 6 - 0 0 : 0 0 : 2 6 . 9 < / N a m e > < T e x t > T h e r e f o r e ,   f o r   f u l l   i n f o r m a t i o n ,   I   u r g e   y o u   g o   t o   t h e   I R B O   w e b s i t e ,   a n d   r e v i e w   t h e   p o l i c y   a n d   t h e   a s s o c i a t e d   p o l i c y   o v e r v i e w   t a b l e   p o s t e d   t h e r e .   < / T e x t > < B o o k M a r k E n t r y N a m e > A u d i o   2 0 0 : 0 0 : 1 6 . 6 < / B o o k M a r k E n t r y N a m e > < B o o k M a r k E x i t N a m e > A u d i o   2 0 0 : 0 0 : 2 6 . 9 < / B o o k M a r k E x i t N a m e > < B o o k M a r k E n t r y P o s i t i o n > 1 6 6 0 0 < / B o o k M a r k E n t r y P o s i t i o n > < B o o k M a r k E x i t P o s i t i o n > 2 6 9 1 4 < / 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 7 9 8 c 9 4 f 6 - c d 9 8 - 4 d c c - a a 8 9 - 3 0 c 4 c 9 6 d 8 5 7 6 < / I n t e r n a l I d > < N a m e > A u d i o   2 I n a d d i t i o n , w e 0 0 : 0 0 : 2 7 . 0 - 0 0 : 0 0 : 3 7 . 5 < / N a m e > < T e x t > I n   a d d i t i o n ,   w e   p r o v i d e   a d d i t i o n a l   r e s o u r c e s   i n   t h e   p o l i c y   w h i c h   y o u   m a y   f i n d   h e l p f u l ,   i n c l u d i n g   l i n k s   t o   r e g u l a t i o n s ,   a n d   o t h e r   N I H   p o l i c y   o r   g u i d e l i n e s . < / T e x t > < B o o k M a r k E n t r y N a m e > A u d i o   2 0 0 : 0 0 : 2 7 . 0 < / B o o k M a r k E n t r y N a m e > < B o o k M a r k E x i t N a m e > A u d i o   2 0 0 : 0 0 : 3 7 . 5 < / B o o k M a r k E x i t N a m e > < B o o k M a r k E n t r y P o s i t i o n > 2 7 0 0 0 < / B o o k M a r k E n t r y P o s i t i o n > < B o o k M a r k E x i t P o s i t i o n > 3 7 5 2 3 < / 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 e 9 9 9 4 0 2 4 - 6 d 3 1 - 4 9 8 7 - b f 7 c - 7 a 4 f a 2 5 0 9 c 5 8 < / I n t e r n a l I d > < N a m e > A u d i o   2 A s a l w a y s , i f 0 0 : 0 0 : 3 7 . 6 - 0 0 : 0 0 : 5 0 . 3 < / N a m e > < T e x t > A s   a l w a y s ,   i f   y o u   h a v e   q u e s t i o n s ,   f e e l   f r e e   t o   e m a i l   t h e   N I H   I R B   a t   I R B @ o d . n i h . g o v .   T h a n k   y o u   f o r   l i s t e n i n g . < / T e x t > < B o o k M a r k E n t r y N a m e > A u d i o   2 0 0 : 0 0 : 3 7 . 6 < / B o o k M a r k E n t r y N a m e > < B o o k M a r k E x i t N a m e > A u d i o   2 0 0 : 0 0 : 5 0 . 3 < / B o o k M a r k E x i t N a m e > < B o o k M a r k E n t r y P o s i t i o n > 3 7 6 0 0 < / B o o k M a r k E n t r y P o s i t i o n > < B o o k M a r k E x i t P o s i t i o n > 5 0 3 8 0 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3.xml>��< ? x m l   v e r s i o n = " 1 . 0 "   e n c o d i n g = " u t f - 1 6 " ? > < C a p t i o n I t e m s L i s t   x m l n s : x s d = " h t t p : / / w w w . w 3 . o r g / 2 0 0 1 / X M L S c h e m a "   x m l n s : x s i = " h t t p : / / w w w . w 3 . o r g / 2 0 0 1 / X M L S c h e m a - i n s t a n c e " > < I d > d 5 d c c 3 4 5 - 3 3 7 c - 4 d b 7 - 8 0 6 8 - c 3 b 6 e f 5 2 1 b c b < / I d > < C a p t i o n I t e m s > < C a p t i o n I t e m > < I n t e r n a l I d > d d d d 8 7 a d - 6 b 7 6 - 4 4 6 5 - a d b f - 1 8 1 2 5 f d 0 3 a 7 1 < / I n t e r n a l I d > < N a m e > A u d i o   2 T h e r e l e a s e d a t e 0 0 : 0 0 : 0 0 . 2 - 0 0 : 0 0 : 1 2 . 6 < / N a m e > < T e x t > T h e   r e l e a s e   d a t e   f o r   t h i s   p o l i c y   i s   O c t o b e r   6 ,   2 0 2 0 .   H o w e v e r ,   t h e   I R B   w i l l   n o t   b e g i n   t o   e n f o r c e   t h e   p o l i c y   u n t i l   t h e   e f f e c t i v e   d a t e   o f   O c t o b e r   1 2 ,   2 0 2 0 . < / T e x t > < B o o k M a r k E n t r y N a m e > A u d i o   2 0 0 : 0 0 : 0 0 . 2 < / B o o k M a r k E n t r y N a m e > < B o o k M a r k E x i t N a m e > A u d i o   2 0 0 : 0 0 : 1 2 . 6 < / B o o k M a r k E x i t N a m e > < B o o k M a r k E n t r y P o s i t i o n > 2 0 0 < / B o o k M a r k E n t r y P o s i t i o n > < B o o k M a r k E x i t P o s i t i o n > 1 2 6 1 1 < / 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4.xml>��< ? x m l   v e r s i o n = " 1 . 0 "   e n c o d i n g = " u t f - 1 6 " ? > < C a p t i o n I t e m s L i s t   x m l n s : x s i = " h t t p : / / w w w . w 3 . o r g / 2 0 0 1 / X M L S c h e m a - i n s t a n c e "   x m l n s : x s d = " h t t p : / / w w w . w 3 . o r g / 2 0 0 1 / X M L S c h e m a " > < I d > 0 9 9 9 c b 1 c - 2 2 2 e - 4 e 0 b - a 4 e c - 8 4 4 9 f 8 f 7 6 b 6 4 < / I d > < C a p t i o n I t e m s > < C a p t i o n I t e m > < I n t e r n a l I d > e 4 5 9 c 7 7 3 - e e 8 2 - 4 c 9 9 - a 4 4 b - 5 e 8 4 5 3 b 6 7 d 5 c < / I n t e r n a l I d > < N a m e > A u d i o   3 T h i s i s a 0 0 : 0 0 : 0 0 . 2 - 0 0 : 0 0 : 2 1 . 6 < / N a m e > < T e x t > T h i s   i s   a   s h o r t   p r e s e n t a t i o n   t o   i n t r o d u c e   y o u   t o   p o l i c y   1 0 6 ,   w h i c h   i s   t h e   n e w   O f f i c e   o f   H u m a n   S u b j e c t s   R e s e a r c h   P r o t e c t i o n s   p o l i c y   d e s c r i b i n g   t h e   r e q u i r e m e n t s   f o r   i n s t i t u t i o n a l   a n c i l l a r y   r e v i e w s ,   w h i c h   a r e   r e q u i r e d   b y   t h e   N I H   f o r   h u m a n   s u b j e c t s   r e s e a r c h   a c t i v i t i e s ,   i n   a d d i t i o n   t o   r e v i e w   b y   t h e   I n s t i t u t i o n a l   R e v i e w   B o a r d ,   o r   I R B . < / T e x t > < B o o k M a r k E n t r y N a m e > A u d i o   3 0 0 : 0 0 : 0 0 . 2 < / B o o k M a r k E n t r y N a m e > < B o o k M a r k E x i t N a m e > A u d i o   3 0 0 : 0 0 : 2 1 . 6 < / B o o k M a r k E x i t N a m e > < B o o k M a r k E n t r y P o s i t i o n > 2 0 0 < / B o o k M a r k E n t r y P o s i t i o n > < B o o k M a r k E x i t P o s i t i o n > 2 1 6 7 6 < / 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 c 2 e e 3 9 f b - 8 4 d b - 4 8 1 1 - 9 5 2 0 - 3 5 c 8 8 5 8 c 2 f f 2 < / I n t e r n a l I d > < N a m e > A u d i o   3 T h i s p r e s e n t a t i o n i s 0 0 : 0 0 : 2 1 . 7 - 0 0 : 0 0 : 4 1 . 1 < / N a m e > < T e x t > T h i s   p r e s e n t a t i o n   i s   m e a n t   t o   b e   a   b r i e f   o v e r v i e w   o f   t h e   k e y   p o i n t s   o f   t h e   p o l i c y .   I t   i s   n o t   a n   i n - d e p t h   d i s c u s s i o n   o f   t h e   p o l i c y   a n d   n o t   a l l   p o i n t s   r a i s e d   i n   t h e   p o l i c y   w i l l   b e   d i s c u s s e d .   I t   i s   i m p o r t a n t   t h a t   y o u   r e v i e w   t h e   f u l l   p o l i c y   d o c u m e n t   w h i c h   i s   p o s t e d   o n   t h e   I R B O   w e b s i t e . < / T e x t > < B o o k M a r k E n t r y N a m e > A u d i o   3 0 0 : 0 0 : 2 1 . 7 < / B o o k M a r k E n t r y N a m e > < B o o k M a r k E x i t N a m e > A u d i o   3 0 0 : 0 0 : 4 1 . 1 < / B o o k M a r k E x i t N a m e > < B o o k M a r k E n t r y P o s i t i o n > 2 1 7 0 0 < / B o o k M a r k E n t r y P o s i t i o n > < B o o k M a r k E x i t P o s i t i o n > 4 1 1 3 9 < / 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5.xml>��< ? x m l   v e r s i o n = " 1 . 0 "   e n c o d i n g = " u t f - 1 6 " ? > < C a p t i o n I t e m s L i s t   x m l n s : x s i = " h t t p : / / w w w . w 3 . o r g / 2 0 0 1 / X M L S c h e m a - i n s t a n c e "   x m l n s : x s d = " h t t p : / / w w w . w 3 . o r g / 2 0 0 1 / X M L S c h e m a " > < I d > f 3 e 3 0 0 d 3 - 8 9 0 d - 4 d f 5 - a b 2 a - 5 8 6 5 5 2 c 8 a e 5 0 < / I d > < C a p t i o n I t e m s > < C a p t i o n I t e m > < I n t e r n a l I d > 7 7 4 7 0 a e a - 3 c 1 a - 4 a b 4 - b 6 c d - 2 5 a 8 f 0 8 7 1 9 a 2 < / I n t e r n a l I d > < N a m e > A u d i o   6 T h e p u r p o s e o f 0 0 : 0 0 : 0 0 . 1 - 0 0 : 0 0 : 1 2 . 9 < / N a m e > < T e x t > T h e   p u r p o s e   o f   p o l i c y   1 0 6   i s   t o   d e s c r i b e   t h e   r e q u i r e m e n t s   f o r   i n s t i t u t i o n a l   a n c i l l a r y   r e v i e w s ,   w h i c h   a r e   r e q u i r e d   b y   t h e   N I H   f o r   h u m a n   s u b j e c t s   r e s e a r c h   a c t i v i t i e s ,   i n   a d d i t i o n   t o   r e v i e w   b y   t h e   I R B . < / T e x t > < B o o k M a r k E n t r y N a m e > A u d i o   6 0 0 : 0 0 : 0 0 . 1 < / B o o k M a r k E n t r y N a m e > < B o o k M a r k E x i t N a m e > A u d i o   6 0 0 : 0 0 : 1 2 . 9 < / B o o k M a r k E x i t N a m e > < B o o k M a r k E n t r y P o s i t i o n > 1 0 0 < / B o o k M a r k E n t r y P o s i t i o n > < B o o k M a r k E x i t P o s i t i o n > 1 2 9 1 1 < / 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 9 d c e d e 8 1 - 0 b 5 6 - 4 0 2 e - a 2 8 e - 8 0 9 1 7 7 f c e c 2 6 < / I n t e r n a l I d > < N a m e > A u d i o   6 P o l i c y 1 0 6 a p p l i e s 0 0 : 0 0 : 1 3 . 0 - 0 0 : 0 0 : 2 5 . 2 < / N a m e > < T e x t > P o l i c y   1 0 6   a p p l i e s   t o   N I H   i n v e s t i g a t o r s   c o n d u c t i n g   r e s e a r c h   f o r   t h e   N I H   I n t r a m u r a l   R e s e a r c h   P r o g r a m ,   i r r e s p e c t i v e   o f   w h e t h e r   t h e   N I H   I R B ,   o r   a n o t h e r   I R B   i s   t h e   r e v i e w i n g   I R B .   < / T e x t > < B o o k M a r k E n t r y N a m e > A u d i o   6 0 0 : 0 0 : 1 3 . 0 < / B o o k M a r k E n t r y N a m e > < B o o k M a r k E x i t N a m e > A u d i o   6 0 0 : 0 0 : 2 5 . 2 < / B o o k M a r k E x i t N a m e > < B o o k M a r k E n t r y P o s i t i o n > 1 3 0 0 0 < / B o o k M a r k E n t r y P o s i t i o n > < B o o k M a r k E x i t P o s i t i o n > 2 5 2 9 4 < / 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 9 1 2 4 3 1 0 c - 9 d a a - 4 2 0 d - a 4 4 4 - f f b 6 d e e 9 d 4 6 0 < / I n t e r n a l I d > < N a m e > A u d i o   6 T h i s p o l i c y d o e s 0 0 : 0 0 : 2 5 . 3 - 0 0 : 0 0 : 4 3 . 1 < / N a m e > < T e x t > T h i s   p o l i c y   d o e s   n o t   a p p l y   t o   n o n - N I H   i n v e s t i g a t o r s   w h e n   t h e   N I H   I R B   i s   t h e   r e v i e w i n g   I R B .   F o r   i n f o r m a t i o n   a b o u t   a n c i l l a r y   r e v i e w   r e q u i r e m e n t s   f o r   i n s t i t u t i o n s   r e l y i n g   u p o n   t h e   N I H   I R B ,   s e e   P o l i c y 1 0 5   I R B   R e l i a n c e   a n d   C o l l a b o r a t i v e   R e s e a r c h .   < / T e x t > < B o o k M a r k E n t r y N a m e > A u d i o   6 0 0 : 0 0 : 2 5 . 3 < / B o o k M a r k E n t r y N a m e > < B o o k M a r k E x i t N a m e > A u d i o   6 0 0 : 0 0 : 4 3 . 1 < / B o o k M a r k E x i t N a m e > < B o o k M a r k E n t r y P o s i t i o n > 2 5 3 0 0 < / B o o k M a r k E n t r y P o s i t i o n > < B o o k M a r k E x i t P o s i t i o n > 4 3 1 9 2 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 c d d 0 3 f 4 8 - a c 3 5 - 4 2 b 9 - b 8 c 7 - 9 c 4 d f 0 5 7 4 b 9 0 < / I n t e r n a l I d > < N a m e > A u d i o   6 F o r i n f o r m a t i o n a b o u t 0 0 : 0 0 : 4 3 . 2 - 0 0 : 0 0 : 5 2 . 9 < / N a m e > < T e x t > F o r   i n f o r m a t i o n   a b o u t   e t h i c s   r e v i e w   p o l i c y   f o r   r e l y i n g   i n s t i t u t i o n s ,   s e e   P o l i c y   1 0 2   I n v e s t i g a t o r   C o n f l i c t   o f   I n t e r e s t   a n d   G o v e r n m e n t   R o y a l t i e s < / T e x t > < B o o k M a r k E n t r y N a m e > A u d i o   6 0 0 : 0 0 : 4 3 . 2 < / B o o k M a r k E n t r y N a m e > < B o o k M a r k E x i t N a m e > A u d i o   6 0 0 : 0 0 : 5 2 . 9 < / B o o k M a r k E x i t N a m e > < B o o k M a r k E n t r y P o s i t i o n > 4 3 2 0 0 < / B o o k M a r k E n t r y P o s i t i o n > < B o o k M a r k E x i t P o s i t i o n > 5 2 9 6 0 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6.xml>��< ? x m l   v e r s i o n = " 1 . 0 "   e n c o d i n g = " u t f - 1 6 " ? > < C a p t i o n I t e m s L i s t   x m l n s : x s i = " h t t p : / / w w w . w 3 . o r g / 2 0 0 1 / X M L S c h e m a - i n s t a n c e "   x m l n s : x s d = " h t t p : / / w w w . w 3 . o r g / 2 0 0 1 / X M L S c h e m a " > < I d > 0 5 1 f 9 0 d 2 - d d f 6 - 4 6 5 6 - 9 c 2 5 - 9 4 3 e a 1 6 6 9 7 4 8 < / I d > < C a p t i o n I t e m s > < C a p t i o n I t e m > < I n t e r n a l I d > 9 5 8 1 8 3 0 9 - b a 3 8 - 4 5 0 8 - b 3 5 9 - b a 3 f 9 1 5 c e 4 4 f < / I n t e r n a l I d > < N a m e > A u d i o   4 N o w w e w i l l 0 0 : 0 0 : 0 0 . 7 - 0 0 : 0 0 : 3 6 . 0 < / N a m e > < T e x t > N o w   w e   w i l l   d i s c u s s   t h e   k e y   p o i n t s   o f   P o l i c y   1 0 6 .   A n c i l l a r y   r e v i e w s   a r e   i n s t i t u t i o n a l   r e v i e w s   r e q u i r e d   b y   t h e   N I H   f o r   h u m a n   s u b j e c t s   r e s e a r c h   a c t i v i t i e s .   A t   t h e   N I H ,   e x a m p l e s   o f   a n c i l l a r y   c o m m i t t e e s   i n c l u d e :   S c i e n t i f i c   R e v i e w ,   t h e   r a d i a t i o n   s a f e t y   c o m m i t t e e ,   I n s t i t u t i o n a l   B i o s a f e t y   C o m m i t t e e ,   T e c h n o l o g y   T r a n s f e r ,   a n d   C o n f l i c t s   o f   I n t e r e s t   r e v i e w   b y   t h e   I C   D e p u t y   E t h i c s   C o u n s e l o r s .   R e v i e w   P o l i c y   1 0 6   f o r   m o r e   i n f o r m a t i o n   a b o u t   t h e   a n c i l l a r y   c o m m i t t e e s   a t   t h e   N I H .   < / T e x t > < B o o k M a r k E n t r y N a m e > A u d i o   4 0 0 : 0 0 : 0 0 . 7 < / B o o k M a r k E n t r y N a m e > < B o o k M a r k E x i t N a m e > A u d i o   4 0 0 : 0 0 : 3 6 . 0 < / B o o k M a r k E x i t N a m e > < B o o k M a r k E n t r y P o s i t i o n > 7 8 1 < / B o o k M a r k E n t r y P o s i t i o n > < B o o k M a r k E x i t P o s i t i o n > 3 6 0 3 2 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 1 7 c 1 7 f e 2 - e 1 4 c - 4 c 7 7 - 9 7 9 b - 4 f 2 b 9 f f 5 c 4 e c < / I n t e r n a l I d > < N a m e > A u d i o   4 T h e n e e d f o r 0 0 : 0 0 : 3 6 . 1 - 0 0 : 0 0 : 5 3 . 0 < / N a m e > < T e x t > T h e   n e e d   f o r   a n   a n c i l l a r y   r e v i e w   v a r i e s   b y   p r o t o c o l   a n d   t h e   s t u d y   p r o c e d u r e s   o n   t h e   r e s e a r c h .   S o m e   p r o t o c o l s   d o   n o t   r e q u i r e   a n y   a n c i l l a r y   r e v i e w s .   N I H   P I s   a r e   r e s p o n s i b l e   t o   k n o w   w h i c h   a n c i l l a r y   r e v i e w s   m u s t   b e   c o m p l e t e d .   < / T e x t > < B o o k M a r k E n t r y N a m e > A u d i o   4 0 0 : 0 0 : 3 6 . 1 < / B o o k M a r k E n t r y N a m e > < B o o k M a r k E x i t N a m e > A u d i o   4 0 0 : 0 0 : 5 3 . 0 < / B o o k M a r k E x i t N a m e > < B o o k M a r k E n t r y P o s i t i o n > 3 6 1 0 0 < / B o o k M a r k E n t r y P o s i t i o n > < B o o k M a r k E x i t P o s i t i o n > 5 3 0 9 8 < / 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 2 1 7 9 3 9 5 6 - f 8 d e - 4 d 7 7 - 8 0 f d - 3 a a 6 a 1 b d 8 b 7 1 < / I n t e r n a l I d > < N a m e > A u d i o   4 T h e r e q u i r e m e n t s f o r 0 0 : 0 0 : 5 3 . 1 - 0 0 : 0 1 : 1 5 . 9 < / N a m e > < T e x t > T h e   r e q u i r e m e n t s   f o r   e a c h   t y p e   o f   a n c i l l a r y   r e v i e w   i s   s e t   b y   t h a t   r e v i e w   c o m m i t t e e   a n d   n o t   O H S R P .   P o l i c y   1 0 6   d e s c r i b e s   t h e   a n c i l l a r y   c o m m i t t e e s   a n d   t h e   r e v i e w s   t h e y   c o n d u c t ,   b u t   q u e s t i o n s   a b o u t   a   p a r t i c u l a r   r e q u i r e m e n t   s h o u l d   b e   d i r e c t e d   t o   t h e   s p e c i f i c   a n c i l l a r y   r e v i e w   c o m m i t t e e ,   a n d   n o t   O H S R P .   < / T e x t > < B o o k M a r k E n t r y N a m e > A u d i o   4 0 0 : 0 0 : 5 3 . 1 < / B o o k M a r k E n t r y N a m e > < B o o k M a r k E x i t N a m e > A u d i o   4 0 0 : 0 1 : 1 5 . 9 < / B o o k M a r k E x i t N a m e > < B o o k M a r k E n t r y P o s i t i o n > 5 3 1 0 0 < / B o o k M a r k E n t r y P o s i t i o n > < B o o k M a r k E x i t P o s i t i o n > 7 5 9 1 2 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 d c 8 a d 1 e 3 - 7 5 3 b - 4 5 f a - 9 8 5 0 - 2 6 2 f d 1 d c 9 d 9 e < / I n t e r n a l I d > < N a m e > A u d i o   4 S o m e a n c i l l a r y r e v i e w s 0 0 : 0 1 : 1 6 . 0 - 0 0 : 0 1 : 3 1 . 2 < / N a m e > < T e x t > S o m e   a n c i l l a r y   r e v i e w s   a r e   r e q u i r e d   b e f o r e   I R B   r e v i e w   ( e . g . ,   R S C   r e v i e w )   a n d   I R B   r e v i e w   m a y   b e   d e l a y e d   u n t i l   s u c h   a n c i l l a r y   r e v i e w   a p p r o v a l s   a r e   r e c e i v e d   o r   c o m p l e t e d .   < / T e x t > < B o o k M a r k E n t r y N a m e > A u d i o   4 0 0 : 0 1 : 1 6 . 0 < / B o o k M a r k E n t r y N a m e > < B o o k M a r k E x i t N a m e > A u d i o   4 0 0 : 0 1 : 3 1 . 2 < / B o o k M a r k E x i t N a m e > < B o o k M a r k E n t r y P o s i t i o n > 7 6 0 0 0 < / B o o k M a r k E n t r y P o s i t i o n > < B o o k M a r k E x i t P o s i t i o n > 9 1 2 8 0 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 5 b d b 8 9 2 a - 4 e 6 9 - 4 2 f 2 - a 2 f c - 2 5 4 4 7 f 0 2 a 2 0 7 < / I n t e r n a l I d > < N a m e > A u d i o   4 L a s t l y , P I s m u s t 0 0 : 0 1 : 3 2 . 3 - 0 0 : 0 1 : 4 0 . 0 < / N a m e > < T e x t > L a s t l y ,   P I s   m u s t   i n c l u d e   i n   t h e   i n f o r m e d   c o n s e n t ( s ) ,   a n y   l a n g u a g e   r e q u i r e d   b y   a n   a n c i l l a r y   r e v i e w   c o m m i t t e e < / T e x t > < B o o k M a r k E n t r y N a m e > A u d i o   4 0 0 : 0 1 : 3 2 . 3 < / B o o k M a r k E n t r y N a m e > < B o o k M a r k E x i t N a m e > A u d i o   4 0 0 : 0 1 : 4 0 . 0 < / B o o k M a r k E x i t N a m e > < B o o k M a r k E n t r y P o s i t i o n > 9 2 3 8 7 < / B o o k M a r k E n t r y P o s i t i o n > < B o o k M a r k E x i t P o s i t i o n > 1 0 0 0 8 9 < / 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Props1.xml><?xml version="1.0" encoding="utf-8"?>
<ds:datastoreItem xmlns:ds="http://schemas.openxmlformats.org/officeDocument/2006/customXml" ds:itemID="{FF2EE57D-512A-4CAA-9C15-8260284A226F}">
  <ds:schemaRefs>
    <ds:schemaRef ds:uri="http://www.w3.org/2001/XMLSchema"/>
  </ds:schemaRefs>
</ds:datastoreItem>
</file>

<file path=customXml/itemProps2.xml><?xml version="1.0" encoding="utf-8"?>
<ds:datastoreItem xmlns:ds="http://schemas.openxmlformats.org/officeDocument/2006/customXml" ds:itemID="{01B16492-4D4C-41A1-A85C-B9226545EE63}">
  <ds:schemaRefs>
    <ds:schemaRef ds:uri="http://www.w3.org/2001/XMLSchema"/>
  </ds:schemaRefs>
</ds:datastoreItem>
</file>

<file path=customXml/itemProps3.xml><?xml version="1.0" encoding="utf-8"?>
<ds:datastoreItem xmlns:ds="http://schemas.openxmlformats.org/officeDocument/2006/customXml" ds:itemID="{CF5978A3-7876-4BA5-BE3E-5A53BA479895}">
  <ds:schemaRefs>
    <ds:schemaRef ds:uri="http://www.w3.org/2001/XMLSchema"/>
  </ds:schemaRefs>
</ds:datastoreItem>
</file>

<file path=customXml/itemProps4.xml><?xml version="1.0" encoding="utf-8"?>
<ds:datastoreItem xmlns:ds="http://schemas.openxmlformats.org/officeDocument/2006/customXml" ds:itemID="{3F9DD073-80F1-49C6-AC42-ACC118E5F9BA}">
  <ds:schemaRefs>
    <ds:schemaRef ds:uri="http://www.w3.org/2001/XMLSchema"/>
  </ds:schemaRefs>
</ds:datastoreItem>
</file>

<file path=customXml/itemProps5.xml><?xml version="1.0" encoding="utf-8"?>
<ds:datastoreItem xmlns:ds="http://schemas.openxmlformats.org/officeDocument/2006/customXml" ds:itemID="{447F9700-0476-4EE7-A06B-59D6DE1D1227}">
  <ds:schemaRefs>
    <ds:schemaRef ds:uri="http://www.w3.org/2001/XMLSchema"/>
  </ds:schemaRefs>
</ds:datastoreItem>
</file>

<file path=customXml/itemProps6.xml><?xml version="1.0" encoding="utf-8"?>
<ds:datastoreItem xmlns:ds="http://schemas.openxmlformats.org/officeDocument/2006/customXml" ds:itemID="{9A0ABAEB-92EA-4A1A-BCB4-CDC0D06FE119}">
  <ds:schemaRef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2314</TotalTime>
  <Words>1954</Words>
  <Application>Microsoft Office PowerPoint</Application>
  <PresentationFormat>On-screen Show (4:3)</PresentationFormat>
  <Paragraphs>98</Paragraphs>
  <Slides>6</Slides>
  <Notes>6</Notes>
  <HiddenSlides>0</HiddenSlides>
  <MMClips>6</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Calibri</vt:lpstr>
      <vt:lpstr>Calibri Light</vt:lpstr>
      <vt:lpstr>Wingdings</vt:lpstr>
      <vt:lpstr>Retrospect</vt:lpstr>
      <vt:lpstr>Policy 106 -Ancillary Reviews</vt:lpstr>
      <vt:lpstr>Policy 106</vt:lpstr>
      <vt:lpstr>Policy 106 –Ancillary Reviews - Purpose</vt:lpstr>
      <vt:lpstr>Ancillary Reviews:  key points</vt:lpstr>
      <vt:lpstr>What is expected by the IRB?</vt:lpstr>
      <vt:lpstr>Selected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Bridge, Heather (NIH/OD) [E]</cp:lastModifiedBy>
  <cp:revision>65</cp:revision>
  <dcterms:created xsi:type="dcterms:W3CDTF">2020-07-17T14:57:02Z</dcterms:created>
  <dcterms:modified xsi:type="dcterms:W3CDTF">2020-10-05T20:14:30Z</dcterms:modified>
</cp:coreProperties>
</file>