
<file path=[Content_Types].xml><?xml version="1.0" encoding="utf-8"?>
<Types xmlns="http://schemas.openxmlformats.org/package/2006/content-types">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2"/>
  </p:sldMasterIdLst>
  <p:notesMasterIdLst>
    <p:notesMasterId r:id="rId14"/>
  </p:notesMasterIdLst>
  <p:handoutMasterIdLst>
    <p:handoutMasterId r:id="rId15"/>
  </p:handoutMasterIdLst>
  <p:sldIdLst>
    <p:sldId id="266" r:id="rId3"/>
    <p:sldId id="275" r:id="rId4"/>
    <p:sldId id="267" r:id="rId5"/>
    <p:sldId id="278" r:id="rId6"/>
    <p:sldId id="289" r:id="rId7"/>
    <p:sldId id="279" r:id="rId8"/>
    <p:sldId id="284" r:id="rId9"/>
    <p:sldId id="285" r:id="rId10"/>
    <p:sldId id="283" r:id="rId11"/>
    <p:sldId id="287" r:id="rId12"/>
    <p:sldId id="273" r:id="rId1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3" clrIdx="0">
    <p:extLst>
      <p:ext uri="{19B8F6BF-5375-455C-9EA6-DF929625EA0E}">
        <p15:presenceInfo xmlns:p15="http://schemas.microsoft.com/office/powerpoint/2012/main" userId="S::greenjom@nih.gov::452f11b1-cca0-43e4-98dd-716f11391cb4" providerId="AD"/>
      </p:ext>
    </p:extLst>
  </p:cmAuthor>
  <p:cmAuthor id="2" name="Bridge, Heather (NIH/OD) [E]" initials="BH([" lastIdx="1"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26" autoAdjust="0"/>
    <p:restoredTop sz="77922" autoAdjust="0"/>
  </p:normalViewPr>
  <p:slideViewPr>
    <p:cSldViewPr snapToGrid="0">
      <p:cViewPr varScale="1">
        <p:scale>
          <a:sx n="52" d="100"/>
          <a:sy n="52" d="100"/>
        </p:scale>
        <p:origin x="1872" y="78"/>
      </p:cViewPr>
      <p:guideLst/>
    </p:cSldViewPr>
  </p:slideViewPr>
  <p:outlineViewPr>
    <p:cViewPr>
      <p:scale>
        <a:sx n="33" d="100"/>
        <a:sy n="33" d="100"/>
      </p:scale>
      <p:origin x="0" y="-306"/>
    </p:cViewPr>
  </p:outlineViewPr>
  <p:notesTextViewPr>
    <p:cViewPr>
      <p:scale>
        <a:sx n="1" d="1"/>
        <a:sy n="1" d="1"/>
      </p:scale>
      <p:origin x="0" y="0"/>
    </p:cViewPr>
  </p:notesTextViewPr>
  <p:notesViewPr>
    <p:cSldViewPr snapToGrid="0">
      <p:cViewPr>
        <p:scale>
          <a:sx n="100" d="100"/>
          <a:sy n="100" d="100"/>
        </p:scale>
        <p:origin x="1794" y="-13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9/14/2020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pPr algn="l"/>
          <a:r>
            <a:rPr lang="en-US" dirty="0"/>
            <a:t>Effective date: 9/21/2020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custScaleX="109196">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1044" y="860261"/>
          <a:ext cx="3109607" cy="19746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46556" y="1188497"/>
          <a:ext cx="3109607" cy="19746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9/14/2020</a:t>
          </a:r>
        </a:p>
      </dsp:txBody>
      <dsp:txXfrm>
        <a:off x="404390" y="1246331"/>
        <a:ext cx="2993939" cy="1858932"/>
      </dsp:txXfrm>
    </dsp:sp>
    <dsp:sp modelId="{DD487B8E-3F3B-4AF5-BB05-AB4AAF938369}">
      <dsp:nvSpPr>
        <dsp:cNvPr id="0" name=""/>
        <dsp:cNvSpPr/>
      </dsp:nvSpPr>
      <dsp:spPr>
        <a:xfrm>
          <a:off x="3801676" y="860261"/>
          <a:ext cx="3395567" cy="19746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147188" y="1188497"/>
          <a:ext cx="3395567" cy="197460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l" defTabSz="1733550">
            <a:lnSpc>
              <a:spcPct val="90000"/>
            </a:lnSpc>
            <a:spcBef>
              <a:spcPct val="0"/>
            </a:spcBef>
            <a:spcAft>
              <a:spcPct val="35000"/>
            </a:spcAft>
            <a:buNone/>
          </a:pPr>
          <a:r>
            <a:rPr lang="en-US" sz="3900" kern="1200" dirty="0"/>
            <a:t>Effective date: 9/21/2020</a:t>
          </a:r>
        </a:p>
      </dsp:txBody>
      <dsp:txXfrm>
        <a:off x="4205022" y="1246331"/>
        <a:ext cx="3279899" cy="185893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9/12/20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9/12/20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mailto:IRB@od.nih.gov"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104, which is the new Office of Human Subjects Research Protections policy describing </a:t>
            </a:r>
            <a:r>
              <a:rPr lang="en-US" sz="1200" kern="1200" dirty="0">
                <a:solidFill>
                  <a:schemeClr val="tx1"/>
                </a:solidFill>
                <a:effectLst/>
                <a:latin typeface="+mn-lt"/>
                <a:ea typeface="+mn-ea"/>
                <a:cs typeface="+mn-cs"/>
              </a:rPr>
              <a:t>how the NIH Human Research Protection Program manages research-related complaints received from research subjects or their families, or others.</a:t>
            </a:r>
            <a:r>
              <a:rPr lang="en-US" dirty="0"/>
              <a:t> </a:t>
            </a:r>
          </a:p>
          <a:p>
            <a:r>
              <a:rPr lang="en-US" dirty="0"/>
              <a:t> </a:t>
            </a:r>
          </a:p>
          <a:p>
            <a:r>
              <a:rPr lang="en-US" dirty="0"/>
              <a:t>This presentation is meant to be a brief overview of the key points of the policy. It </a:t>
            </a:r>
            <a:r>
              <a:rPr lang="en-US" u="sng" dirty="0"/>
              <a:t>is not </a:t>
            </a:r>
            <a:r>
              <a:rPr lang="en-US" dirty="0"/>
              <a:t>a complete discussion of the policy and not all points raised in the policy will be discussed. Therefore, it is important that you review the full policy document which is posted on the IRBO website.</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The point of contact for the complainant should respond to inquiries from the complainant about the status or outcome of the investigation, while being mindful of privacy rules and other applicable federal law and NIH policy. </a:t>
            </a:r>
          </a:p>
          <a:p>
            <a:pPr lvl="0"/>
            <a:endParaRPr lang="en-US" sz="1200" dirty="0"/>
          </a:p>
          <a:p>
            <a:pPr lvl="0"/>
            <a:r>
              <a:rPr lang="en-US" sz="1200" dirty="0"/>
              <a:t>For those complaints with a complex resolution, especially those involving confidential information (such as those involving HR matters), the complainant may only be told, for example, that appropriate measures have been taken, or that the matter is being investigated and no further information will be forthcoming.</a:t>
            </a:r>
          </a:p>
          <a:p>
            <a:pPr lvl="0"/>
            <a:endParaRPr lang="en-US" sz="1200" dirty="0"/>
          </a:p>
          <a:p>
            <a:pPr lvl="0"/>
            <a:endParaRPr lang="en-US" sz="1200" dirty="0"/>
          </a:p>
          <a:p>
            <a:pPr lvl="0"/>
            <a:r>
              <a:rPr lang="en-US" sz="1200" dirty="0"/>
              <a:t>It is always best to consult OHSRP if you have any questions, </a:t>
            </a:r>
            <a:r>
              <a:rPr lang="en-US" sz="1200" i="1" dirty="0"/>
              <a:t>prior</a:t>
            </a:r>
            <a:r>
              <a:rPr lang="en-US" sz="1200" dirty="0"/>
              <a:t> to responding to the complainant</a:t>
            </a:r>
          </a:p>
          <a:p>
            <a:pPr lvl="0"/>
            <a:endParaRPr lang="en-US" sz="1200"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33579358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concludes this presentation. As a reminder, this presentation is intended to be only a brief overview of the key points of the policy. It is not an in-depth discussion, and there are some elements of the policy that we did not discuss. </a:t>
            </a:r>
          </a:p>
          <a:p>
            <a:endParaRPr lang="en-US" dirty="0"/>
          </a:p>
          <a:p>
            <a:r>
              <a:rPr lang="en-US" dirty="0"/>
              <a:t>Therefore, for full information, I urge you go to the IRBO website, and review the policy and the associated policy overview table posted there. </a:t>
            </a:r>
          </a:p>
          <a:p>
            <a:endParaRPr lang="en-US" dirty="0"/>
          </a:p>
          <a:p>
            <a:r>
              <a:rPr lang="en-US" dirty="0"/>
              <a:t>As always, if you have any questions, please feel free to email the NIH IRB at </a:t>
            </a:r>
            <a:r>
              <a:rPr lang="en-US" dirty="0">
                <a:hlinkClick r:id="rId3"/>
              </a:rPr>
              <a:t>IRB@od.nih.gov</a:t>
            </a:r>
            <a:r>
              <a:rPr lang="en-US" dirty="0"/>
              <a:t>. Thank you for listening.</a:t>
            </a:r>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release date for this policy is September 14th, 2020. Upon release, you may use this policy as guidance for developing your submissions to the IRB. However, the IRB will not begin to enforce the policy until September 21st, 2020.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purpose of policy 104 is to describe </a:t>
            </a:r>
            <a:r>
              <a:rPr lang="en-US" sz="1200" kern="1200" dirty="0">
                <a:solidFill>
                  <a:schemeClr val="tx1"/>
                </a:solidFill>
                <a:effectLst/>
                <a:latin typeface="+mn-lt"/>
                <a:ea typeface="+mn-ea"/>
                <a:cs typeface="+mn-cs"/>
              </a:rPr>
              <a:t>how the NIH Human Research Protection Program manages research-related complaints received from a research subject, a subject’s legally authorized representative and/or family, or others.</a:t>
            </a:r>
            <a:r>
              <a:rPr lang="en-US" dirty="0"/>
              <a:t> This policy applies to:</a:t>
            </a:r>
            <a:endParaRPr lang="en-US" sz="1200" dirty="0"/>
          </a:p>
          <a:p>
            <a:endParaRPr lang="en-US" sz="1200" dirty="0"/>
          </a:p>
          <a:p>
            <a:r>
              <a:rPr lang="en-US" sz="2000" dirty="0"/>
              <a:t>NIH Investigators, and</a:t>
            </a:r>
          </a:p>
          <a:p>
            <a:r>
              <a:rPr lang="en-US" dirty="0"/>
              <a:t>Non-NIH investigators when the NIH Institutional Review Board is the Reviewing IRB.</a:t>
            </a:r>
            <a:endParaRPr lang="en-US" sz="4000"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NIH HRPP takes the complaints of research subjects, their families or other seriously, and works expeditiously to respond to those complaints. Including working with other NIH offices and the Clinical Center Department of Bioethics.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NIH Principal Investigators (PIs) are expected to ensure that that research subjects (or their LAR) receive contact information for individuals, both within and external to the research team, who can address or receive complaints regarding research participation. For example, the NIH informed consent lists the NIH PI as a point of contact within the research team and at the NIH CC, the Patient Representative is listed as a point of contact external to the research team.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Any member of the research team may receive a research related complaint, as well as the OHSRP or the CC Patient Representative.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solidFill>
                  <a:schemeClr val="tx1"/>
                </a:solidFill>
                <a:effectLst/>
                <a:latin typeface="+mn-lt"/>
                <a:ea typeface="+mn-ea"/>
                <a:cs typeface="+mn-cs"/>
              </a:rPr>
              <a:t>Any NIH investigator or OHSRP staff members receiving a subject complaint regarding research participation, will inform the subject or complainant that:</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The name of the complainant will be kept confidential to the extent possible. However, complete confidentiality cannot be assured; and that subject's identity may be revealed during the course of the investigation;</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Anonymous complaints will be accepted. However, anonymity could hinder both the investigation of the complaint, as well as the ability to provide responses to the</a:t>
            </a:r>
          </a:p>
          <a:p>
            <a:r>
              <a:rPr lang="en-US" sz="1200" i="0" kern="1200" dirty="0">
                <a:solidFill>
                  <a:schemeClr val="tx1"/>
                </a:solidFill>
                <a:effectLst/>
                <a:latin typeface="+mn-lt"/>
                <a:ea typeface="+mn-ea"/>
                <a:cs typeface="+mn-cs"/>
              </a:rPr>
              <a:t>complainant;</a:t>
            </a:r>
          </a:p>
          <a:p>
            <a:r>
              <a:rPr lang="en-US" sz="1200" i="0" kern="1200" dirty="0">
                <a:solidFill>
                  <a:schemeClr val="tx1"/>
                </a:solidFill>
                <a:effectLst/>
                <a:latin typeface="+mn-lt"/>
                <a:ea typeface="+mn-ea"/>
                <a:cs typeface="+mn-cs"/>
              </a:rPr>
              <a:t> </a:t>
            </a:r>
          </a:p>
          <a:p>
            <a:r>
              <a:rPr lang="en-US" sz="1200" i="0" kern="1200" dirty="0">
                <a:solidFill>
                  <a:schemeClr val="tx1"/>
                </a:solidFill>
                <a:effectLst/>
                <a:latin typeface="+mn-lt"/>
                <a:ea typeface="+mn-ea"/>
                <a:cs typeface="+mn-cs"/>
              </a:rPr>
              <a:t>The complaint will be considered as soon as feasible, but may be referred to other parties, as appropriate</a:t>
            </a:r>
          </a:p>
          <a:p>
            <a:endParaRPr lang="en-US" sz="1200" i="0" kern="1200" dirty="0">
              <a:solidFill>
                <a:schemeClr val="tx1"/>
              </a:solidFill>
              <a:effectLst/>
              <a:latin typeface="+mn-lt"/>
              <a:ea typeface="+mn-ea"/>
              <a:cs typeface="+mn-cs"/>
            </a:endParaRPr>
          </a:p>
          <a:p>
            <a:r>
              <a:rPr lang="en-US" sz="1200" i="0" kern="1200" dirty="0">
                <a:solidFill>
                  <a:schemeClr val="tx1"/>
                </a:solidFill>
                <a:effectLst/>
                <a:latin typeface="+mn-lt"/>
                <a:ea typeface="+mn-ea"/>
                <a:cs typeface="+mn-cs"/>
              </a:rPr>
              <a:t>These are the main points, but there are other requirements, so you should review the policy if you receive a research-related complaint. Consult OHSRP if you have questions.</a:t>
            </a:r>
          </a:p>
          <a:p>
            <a:r>
              <a:rPr lang="en-US" sz="1200" i="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975469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All NIH investigators or staff members who receive a research-related complaint must: </a:t>
            </a:r>
          </a:p>
          <a:p>
            <a:pPr marL="342900" lvl="0" indent="-342900">
              <a:buFont typeface="Arial" panose="020B0604020202020204" pitchFamily="34" charset="0"/>
              <a:buChar char="•"/>
            </a:pPr>
            <a:r>
              <a:rPr lang="en-US" sz="1200" dirty="0"/>
              <a:t>Communicate respectfully with the complainant, including honoring to the greatest extent possible, the subject’s request to remain anonymous</a:t>
            </a:r>
          </a:p>
          <a:p>
            <a:pPr marL="342900" lvl="0" indent="-342900">
              <a:buFont typeface="Arial" panose="020B0604020202020204" pitchFamily="34" charset="0"/>
              <a:buChar char="•"/>
            </a:pPr>
            <a:r>
              <a:rPr lang="en-US" sz="1200" dirty="0"/>
              <a:t>Document the complaint in the medical record, or office tracking system</a:t>
            </a:r>
          </a:p>
          <a:p>
            <a:pPr marL="342900" indent="-342900">
              <a:buFont typeface="Arial" panose="020B0604020202020204" pitchFamily="34" charset="0"/>
              <a:buChar char="•"/>
            </a:pPr>
            <a:r>
              <a:rPr lang="en-US" sz="1200" dirty="0"/>
              <a:t>Inform the NIH PI and/or IC leadership promptly for response or referral of the matter to appropriate parties</a:t>
            </a:r>
          </a:p>
          <a:p>
            <a:pPr marL="342900" indent="-342900">
              <a:buFont typeface="Arial" panose="020B0604020202020204" pitchFamily="34" charset="0"/>
              <a:buChar char="•"/>
            </a:pPr>
            <a:r>
              <a:rPr lang="en-US" sz="1200" dirty="0"/>
              <a:t>Address complaints as soon as feasible, but only to the extent possible within the investigator’s ability, scope, and authority. Seek guidance from IC leadership and OHSRP or other appropriate NIH offices as needed.</a:t>
            </a:r>
          </a:p>
          <a:p>
            <a:pPr marL="342900" indent="-342900">
              <a:buFont typeface="Arial" panose="020B0604020202020204" pitchFamily="34" charset="0"/>
              <a:buChar char="•"/>
            </a:pPr>
            <a:r>
              <a:rPr lang="en-US" sz="1200" dirty="0"/>
              <a:t>When necessary, the complaint must be referred to other NIH ICs or offices as appropriate (e.g., the IC Privacy Office, NIH Police, or Clinical Center Patient Representative).</a:t>
            </a:r>
          </a:p>
          <a:p>
            <a:pPr marL="342900" lvl="0" indent="-342900">
              <a:buFont typeface="Arial" panose="020B0604020202020204" pitchFamily="34" charset="0"/>
              <a:buChar char="•"/>
            </a:pPr>
            <a:r>
              <a:rPr lang="en-US" sz="1200" dirty="0"/>
              <a:t>It is best to establish a qualified point of contact to communicate with the subject, and</a:t>
            </a:r>
          </a:p>
          <a:p>
            <a:pPr marL="342900" lvl="0" indent="-342900">
              <a:buFont typeface="Arial" panose="020B0604020202020204" pitchFamily="34" charset="0"/>
              <a:buChar char="•"/>
            </a:pPr>
            <a:r>
              <a:rPr lang="en-US" sz="1200" dirty="0"/>
              <a:t>Be mindful of NIH Policy and regulation (for example Privacy Act requirements) when communicating with the complainant</a:t>
            </a:r>
          </a:p>
          <a:p>
            <a:pPr marL="342900" lvl="0" indent="-34290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8191888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When receiving a research-related complaint, NIH PIs will:</a:t>
            </a:r>
          </a:p>
          <a:p>
            <a:pPr marL="342900" lvl="0" indent="-342900">
              <a:buFont typeface="Arial" panose="020B0604020202020204" pitchFamily="34" charset="0"/>
              <a:buChar char="•"/>
            </a:pPr>
            <a:r>
              <a:rPr lang="en-US" sz="1200" dirty="0"/>
              <a:t>Address the complaint as soon as feasible, and/or refer the matter to other NIH or IC offices, as appropriate</a:t>
            </a:r>
          </a:p>
          <a:p>
            <a:pPr marL="342900" lvl="0" indent="-342900">
              <a:buFont typeface="Arial" panose="020B0604020202020204" pitchFamily="34" charset="0"/>
              <a:buChar char="•"/>
            </a:pPr>
            <a:r>
              <a:rPr lang="en-US" sz="1200" dirty="0"/>
              <a:t>Follow the same requirements for managing complaints expected of all NIH investigators</a:t>
            </a:r>
          </a:p>
          <a:p>
            <a:pPr marL="342900" lvl="0" indent="-342900">
              <a:buFont typeface="Arial" panose="020B0604020202020204" pitchFamily="34" charset="0"/>
              <a:buChar char="•"/>
            </a:pPr>
            <a:r>
              <a:rPr lang="en-US" sz="1200" dirty="0"/>
              <a:t>Provide appropriate support, management, oversight, and assistance regarding complaints reported to study team members</a:t>
            </a:r>
          </a:p>
          <a:p>
            <a:pPr marL="342900" lvl="0" indent="-342900">
              <a:buFont typeface="Arial" panose="020B0604020202020204" pitchFamily="34" charset="0"/>
              <a:buChar char="•"/>
            </a:pPr>
            <a:r>
              <a:rPr lang="en-US" sz="1200" dirty="0"/>
              <a:t>Report complaints promptly to IC leadership</a:t>
            </a:r>
          </a:p>
          <a:p>
            <a:pPr marL="342900" indent="-342900">
              <a:buFont typeface="Arial" panose="020B0604020202020204" pitchFamily="34" charset="0"/>
              <a:buChar char="•"/>
            </a:pPr>
            <a:r>
              <a:rPr lang="en-US" sz="1200" dirty="0"/>
              <a:t>Cooperate with investigations of complaints</a:t>
            </a:r>
          </a:p>
          <a:p>
            <a:pPr marL="342900" lvl="0" indent="-342900">
              <a:buFont typeface="Arial" panose="020B0604020202020204" pitchFamily="34" charset="0"/>
              <a:buChar char="•"/>
            </a:pPr>
            <a:r>
              <a:rPr lang="en-US" sz="1200" dirty="0"/>
              <a:t>Report complaints to the IRB consistent with NIH policy (e.g. Policies104, 205, 801 or 802) For example, complaints that are also unanticipated problems must be reported according to Policy 801 and complaints that result from non-compliance will be reported and investigated consistent with Policy 802. </a:t>
            </a:r>
          </a:p>
          <a:p>
            <a:pPr marL="342900" lvl="0" indent="-342900">
              <a:buFont typeface="Arial" panose="020B0604020202020204" pitchFamily="34" charset="0"/>
              <a:buChar char="•"/>
            </a:pPr>
            <a:r>
              <a:rPr lang="en-US" sz="1200" dirty="0"/>
              <a:t>NIH PIs must report complaints consistent with reviewing IRB requirements. For example, the NIH IRB requires unresolved complaints be reported at time of CR, but external IRBs may have other requirements. In addition, NIH PIs must also follow the terms of any applicable reliance agreement.</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4091851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As necessary, the OHSRP, including the office of Compliance and Training, will work with appropriate parties and/or offices, consistent with the nature of the complaint: </a:t>
            </a:r>
          </a:p>
          <a:p>
            <a:pPr marL="171450" lvl="0" indent="-171450">
              <a:buFont typeface="Arial" panose="020B0604020202020204" pitchFamily="34" charset="0"/>
              <a:buChar char="•"/>
            </a:pPr>
            <a:r>
              <a:rPr lang="en-US" sz="1200" dirty="0"/>
              <a:t>Matters outside the scope of the Human Research Protection Program will be referred to the appropriate NIH office or IC, and</a:t>
            </a:r>
          </a:p>
          <a:p>
            <a:pPr marL="171450" lvl="0" indent="-171450">
              <a:buFont typeface="Arial" panose="020B0604020202020204" pitchFamily="34" charset="0"/>
              <a:buChar char="•"/>
            </a:pPr>
            <a:r>
              <a:rPr lang="en-US" sz="1200" dirty="0"/>
              <a:t>Matters within the scope of the HRPP may also be handled by NIH offices other than OHSRP, when appropriate.</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 addition, any IRB Chair (including the NIH IRB Executive Chair), the OHSRP Director, or the IRBO Director may immediately suspend the research and/or refer the issue to the IRB to determine whether additional actions are required to protect the rights, safety and welfare of research subjects.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13792422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In response to a subject complaint, the IRB may take any or all of the following actions, including, but not limited to: </a:t>
            </a:r>
          </a:p>
          <a:p>
            <a:pPr marL="342900" lvl="0" indent="-342900">
              <a:buFont typeface="Arial" panose="020B0604020202020204" pitchFamily="34" charset="0"/>
              <a:buChar char="•"/>
            </a:pPr>
            <a:r>
              <a:rPr lang="en-US" sz="1200" dirty="0"/>
              <a:t>Requiring the PI to modify the research protocol and/or consent(s);</a:t>
            </a:r>
          </a:p>
          <a:p>
            <a:pPr marL="342900" lvl="0" indent="-342900">
              <a:buFont typeface="Arial" panose="020B0604020202020204" pitchFamily="34" charset="0"/>
              <a:buChar char="•"/>
            </a:pPr>
            <a:r>
              <a:rPr lang="en-US" sz="1200" dirty="0"/>
              <a:t>Suspending or terminating IRB approval for some or all of the Principal Investigator’s (PI’s) studies;</a:t>
            </a:r>
          </a:p>
          <a:p>
            <a:pPr marL="342900" lvl="0" indent="-342900">
              <a:buFont typeface="Arial" panose="020B0604020202020204" pitchFamily="34" charset="0"/>
              <a:buChar char="•"/>
            </a:pPr>
            <a:r>
              <a:rPr lang="en-US" sz="1200" dirty="0"/>
              <a:t>Requiring additional education for the investigator(s); and</a:t>
            </a:r>
          </a:p>
          <a:p>
            <a:pPr marL="342900" lvl="0" indent="-342900">
              <a:buFont typeface="Arial" panose="020B0604020202020204" pitchFamily="34" charset="0"/>
              <a:buChar char="•"/>
            </a:pPr>
            <a:r>
              <a:rPr lang="en-US" sz="1200" dirty="0"/>
              <a:t>Informing other IC or NIH Officials to consider additional actions, as appropriate. </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146620857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9/12/20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9/12/20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9/12/20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9/12/20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1.m4a"/><Relationship Id="rId1" Type="http://schemas.microsoft.com/office/2007/relationships/media" Target="../media/media11.m4a"/><Relationship Id="rId6" Type="http://schemas.openxmlformats.org/officeDocument/2006/relationships/hyperlink" Target="mailto:IRB@od.nih.gov" TargetMode="External"/><Relationship Id="rId5" Type="http://schemas.openxmlformats.org/officeDocument/2006/relationships/hyperlink" Target="https://irbo.nih.gov/confluence/pages/viewpage.action?pageId=36241835" TargetMode="External"/><Relationship Id="rId4"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3.png"/><Relationship Id="rId4" Type="http://schemas.openxmlformats.org/officeDocument/2006/relationships/notesSlide" Target="../notesSlides/notesSlide2.xml"/><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5.m4a"/><Relationship Id="rId1" Type="http://schemas.microsoft.com/office/2007/relationships/media" Target="../media/media5.m4a"/><Relationship Id="rId5" Type="http://schemas.openxmlformats.org/officeDocument/2006/relationships/image" Target="../media/image3.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5" Type="http://schemas.openxmlformats.org/officeDocument/2006/relationships/image" Target="../media/image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a:xfrm>
            <a:off x="822960" y="758952"/>
            <a:ext cx="7543800" cy="2427593"/>
          </a:xfrm>
        </p:spPr>
        <p:txBody>
          <a:bodyPr>
            <a:normAutofit/>
          </a:bodyPr>
          <a:lstStyle/>
          <a:p>
            <a:r>
              <a:rPr lang="en-US" sz="4800" dirty="0"/>
              <a:t>Policy 104 - Managing Research-Related </a:t>
            </a:r>
            <a:br>
              <a:rPr lang="en-US" sz="4800" dirty="0"/>
            </a:br>
            <a:r>
              <a:rPr lang="en-US" sz="4800" dirty="0"/>
              <a:t>Complaints from Subjects </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a:xfrm>
            <a:off x="825038" y="4512771"/>
            <a:ext cx="7543800" cy="1143000"/>
          </a:xfrm>
        </p:spPr>
        <p:txBody>
          <a:bodyPr/>
          <a:lstStyle/>
          <a:p>
            <a:r>
              <a:rPr lang="en-US" dirty="0"/>
              <a:t>OHSRP Office of policy and accreditation</a:t>
            </a:r>
          </a:p>
        </p:txBody>
      </p:sp>
      <p:pic>
        <p:nvPicPr>
          <p:cNvPr id="7" name="Audio 6">
            <a:hlinkClick r:id="" action="ppaction://media"/>
            <a:extLst>
              <a:ext uri="{FF2B5EF4-FFF2-40B4-BE49-F238E27FC236}">
                <a16:creationId xmlns:a16="http://schemas.microsoft.com/office/drawing/2014/main" id="{66B5EE14-6BE0-4A3F-8CCF-EE66295FF4E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20601"/>
    </mc:Choice>
    <mc:Fallback xmlns="">
      <p:transition spd="slow" advTm="206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104 – Communicating Outcomes to Complainants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523617" y="1302313"/>
            <a:ext cx="7749915" cy="5262979"/>
          </a:xfrm>
          <a:prstGeom prst="rect">
            <a:avLst/>
          </a:prstGeom>
          <a:noFill/>
        </p:spPr>
        <p:txBody>
          <a:bodyPr wrap="square" rtlCol="0">
            <a:spAutoFit/>
          </a:bodyPr>
          <a:lstStyle/>
          <a:p>
            <a:pPr lvl="0"/>
            <a:r>
              <a:rPr lang="en-US" sz="2400" dirty="0"/>
              <a:t>The point of contact for the complainant should respond to inquiries from the complainant about the status or outcome of the investigation, while being mindful of privacy rules and other applicable federal law and NIH policy. </a:t>
            </a:r>
          </a:p>
          <a:p>
            <a:pPr lvl="0"/>
            <a:endParaRPr lang="en-US" sz="2400" dirty="0"/>
          </a:p>
          <a:p>
            <a:pPr lvl="0"/>
            <a:r>
              <a:rPr lang="en-US" sz="2400" dirty="0"/>
              <a:t>For those complaints with a complex resolution, especially those involving confidential information, the complainant may only be told, for example, that appropriate measures have been taken, or that the matter is being investigated and no further information will be forthcoming.</a:t>
            </a:r>
          </a:p>
          <a:p>
            <a:pPr lvl="0"/>
            <a:endParaRPr lang="en-US" sz="2400" dirty="0"/>
          </a:p>
          <a:p>
            <a:r>
              <a:rPr lang="en-US" sz="2400" dirty="0"/>
              <a:t>Consult OHSRP if you have any questions, prior to responding to the complainant.</a:t>
            </a:r>
          </a:p>
          <a:p>
            <a:pPr lvl="0"/>
            <a:endParaRPr lang="en-US" sz="2400" dirty="0"/>
          </a:p>
        </p:txBody>
      </p:sp>
      <p:pic>
        <p:nvPicPr>
          <p:cNvPr id="2" name="Audio 1">
            <a:hlinkClick r:id="" action="ppaction://media"/>
            <a:extLst>
              <a:ext uri="{FF2B5EF4-FFF2-40B4-BE49-F238E27FC236}">
                <a16:creationId xmlns:a16="http://schemas.microsoft.com/office/drawing/2014/main" id="{F7272C37-60A8-48DD-AF25-1ED7A3EE689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261111567"/>
      </p:ext>
    </p:extLst>
  </p:cSld>
  <p:clrMapOvr>
    <a:masterClrMapping/>
  </p:clrMapOvr>
  <mc:AlternateContent xmlns:mc="http://schemas.openxmlformats.org/markup-compatibility/2006" xmlns:p14="http://schemas.microsoft.com/office/powerpoint/2010/main">
    <mc:Choice Requires="p14">
      <p:transition spd="slow" p14:dur="2000" advTm="51839"/>
    </mc:Choice>
    <mc:Fallback xmlns="">
      <p:transition spd="slow" advTm="518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normAutofit/>
          </a:bodyPr>
          <a:lstStyle/>
          <a:p>
            <a:r>
              <a:rPr lang="en-US" sz="4000"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44730" y="2335592"/>
            <a:ext cx="7543801" cy="3542695"/>
          </a:xfrm>
        </p:spPr>
        <p:txBody>
          <a:bodyPr>
            <a:normAutofit/>
          </a:bodyPr>
          <a:lstStyle/>
          <a:p>
            <a:r>
              <a:rPr lang="en-US" sz="2400" dirty="0"/>
              <a:t>Policy 104 and associated change table and guidance is posted on the </a:t>
            </a:r>
            <a:r>
              <a:rPr lang="en-US" sz="2400" dirty="0">
                <a:hlinkClick r:id="rId5"/>
              </a:rPr>
              <a:t>IRBO website</a:t>
            </a:r>
            <a:endParaRPr lang="en-US" sz="2400" dirty="0"/>
          </a:p>
          <a:p>
            <a:pPr algn="ctr"/>
            <a:endParaRPr lang="en-US" sz="2400" b="1" dirty="0"/>
          </a:p>
          <a:p>
            <a:pPr algn="ctr"/>
            <a:r>
              <a:rPr lang="en-US" sz="2400" b="1" dirty="0"/>
              <a:t>Questions? </a:t>
            </a:r>
            <a:r>
              <a:rPr lang="en-US" sz="2400" dirty="0"/>
              <a:t>Contact </a:t>
            </a:r>
            <a:r>
              <a:rPr lang="en-US" sz="2400" dirty="0">
                <a:hlinkClick r:id="rId6"/>
              </a:rPr>
              <a:t>IRB@od.nih.gov</a:t>
            </a:r>
            <a:r>
              <a:rPr lang="en-US" sz="2400" dirty="0"/>
              <a:t> </a:t>
            </a:r>
          </a:p>
          <a:p>
            <a:endParaRPr lang="en-US" dirty="0"/>
          </a:p>
        </p:txBody>
      </p:sp>
      <p:pic>
        <p:nvPicPr>
          <p:cNvPr id="5" name="Audio 4">
            <a:hlinkClick r:id="" action="ppaction://media"/>
            <a:extLst>
              <a:ext uri="{FF2B5EF4-FFF2-40B4-BE49-F238E27FC236}">
                <a16:creationId xmlns:a16="http://schemas.microsoft.com/office/drawing/2014/main" id="{43189943-3925-43D7-B199-A3923D39FA60}"/>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39628"/>
    </mc:Choice>
    <mc:Fallback xmlns="">
      <p:transition spd="slow" advTm="396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104 Implementation</a:t>
            </a:r>
          </a:p>
        </p:txBody>
      </p:sp>
      <p:graphicFrame>
        <p:nvGraphicFramePr>
          <p:cNvPr id="11" name="Content Placeholder 2">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717548299"/>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5" name="Audio 4">
            <a:hlinkClick r:id="" action="ppaction://media"/>
            <a:extLst>
              <a:ext uri="{FF2B5EF4-FFF2-40B4-BE49-F238E27FC236}">
                <a16:creationId xmlns:a16="http://schemas.microsoft.com/office/drawing/2014/main" id="{D189A9DA-ECBA-4B34-A353-D82B17029459}"/>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7171"/>
    </mc:Choice>
    <mc:Fallback xmlns="">
      <p:transition spd="slow" advTm="171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61644"/>
            <a:ext cx="2400300" cy="3971613"/>
          </a:xfrm>
        </p:spPr>
        <p:txBody>
          <a:bodyPr anchor="b">
            <a:normAutofit/>
          </a:bodyPr>
          <a:lstStyle/>
          <a:p>
            <a:r>
              <a:rPr lang="en-US" sz="3100" dirty="0"/>
              <a:t>Policy 104 –Managing Research-Related </a:t>
            </a:r>
            <a:br>
              <a:rPr lang="en-US" sz="3100" dirty="0"/>
            </a:br>
            <a:r>
              <a:rPr lang="en-US" sz="3100" dirty="0"/>
              <a:t>Complaints from Subjects </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731520"/>
            <a:ext cx="5009393" cy="5655212"/>
          </a:xfrm>
        </p:spPr>
        <p:txBody>
          <a:bodyPr>
            <a:normAutofit/>
          </a:bodyPr>
          <a:lstStyle/>
          <a:p>
            <a:r>
              <a:rPr lang="en-US" dirty="0"/>
              <a:t>Purpose:</a:t>
            </a:r>
          </a:p>
          <a:p>
            <a:pPr lvl="1"/>
            <a:r>
              <a:rPr lang="en-US" sz="2000" dirty="0"/>
              <a:t>Describes how the NIH Human Research Protection Program manages research-related complaints received from a research subject, a subject’s legally authorized representative and/or family, or others. </a:t>
            </a:r>
          </a:p>
          <a:p>
            <a:pPr marL="201168" lvl="1" indent="0">
              <a:buNone/>
            </a:pPr>
            <a:endParaRPr lang="en-US" sz="2000" dirty="0"/>
          </a:p>
          <a:p>
            <a:pPr marL="201168" lvl="1" indent="0">
              <a:buNone/>
            </a:pPr>
            <a:r>
              <a:rPr lang="en-US" sz="2000" dirty="0"/>
              <a:t>Scope:</a:t>
            </a:r>
          </a:p>
          <a:p>
            <a:pPr marL="466725" lvl="0" indent="-280988">
              <a:buFont typeface="Wingdings" panose="05000000000000000000" pitchFamily="2" charset="2"/>
              <a:buChar char="§"/>
            </a:pPr>
            <a:r>
              <a:rPr lang="en-US" dirty="0"/>
              <a:t>This policy applies to NIH investigators.</a:t>
            </a:r>
          </a:p>
          <a:p>
            <a:pPr marL="522288" indent="-354013">
              <a:buFont typeface="Wingdings" panose="05000000000000000000" pitchFamily="2" charset="2"/>
              <a:buChar char="§"/>
            </a:pPr>
            <a:r>
              <a:rPr lang="en-US" dirty="0"/>
              <a:t>This policy applies to non-NIH investigators when the NIH Institutional Review Board (IRB) is the Reviewing IRB.</a:t>
            </a:r>
            <a:endParaRPr lang="en-US" sz="4000" dirty="0"/>
          </a:p>
          <a:p>
            <a:pPr lvl="1"/>
            <a:endParaRPr lang="en-US" sz="2000" dirty="0"/>
          </a:p>
          <a:p>
            <a:pPr lvl="1"/>
            <a:endParaRPr lang="en-US" sz="2000" dirty="0"/>
          </a:p>
          <a:p>
            <a:endParaRPr lang="en-US" dirty="0"/>
          </a:p>
        </p:txBody>
      </p:sp>
      <p:pic>
        <p:nvPicPr>
          <p:cNvPr id="8" name="Audio 7">
            <a:hlinkClick r:id="" action="ppaction://media"/>
            <a:extLst>
              <a:ext uri="{FF2B5EF4-FFF2-40B4-BE49-F238E27FC236}">
                <a16:creationId xmlns:a16="http://schemas.microsoft.com/office/drawing/2014/main" id="{6566697C-D954-47EB-B28D-5F1BD015443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xmlns:p14="http://schemas.microsoft.com/office/powerpoint/2010/main">
    <mc:Choice Requires="p14">
      <p:transition spd="slow" p14:dur="2000" advTm="27269"/>
    </mc:Choice>
    <mc:Fallback xmlns="">
      <p:transition spd="slow" advTm="272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8"/>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6870901" cy="646331"/>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104 - key points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538519" y="994536"/>
            <a:ext cx="8115620" cy="6001643"/>
          </a:xfrm>
          <a:prstGeom prst="rect">
            <a:avLst/>
          </a:prstGeom>
          <a:noFill/>
        </p:spPr>
        <p:txBody>
          <a:bodyPr wrap="square" rtlCol="0">
            <a:spAutoFit/>
          </a:bodyPr>
          <a:lstStyle/>
          <a:p>
            <a:r>
              <a:rPr lang="en-US" sz="2400" dirty="0"/>
              <a:t>The NIH HRPP takes the complaints of research subjects, their families or others seriously, and works expeditiously to respond to those complaints. </a:t>
            </a:r>
          </a:p>
          <a:p>
            <a:endParaRPr lang="en-US" sz="2400" dirty="0"/>
          </a:p>
          <a:p>
            <a:r>
              <a:rPr lang="en-US" sz="2400" dirty="0"/>
              <a:t>NIH Principal Investigators (PIs) are expected to ensure that that research subjects (or their LAR) receive contact information for individuals, both within and external to the research team, who can address or receive complaints regarding research participation, (e.g., the NIH PI and at the NIH CC Patient Representative)</a:t>
            </a:r>
          </a:p>
          <a:p>
            <a:endParaRPr lang="en-US" sz="2400" dirty="0"/>
          </a:p>
          <a:p>
            <a:r>
              <a:rPr lang="en-US" sz="2400" dirty="0"/>
              <a:t>Any member of the research team may receive a research related complaint, as well as the OHSRP or the CC Patient Representative. </a:t>
            </a:r>
          </a:p>
          <a:p>
            <a:endParaRPr lang="en-US" sz="2400" dirty="0"/>
          </a:p>
          <a:p>
            <a:pPr lvl="0"/>
            <a:endParaRPr lang="en-US" sz="2400" dirty="0"/>
          </a:p>
        </p:txBody>
      </p:sp>
      <p:pic>
        <p:nvPicPr>
          <p:cNvPr id="3" name="Audio 2">
            <a:hlinkClick r:id="" action="ppaction://media"/>
            <a:extLst>
              <a:ext uri="{FF2B5EF4-FFF2-40B4-BE49-F238E27FC236}">
                <a16:creationId xmlns:a16="http://schemas.microsoft.com/office/drawing/2014/main" id="{88446F27-7441-447D-B598-4BA9DC931720}"/>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64359"/>
    </mc:Choice>
    <mc:Fallback xmlns="">
      <p:transition spd="slow" advTm="643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0" y="225095"/>
            <a:ext cx="7960659" cy="61555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400" b="0" i="0" u="none" strike="noStrike" kern="1200" cap="none" spc="0" normalizeH="0" baseline="0" noProof="0" dirty="0">
                <a:ln>
                  <a:noFill/>
                </a:ln>
                <a:solidFill>
                  <a:schemeClr val="tx1"/>
                </a:solidFill>
                <a:effectLst/>
                <a:uLnTx/>
                <a:uFillTx/>
                <a:latin typeface="+mn-lt"/>
                <a:ea typeface="+mn-ea"/>
                <a:cs typeface="+mn-cs"/>
              </a:rPr>
              <a:t>Policy 104 – When a Complaint is Received</a:t>
            </a:r>
          </a:p>
        </p:txBody>
      </p:sp>
      <p:sp>
        <p:nvSpPr>
          <p:cNvPr id="6" name="TextBox 5">
            <a:extLst>
              <a:ext uri="{FF2B5EF4-FFF2-40B4-BE49-F238E27FC236}">
                <a16:creationId xmlns:a16="http://schemas.microsoft.com/office/drawing/2014/main" id="{C000F77B-83B9-449E-9781-31B1C88B37EB}"/>
              </a:ext>
            </a:extLst>
          </p:cNvPr>
          <p:cNvSpPr txBox="1"/>
          <p:nvPr/>
        </p:nvSpPr>
        <p:spPr>
          <a:xfrm>
            <a:off x="591669" y="1000594"/>
            <a:ext cx="8115620" cy="5262979"/>
          </a:xfrm>
          <a:prstGeom prst="rect">
            <a:avLst/>
          </a:prstGeom>
          <a:noFill/>
        </p:spPr>
        <p:txBody>
          <a:bodyPr wrap="square" rtlCol="0">
            <a:spAutoFit/>
          </a:bodyPr>
          <a:lstStyle/>
          <a:p>
            <a:r>
              <a:rPr lang="en-US" sz="2400" dirty="0"/>
              <a:t>Any NIH investigator/OHSRP staff members receiving a subject complaint regarding research participation, will inform the subject (or complainant) That:  </a:t>
            </a:r>
          </a:p>
          <a:p>
            <a:pPr marL="342900" indent="-342900">
              <a:buFont typeface="Arial" panose="020B0604020202020204" pitchFamily="34" charset="0"/>
              <a:buChar char="•"/>
            </a:pPr>
            <a:r>
              <a:rPr lang="en-US" sz="2400" dirty="0"/>
              <a:t>The name of the complainant will be kept confidential to the extent possible. However, complete confidentiality cannot be guaranteed; and that the subject's identity may be revealed during the investigation;</a:t>
            </a:r>
          </a:p>
          <a:p>
            <a:pPr marL="342900" indent="-342900">
              <a:buFont typeface="Arial" panose="020B0604020202020204" pitchFamily="34" charset="0"/>
              <a:buChar char="•"/>
            </a:pPr>
            <a:r>
              <a:rPr lang="en-US" sz="2400" dirty="0"/>
              <a:t>Anonymous complaints can be accepted. However, anonymity could hinder both the investigation of the complaint, as well as the ability to provide outcomes to the complainant; and</a:t>
            </a:r>
          </a:p>
          <a:p>
            <a:pPr marL="342900" indent="-342900">
              <a:buFont typeface="Arial" panose="020B0604020202020204" pitchFamily="34" charset="0"/>
              <a:buChar char="•"/>
            </a:pPr>
            <a:r>
              <a:rPr lang="en-US" sz="2400" dirty="0"/>
              <a:t>The complaint will be considered as soon as feasible, but it may be referred to other parties, as appropriate.</a:t>
            </a:r>
          </a:p>
          <a:p>
            <a:r>
              <a:rPr lang="en-US" sz="2400" dirty="0"/>
              <a:t>NOTE: Review the policy for the complete list of requirements</a:t>
            </a:r>
          </a:p>
        </p:txBody>
      </p:sp>
      <p:pic>
        <p:nvPicPr>
          <p:cNvPr id="7" name="Audio 6">
            <a:hlinkClick r:id="" action="ppaction://media"/>
            <a:extLst>
              <a:ext uri="{FF2B5EF4-FFF2-40B4-BE49-F238E27FC236}">
                <a16:creationId xmlns:a16="http://schemas.microsoft.com/office/drawing/2014/main" id="{680D9AC8-C648-4F84-83D5-10268C78F8CC}"/>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344348467"/>
      </p:ext>
    </p:extLst>
  </p:cSld>
  <p:clrMapOvr>
    <a:masterClrMapping/>
  </p:clrMapOvr>
  <mc:AlternateContent xmlns:mc="http://schemas.openxmlformats.org/markup-compatibility/2006" xmlns:p14="http://schemas.microsoft.com/office/powerpoint/2010/main">
    <mc:Choice Requires="p14">
      <p:transition spd="slow" p14:dur="2000" advTm="59198"/>
    </mc:Choice>
    <mc:Fallback xmlns="">
      <p:transition spd="slow" advTm="591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458849"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104 – Responsibilities regarding Research-related Complaints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724934" y="1302313"/>
            <a:ext cx="7749915" cy="5201424"/>
          </a:xfrm>
          <a:prstGeom prst="rect">
            <a:avLst/>
          </a:prstGeom>
          <a:noFill/>
        </p:spPr>
        <p:txBody>
          <a:bodyPr wrap="square" rtlCol="0">
            <a:spAutoFit/>
          </a:bodyPr>
          <a:lstStyle/>
          <a:p>
            <a:pPr lvl="0"/>
            <a:r>
              <a:rPr lang="en-US" sz="2200" dirty="0"/>
              <a:t>All NIH investigators and staff who receive a research-related complaint must: </a:t>
            </a:r>
          </a:p>
          <a:p>
            <a:pPr marL="342900" lvl="0" indent="-342900">
              <a:buFont typeface="Arial" panose="020B0604020202020204" pitchFamily="34" charset="0"/>
              <a:buChar char="•"/>
            </a:pPr>
            <a:r>
              <a:rPr lang="en-US" sz="2200" dirty="0"/>
              <a:t>Communicate respectfully with the complainant, including honoring to the greatest extent possible, the subject’s request to remain anonymous</a:t>
            </a:r>
          </a:p>
          <a:p>
            <a:pPr marL="342900" lvl="0" indent="-342900">
              <a:buFont typeface="Arial" panose="020B0604020202020204" pitchFamily="34" charset="0"/>
              <a:buChar char="•"/>
            </a:pPr>
            <a:r>
              <a:rPr lang="en-US" sz="2200" dirty="0"/>
              <a:t>Document the complaint in the medical record, or office tracking system</a:t>
            </a:r>
          </a:p>
          <a:p>
            <a:pPr marL="342900" indent="-342900">
              <a:buFont typeface="Arial" panose="020B0604020202020204" pitchFamily="34" charset="0"/>
              <a:buChar char="•"/>
            </a:pPr>
            <a:r>
              <a:rPr lang="en-US" sz="2200" dirty="0"/>
              <a:t>Inform the NIH PI and/or IC leadership promptly; </a:t>
            </a:r>
          </a:p>
          <a:p>
            <a:pPr marL="342900" indent="-342900">
              <a:buFont typeface="Arial" panose="020B0604020202020204" pitchFamily="34" charset="0"/>
              <a:buChar char="•"/>
            </a:pPr>
            <a:r>
              <a:rPr lang="en-US" sz="2200" dirty="0"/>
              <a:t>Address complaints as soon as feasible, but only to the extent possible within the investigator’s ability, scope, and authority. Seek guidance from IC leadership and OHSRP if needed.</a:t>
            </a:r>
          </a:p>
          <a:p>
            <a:pPr marL="342900" indent="-342900">
              <a:buFont typeface="Arial" panose="020B0604020202020204" pitchFamily="34" charset="0"/>
              <a:buChar char="•"/>
            </a:pPr>
            <a:r>
              <a:rPr lang="en-US" sz="2200" dirty="0"/>
              <a:t>When necessary, the complaint must be referred to other NIH ICs or offices as appropriate (e.g., the IC Privacy Office, NIH Police, Clinical Center).</a:t>
            </a:r>
          </a:p>
          <a:p>
            <a:pPr marL="342900" lvl="0" indent="-342900">
              <a:buFont typeface="Arial" panose="020B0604020202020204" pitchFamily="34" charset="0"/>
              <a:buChar char="•"/>
            </a:pPr>
            <a:endParaRPr lang="en-US" sz="2400" dirty="0"/>
          </a:p>
        </p:txBody>
      </p:sp>
      <p:pic>
        <p:nvPicPr>
          <p:cNvPr id="10" name="Audio 9">
            <a:hlinkClick r:id="" action="ppaction://media"/>
            <a:extLst>
              <a:ext uri="{FF2B5EF4-FFF2-40B4-BE49-F238E27FC236}">
                <a16:creationId xmlns:a16="http://schemas.microsoft.com/office/drawing/2014/main" id="{7F8EE8A7-EAFF-48C4-B588-59B8F358604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098775755"/>
      </p:ext>
    </p:extLst>
  </p:cSld>
  <p:clrMapOvr>
    <a:masterClrMapping/>
  </p:clrMapOvr>
  <mc:AlternateContent xmlns:mc="http://schemas.openxmlformats.org/markup-compatibility/2006" xmlns:p14="http://schemas.microsoft.com/office/powerpoint/2010/main">
    <mc:Choice Requires="p14">
      <p:transition spd="slow" p14:dur="2000" advTm="75640"/>
    </mc:Choice>
    <mc:Fallback xmlns="">
      <p:transition spd="slow" advTm="756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0"/>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712849"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104 – PI Responsibilities Regarding Research-related Complaints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50617" y="1500068"/>
            <a:ext cx="8008191" cy="5801588"/>
          </a:xfrm>
          <a:prstGeom prst="rect">
            <a:avLst/>
          </a:prstGeom>
          <a:noFill/>
        </p:spPr>
        <p:txBody>
          <a:bodyPr wrap="square" rtlCol="0">
            <a:spAutoFit/>
          </a:bodyPr>
          <a:lstStyle/>
          <a:p>
            <a:pPr lvl="0"/>
            <a:r>
              <a:rPr lang="en-US" sz="2300" dirty="0"/>
              <a:t>When receiving a research-related complaint, NIH PIs will:</a:t>
            </a:r>
          </a:p>
          <a:p>
            <a:pPr marL="342900" lvl="0" indent="-342900">
              <a:buFont typeface="Arial" panose="020B0604020202020204" pitchFamily="34" charset="0"/>
              <a:buChar char="•"/>
            </a:pPr>
            <a:r>
              <a:rPr lang="en-US" sz="2300" dirty="0"/>
              <a:t>Address the complaint as soon as feasible, and/or refer the matter to other NIH or IC offices, as appropriate</a:t>
            </a:r>
          </a:p>
          <a:p>
            <a:pPr marL="342900" lvl="0" indent="-342900">
              <a:buFont typeface="Arial" panose="020B0604020202020204" pitchFamily="34" charset="0"/>
              <a:buChar char="•"/>
            </a:pPr>
            <a:r>
              <a:rPr lang="en-US" sz="2300" dirty="0"/>
              <a:t>Follow the same requirements for managing complaints expected of all NIH investigators</a:t>
            </a:r>
          </a:p>
          <a:p>
            <a:pPr marL="342900" lvl="0" indent="-342900">
              <a:buFont typeface="Arial" panose="020B0604020202020204" pitchFamily="34" charset="0"/>
              <a:buChar char="•"/>
            </a:pPr>
            <a:r>
              <a:rPr lang="en-US" sz="2300" dirty="0"/>
              <a:t>Provide appropriate support, management, oversight, and assistance regarding complaints reported to study team members</a:t>
            </a:r>
          </a:p>
          <a:p>
            <a:pPr marL="342900" lvl="0" indent="-342900">
              <a:buFont typeface="Arial" panose="020B0604020202020204" pitchFamily="34" charset="0"/>
              <a:buChar char="•"/>
            </a:pPr>
            <a:r>
              <a:rPr lang="en-US" sz="2300" dirty="0"/>
              <a:t>Report complaints promptly to IC leadership</a:t>
            </a:r>
          </a:p>
          <a:p>
            <a:pPr marL="342900" indent="-342900">
              <a:buFont typeface="Arial" panose="020B0604020202020204" pitchFamily="34" charset="0"/>
              <a:buChar char="•"/>
            </a:pPr>
            <a:r>
              <a:rPr lang="en-US" sz="2300" dirty="0"/>
              <a:t>Cooperate with investigations of complaints</a:t>
            </a:r>
          </a:p>
          <a:p>
            <a:pPr marL="342900" lvl="0" indent="-342900">
              <a:buFont typeface="Arial" panose="020B0604020202020204" pitchFamily="34" charset="0"/>
              <a:buChar char="•"/>
            </a:pPr>
            <a:r>
              <a:rPr lang="en-US" sz="2300" dirty="0"/>
              <a:t>Report complaints to the IRB consistent with NIH policy (e.g. Policies 104, 205, 801 or 802), and reviewing IRB requirements (e.g. report unresolved complaints at time of CR)</a:t>
            </a:r>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endParaRPr lang="en-US" sz="2400" dirty="0"/>
          </a:p>
          <a:p>
            <a:pPr marL="342900" lvl="0" indent="-342900">
              <a:buFont typeface="Arial" panose="020B0604020202020204" pitchFamily="34" charset="0"/>
              <a:buChar char="•"/>
            </a:pPr>
            <a:endParaRPr lang="en-US" sz="2400" dirty="0"/>
          </a:p>
        </p:txBody>
      </p:sp>
      <p:pic>
        <p:nvPicPr>
          <p:cNvPr id="3" name="Audio 2">
            <a:hlinkClick r:id="" action="ppaction://media"/>
            <a:extLst>
              <a:ext uri="{FF2B5EF4-FFF2-40B4-BE49-F238E27FC236}">
                <a16:creationId xmlns:a16="http://schemas.microsoft.com/office/drawing/2014/main" id="{D2FA2C3D-6705-426D-946E-753AB22B5335}"/>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3367373581"/>
      </p:ext>
    </p:extLst>
  </p:cSld>
  <p:clrMapOvr>
    <a:masterClrMapping/>
  </p:clrMapOvr>
  <mc:AlternateContent xmlns:mc="http://schemas.openxmlformats.org/markup-compatibility/2006" xmlns:p14="http://schemas.microsoft.com/office/powerpoint/2010/main">
    <mc:Choice Requires="p14">
      <p:transition spd="slow" p14:dur="2000" advTm="84684"/>
    </mc:Choice>
    <mc:Fallback xmlns="">
      <p:transition spd="slow" advTm="846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749915" cy="120032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schemeClr val="tx1"/>
                </a:solidFill>
                <a:effectLst/>
                <a:uLnTx/>
                <a:uFillTx/>
                <a:latin typeface="+mn-lt"/>
                <a:ea typeface="+mn-ea"/>
                <a:cs typeface="+mn-cs"/>
              </a:rPr>
              <a:t>Policy 104 – OHSRP Responsibilities </a:t>
            </a:r>
            <a:r>
              <a:rPr lang="en-US" sz="3600" spc="0" dirty="0">
                <a:solidFill>
                  <a:schemeClr val="tx1"/>
                </a:solidFill>
                <a:latin typeface="+mn-lt"/>
                <a:ea typeface="+mn-ea"/>
                <a:cs typeface="+mn-cs"/>
              </a:rPr>
              <a:t>R</a:t>
            </a:r>
            <a:r>
              <a:rPr kumimoji="0" lang="en-US" sz="3600" b="0" i="0" u="none" strike="noStrike" kern="1200" cap="none" spc="0" normalizeH="0" baseline="0" noProof="0" dirty="0">
                <a:ln>
                  <a:noFill/>
                </a:ln>
                <a:solidFill>
                  <a:schemeClr val="tx1"/>
                </a:solidFill>
                <a:effectLst/>
                <a:uLnTx/>
                <a:uFillTx/>
                <a:latin typeface="+mn-lt"/>
                <a:ea typeface="+mn-ea"/>
                <a:cs typeface="+mn-cs"/>
              </a:rPr>
              <a:t>egarding Complaints</a:t>
            </a:r>
          </a:p>
        </p:txBody>
      </p:sp>
      <p:sp>
        <p:nvSpPr>
          <p:cNvPr id="6" name="TextBox 5">
            <a:extLst>
              <a:ext uri="{FF2B5EF4-FFF2-40B4-BE49-F238E27FC236}">
                <a16:creationId xmlns:a16="http://schemas.microsoft.com/office/drawing/2014/main" id="{C000F77B-83B9-449E-9781-31B1C88B37EB}"/>
              </a:ext>
            </a:extLst>
          </p:cNvPr>
          <p:cNvSpPr txBox="1"/>
          <p:nvPr/>
        </p:nvSpPr>
        <p:spPr>
          <a:xfrm>
            <a:off x="632085" y="1425424"/>
            <a:ext cx="7749915" cy="5170646"/>
          </a:xfrm>
          <a:prstGeom prst="rect">
            <a:avLst/>
          </a:prstGeom>
          <a:noFill/>
        </p:spPr>
        <p:txBody>
          <a:bodyPr wrap="square" rtlCol="0">
            <a:spAutoFit/>
          </a:bodyPr>
          <a:lstStyle/>
          <a:p>
            <a:pPr lvl="0"/>
            <a:r>
              <a:rPr lang="en-US" sz="2200" dirty="0"/>
              <a:t>As necessary, the OHSRP, including the office of Compliance and Training, will work with appropriate parties and/or offices, consistent with the nature of the complaint: </a:t>
            </a:r>
          </a:p>
          <a:p>
            <a:pPr marL="342900" lvl="0" indent="-342900">
              <a:buFont typeface="Arial" panose="020B0604020202020204" pitchFamily="34" charset="0"/>
              <a:buChar char="•"/>
            </a:pPr>
            <a:r>
              <a:rPr lang="en-US" sz="2200" dirty="0"/>
              <a:t>Matters outside the scope of the Human Research Protection Program (HRPP) will be referred to the appropriate NIH office or IC, and</a:t>
            </a:r>
          </a:p>
          <a:p>
            <a:pPr marL="342900" lvl="0" indent="-342900">
              <a:buFont typeface="Arial" panose="020B0604020202020204" pitchFamily="34" charset="0"/>
              <a:buChar char="•"/>
            </a:pPr>
            <a:r>
              <a:rPr lang="en-US" sz="2200" dirty="0"/>
              <a:t> Matters within the scope of the HRPP may also be handled by NIH offices other than OHSRP, when appropriate. </a:t>
            </a:r>
          </a:p>
          <a:p>
            <a:endParaRPr lang="en-US" sz="2200" dirty="0"/>
          </a:p>
          <a:p>
            <a:r>
              <a:rPr lang="en-US" sz="2200" dirty="0"/>
              <a:t>In addition, any IRB Chair (including the NIH IRB Executive Chair), the OHSRP Director, or the IRBO Director may immediately suspend the research and/or refer the issue to the IRB to determine whether additional actions are required to protect the rights, safety and welfare of research subjects.</a:t>
            </a:r>
          </a:p>
          <a:p>
            <a:pPr marL="0" lvl="1"/>
            <a:endParaRPr lang="en-US" sz="2200" dirty="0"/>
          </a:p>
        </p:txBody>
      </p:sp>
      <p:pic>
        <p:nvPicPr>
          <p:cNvPr id="5" name="Audio 4">
            <a:hlinkClick r:id="" action="ppaction://media"/>
            <a:extLst>
              <a:ext uri="{FF2B5EF4-FFF2-40B4-BE49-F238E27FC236}">
                <a16:creationId xmlns:a16="http://schemas.microsoft.com/office/drawing/2014/main" id="{8108515A-0F1D-4173-8F67-B607D828B05A}"/>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1075785276"/>
      </p:ext>
    </p:extLst>
  </p:cSld>
  <p:clrMapOvr>
    <a:masterClrMapping/>
  </p:clrMapOvr>
  <mc:AlternateContent xmlns:mc="http://schemas.openxmlformats.org/markup-compatibility/2006" xmlns:p14="http://schemas.microsoft.com/office/powerpoint/2010/main">
    <mc:Choice Requires="p14">
      <p:transition spd="slow" p14:dur="2000" advTm="51138"/>
    </mc:Choice>
    <mc:Fallback xmlns="">
      <p:transition spd="slow" advTm="511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DCD36A-F3E9-4E7A-BD46-53531E60969C}"/>
              </a:ext>
            </a:extLst>
          </p:cNvPr>
          <p:cNvSpPr>
            <a:spLocks noGrp="1"/>
          </p:cNvSpPr>
          <p:nvPr>
            <p:ph type="title" idx="4294967295"/>
          </p:nvPr>
        </p:nvSpPr>
        <p:spPr>
          <a:xfrm>
            <a:off x="669151" y="225095"/>
            <a:ext cx="7749915" cy="1077218"/>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chemeClr val="tx1"/>
                </a:solidFill>
                <a:effectLst/>
                <a:uLnTx/>
                <a:uFillTx/>
                <a:latin typeface="+mn-lt"/>
                <a:ea typeface="+mn-ea"/>
                <a:cs typeface="+mn-cs"/>
              </a:rPr>
              <a:t>Policy 104 – IRB Responsibilities Regarding Complaints</a:t>
            </a:r>
          </a:p>
        </p:txBody>
      </p:sp>
      <p:sp>
        <p:nvSpPr>
          <p:cNvPr id="5" name="TextBox 4">
            <a:extLst>
              <a:ext uri="{FF2B5EF4-FFF2-40B4-BE49-F238E27FC236}">
                <a16:creationId xmlns:a16="http://schemas.microsoft.com/office/drawing/2014/main" id="{A80B9E84-DC85-406D-9DA5-8FEF56E4D4D8}"/>
              </a:ext>
            </a:extLst>
          </p:cNvPr>
          <p:cNvSpPr txBox="1"/>
          <p:nvPr/>
        </p:nvSpPr>
        <p:spPr>
          <a:xfrm>
            <a:off x="632085" y="1537390"/>
            <a:ext cx="7749915" cy="4093428"/>
          </a:xfrm>
          <a:prstGeom prst="rect">
            <a:avLst/>
          </a:prstGeom>
          <a:noFill/>
        </p:spPr>
        <p:txBody>
          <a:bodyPr wrap="square" rtlCol="0">
            <a:spAutoFit/>
          </a:bodyPr>
          <a:lstStyle/>
          <a:p>
            <a:pPr lvl="0"/>
            <a:r>
              <a:rPr lang="en-US" sz="2400" dirty="0"/>
              <a:t>In response to a subject complaint, the IRB may take any or all of the following actions, including, but not limited to: </a:t>
            </a:r>
          </a:p>
          <a:p>
            <a:pPr marL="342900" lvl="0" indent="-342900">
              <a:buFont typeface="Arial" panose="020B0604020202020204" pitchFamily="34" charset="0"/>
              <a:buChar char="•"/>
            </a:pPr>
            <a:r>
              <a:rPr lang="en-US" sz="2400" dirty="0"/>
              <a:t>Requiring the PI to modify the research protocol and/or consent(s);</a:t>
            </a:r>
          </a:p>
          <a:p>
            <a:pPr marL="342900" lvl="0" indent="-342900">
              <a:buFont typeface="Arial" panose="020B0604020202020204" pitchFamily="34" charset="0"/>
              <a:buChar char="•"/>
            </a:pPr>
            <a:r>
              <a:rPr lang="en-US" sz="2400" dirty="0"/>
              <a:t>Suspending or terminating IRB approval for some or all of the Principal Investigator’s (PI’s) studies;</a:t>
            </a:r>
          </a:p>
          <a:p>
            <a:pPr marL="342900" lvl="0" indent="-342900">
              <a:buFont typeface="Arial" panose="020B0604020202020204" pitchFamily="34" charset="0"/>
              <a:buChar char="•"/>
            </a:pPr>
            <a:r>
              <a:rPr lang="en-US" sz="2400" dirty="0"/>
              <a:t>Requiring additional education for the investigator(s); and</a:t>
            </a:r>
          </a:p>
          <a:p>
            <a:pPr marL="342900" lvl="0" indent="-342900">
              <a:buFont typeface="Arial" panose="020B0604020202020204" pitchFamily="34" charset="0"/>
              <a:buChar char="•"/>
            </a:pPr>
            <a:r>
              <a:rPr lang="en-US" sz="2400" dirty="0"/>
              <a:t>Informing other IC or NIH Officials to consider additional actions, as appropriate. </a:t>
            </a:r>
          </a:p>
          <a:p>
            <a:pPr marL="342900" lvl="0" indent="-342900">
              <a:buFont typeface="Arial" panose="020B0604020202020204" pitchFamily="34" charset="0"/>
              <a:buChar char="•"/>
            </a:pPr>
            <a:endParaRPr lang="en-US" sz="2200" dirty="0"/>
          </a:p>
          <a:p>
            <a:pPr marL="0" lvl="1"/>
            <a:endParaRPr lang="en-US" sz="2200" dirty="0"/>
          </a:p>
        </p:txBody>
      </p:sp>
      <p:pic>
        <p:nvPicPr>
          <p:cNvPr id="6" name="Audio 5">
            <a:hlinkClick r:id="" action="ppaction://media"/>
            <a:extLst>
              <a:ext uri="{FF2B5EF4-FFF2-40B4-BE49-F238E27FC236}">
                <a16:creationId xmlns:a16="http://schemas.microsoft.com/office/drawing/2014/main" id="{FACFFCB0-105B-4F10-853D-CE1624A0D93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82000" y="6096000"/>
            <a:ext cx="609600" cy="609600"/>
          </a:xfrm>
          <a:prstGeom prst="rect">
            <a:avLst/>
          </a:prstGeom>
        </p:spPr>
      </p:pic>
    </p:spTree>
    <p:extLst>
      <p:ext uri="{BB962C8B-B14F-4D97-AF65-F5344CB8AC3E}">
        <p14:creationId xmlns:p14="http://schemas.microsoft.com/office/powerpoint/2010/main" val="41007088"/>
      </p:ext>
    </p:extLst>
  </p:cSld>
  <p:clrMapOvr>
    <a:masterClrMapping/>
  </p:clrMapOvr>
  <mc:AlternateContent xmlns:mc="http://schemas.openxmlformats.org/markup-compatibility/2006">
    <mc:Choice xmlns:p14="http://schemas.microsoft.com/office/powerpoint/2010/main" Requires="p14">
      <p:transition spd="slow" p14:dur="2000" advTm="30772"/>
    </mc:Choice>
    <mc:Fallback>
      <p:transition spd="slow" advTm="307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1 6 " ? > < C a p t i o n I t e m s L i s t   x m l n s : x s d = " h t t p : / / w w w . w 3 . o r g / 2 0 0 1 / X M L S c h e m a "   x m l n s : x s i = " h t t p : / / w w w . w 3 . o r g / 2 0 0 1 / X M L S c h e m a - i n s t a n c e " > < I d > e 7 2 9 c 2 c 9 - 1 8 6 7 - 4 d e 0 - 8 2 6 3 - f 0 2 2 a b 5 5 0 2 2 1 < / I d > < C a p t i o n I t e m s > < C a p t i o n I t e m > < I n t e r n a l I d > 8 a d 9 f 4 e 5 - a 0 d 3 - 4 5 2 8 - 9 c b 6 - 0 c 1 d c 4 8 0 e 0 2 6 < / I n t e r n a l I d > < N a m e > A u d i o   6 T h i s i s a 0 0 : 0 0 : 0 1 . 4 - 0 0 : 0 0 : 3 0 . 0 < / N a m e > < T e x t > T h i s   i s   a   s h o r t   p r e s e n t a t i o n   t o   i n t r o d u c e   y o u   t o   P o l i c y   4 0 1 ,   w h i c h   i s   t h e   n e w   O f f i c e   o f   H u m a n   S u b j e c t s   R e s e a r c h   P r o t e c t i o n s   p o l i c y   d e s c r i b i n g   t h e   r e q u i r e m e n t s   f o r   r e s e a r c h   i n v o l v i n g   p r i s o n e r s . < / T e x t > < B o o k M a r k E n t r y N a m e > A u d i o   6 0 0 : 0 0 : 0 1 . 4 < / B o o k M a r k E n t r y N a m e > < B o o k M a r k E x i t N a m e > A u d i o   6 0 0 : 0 0 : 3 0 . 0 < / B o o k M a r k E x i t N a m e > < B o o k M a r k E n t r y P o s i t i o n > 1 4 2 9 < / B o o k M a r k E n t r y P o s i t i o n > < B o o k M a r k E x i t P o s i t i o n > 3 0 0 0 0 < / B o o k M a r k E x i t P o s i t i o n > < I s E x i t P o s i t i o n D e r i v e d > f a l s e < / I s E x i t P o s i t i o n D e r i v e d > < C a p t i o n S t y l e > < F o n t N a m e > C a l i b r i < / F o n t N a m e > < F o n t S t y l e > R e g u l a r < / F o n t S t y l e > < T e x t A l i g n S t y l e P r o p e r t y > l e f t < / T e x t A l i g n S t y l e P r o p e r t y > < F o n t C o l o r I n t e g e r > 1 6 7 7 7 2 1 5 < / F o n t C o l o r I n t e g e r > < B a c k g r o u n d C o l o r I n t e g e r > 0 < / B a c k g r o u n d C o l o r I n t e g e r > < C a p t i o n L o c a t i o n > S l i d e B o t t o m < / C a p t i o n L o c a t i o n > < F o n t S i z e > < V a l u e > 1 8 < / V a l u e > < U n i t > P o i n t < / U n i t > < / F o n t S i z e > < / C a p t i o n S t y l e > < / C a p t i o n I t e m > < / C a p t i o n I t e m s > < / C a p t i o n I t e m s L i s t > 
</file>

<file path=customXml/itemProps1.xml><?xml version="1.0" encoding="utf-8"?>
<ds:datastoreItem xmlns:ds="http://schemas.openxmlformats.org/officeDocument/2006/customXml" ds:itemID="{7A169E7B-9883-42E1-AD20-B25AEB873EC6}">
  <ds:schemaRef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4192</TotalTime>
  <Words>2246</Words>
  <Application>Microsoft Office PowerPoint</Application>
  <PresentationFormat>On-screen Show (4:3)</PresentationFormat>
  <Paragraphs>137</Paragraphs>
  <Slides>11</Slides>
  <Notes>11</Notes>
  <HiddenSlides>0</HiddenSlides>
  <MMClips>11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Wingdings</vt:lpstr>
      <vt:lpstr>Retrospect</vt:lpstr>
      <vt:lpstr>Policy 104 - Managing Research-Related  Complaints from Subjects </vt:lpstr>
      <vt:lpstr>Policy 104 Implementation</vt:lpstr>
      <vt:lpstr>Policy 104 –Managing Research-Related  Complaints from Subjects </vt:lpstr>
      <vt:lpstr>Policy 104 - key points</vt:lpstr>
      <vt:lpstr>Policy 104 – When a Complaint is Received</vt:lpstr>
      <vt:lpstr>Policy 104 – Responsibilities regarding Research-related Complaints</vt:lpstr>
      <vt:lpstr>Policy 104 – PI Responsibilities Regarding Research-related Complaints</vt:lpstr>
      <vt:lpstr>Policy 104 – OHSRP Responsibilities Regarding Complaints</vt:lpstr>
      <vt:lpstr>Policy 104 – IRB Responsibilities Regarding Complaints</vt:lpstr>
      <vt:lpstr>Policy 104 – Communicating Outcomes to Complainants</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302-Recruitment and Compensation</dc:title>
  <dc:creator>Green, Jonathan (NIH/OD) [E]</dc:creator>
  <cp:lastModifiedBy>Bridge, Heather (NIH/OD) [E]</cp:lastModifiedBy>
  <cp:revision>252</cp:revision>
  <dcterms:created xsi:type="dcterms:W3CDTF">2020-07-17T14:57:02Z</dcterms:created>
  <dcterms:modified xsi:type="dcterms:W3CDTF">2020-09-12T19:34:42Z</dcterms:modified>
</cp:coreProperties>
</file>