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791" r:id="rId1"/>
  </p:sldMasterIdLst>
  <p:notesMasterIdLst>
    <p:notesMasterId r:id="rId26"/>
  </p:notesMasterIdLst>
  <p:handoutMasterIdLst>
    <p:handoutMasterId r:id="rId27"/>
  </p:handoutMasterIdLst>
  <p:sldIdLst>
    <p:sldId id="867" r:id="rId2"/>
    <p:sldId id="900" r:id="rId3"/>
    <p:sldId id="868" r:id="rId4"/>
    <p:sldId id="901" r:id="rId5"/>
    <p:sldId id="869" r:id="rId6"/>
    <p:sldId id="878" r:id="rId7"/>
    <p:sldId id="893" r:id="rId8"/>
    <p:sldId id="897" r:id="rId9"/>
    <p:sldId id="870" r:id="rId10"/>
    <p:sldId id="877" r:id="rId11"/>
    <p:sldId id="895" r:id="rId12"/>
    <p:sldId id="886" r:id="rId13"/>
    <p:sldId id="898" r:id="rId14"/>
    <p:sldId id="884" r:id="rId15"/>
    <p:sldId id="899" r:id="rId16"/>
    <p:sldId id="873" r:id="rId17"/>
    <p:sldId id="887" r:id="rId18"/>
    <p:sldId id="894" r:id="rId19"/>
    <p:sldId id="880" r:id="rId20"/>
    <p:sldId id="892" r:id="rId21"/>
    <p:sldId id="890" r:id="rId22"/>
    <p:sldId id="872" r:id="rId23"/>
    <p:sldId id="882" r:id="rId24"/>
    <p:sldId id="874" r:id="rId25"/>
  </p:sldIdLst>
  <p:sldSz cx="9144000" cy="5143500" type="screen16x9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-109" charset="0"/>
        <a:ea typeface="ＭＳ Ｐゴシック" pitchFamily="-109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-109" charset="0"/>
        <a:ea typeface="ＭＳ Ｐゴシック" pitchFamily="-109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-109" charset="0"/>
        <a:ea typeface="ＭＳ Ｐゴシック" pitchFamily="-109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-109" charset="0"/>
        <a:ea typeface="ＭＳ Ｐゴシック" pitchFamily="-109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-109" charset="0"/>
        <a:ea typeface="ＭＳ Ｐゴシック" pitchFamily="-109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Verdana" pitchFamily="-109" charset="0"/>
        <a:ea typeface="ＭＳ Ｐゴシック" pitchFamily="-109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Verdana" pitchFamily="-109" charset="0"/>
        <a:ea typeface="ＭＳ Ｐゴシック" pitchFamily="-109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Verdana" pitchFamily="-109" charset="0"/>
        <a:ea typeface="ＭＳ Ｐゴシック" pitchFamily="-109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Verdana" pitchFamily="-109" charset="0"/>
        <a:ea typeface="ＭＳ Ｐゴシック" pitchFamily="-109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redriksen, Mark (NIH/NHGRI) [C]" initials="FM([" lastIdx="2" clrIdx="0"/>
  <p:cmAuthor id="2" name="Baxevanis, Andy (NIH/NHGRI) [E]" initials="BA([" lastIdx="1" clrIdx="1"/>
  <p:cmAuthor id="3" name="Gommel, Tiffany (NIH/OD) [E]" initials="GT([" lastIdx="10" clrIdx="2">
    <p:extLst>
      <p:ext uri="{19B8F6BF-5375-455C-9EA6-DF929625EA0E}">
        <p15:presenceInfo xmlns:p15="http://schemas.microsoft.com/office/powerpoint/2012/main" userId="S::gommeltl@nih.gov::fb17920c-795f-47c1-a405-3f1db1d4c396" providerId="AD"/>
      </p:ext>
    </p:extLst>
  </p:cmAuthor>
  <p:cmAuthor id="4" name="Rojas, Shirley (NIH/OD) [C]" initials="RS([" lastIdx="16" clrIdx="3">
    <p:extLst>
      <p:ext uri="{19B8F6BF-5375-455C-9EA6-DF929625EA0E}">
        <p15:presenceInfo xmlns:p15="http://schemas.microsoft.com/office/powerpoint/2012/main" userId="S::rojassv@nih.gov::9c7233e5-c5e0-4842-9627-5338f2db00b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16265"/>
    <a:srgbClr val="137FC3"/>
    <a:srgbClr val="005395"/>
    <a:srgbClr val="6C3A77"/>
    <a:srgbClr val="E57200"/>
    <a:srgbClr val="7B2A82"/>
    <a:srgbClr val="7A9B3E"/>
    <a:srgbClr val="90AA3C"/>
    <a:srgbClr val="7B9133"/>
    <a:srgbClr val="A2BF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59"/>
    <p:restoredTop sz="73479" autoAdjust="0"/>
  </p:normalViewPr>
  <p:slideViewPr>
    <p:cSldViewPr snapToGrid="0">
      <p:cViewPr varScale="1">
        <p:scale>
          <a:sx n="123" d="100"/>
          <a:sy n="123" d="100"/>
        </p:scale>
        <p:origin x="96" y="12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>
      <p:cViewPr varScale="1">
        <p:scale>
          <a:sx n="165" d="100"/>
          <a:sy n="165" d="100"/>
        </p:scale>
        <p:origin x="5152" y="21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255" cy="465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82" tIns="46590" rIns="93182" bIns="46590" numCol="1" anchor="t" anchorCtr="0" compatLnSpc="1">
            <a:prstTxWarp prst="textNoShape">
              <a:avLst/>
            </a:prstTxWarp>
          </a:bodyPr>
          <a:lstStyle>
            <a:lvl1pPr defTabSz="931058" eaLnBrk="0" hangingPunct="0">
              <a:defRPr sz="1200">
                <a:latin typeface="Verdana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2145" y="0"/>
            <a:ext cx="3038255" cy="465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82" tIns="46590" rIns="93182" bIns="46590" numCol="1" anchor="t" anchorCtr="0" compatLnSpc="1">
            <a:prstTxWarp prst="textNoShape">
              <a:avLst/>
            </a:prstTxWarp>
          </a:bodyPr>
          <a:lstStyle>
            <a:lvl1pPr algn="r" defTabSz="931058" eaLnBrk="0" hangingPunct="0">
              <a:defRPr sz="1200">
                <a:latin typeface="Verdana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40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0956"/>
            <a:ext cx="3038255" cy="465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82" tIns="46590" rIns="93182" bIns="46590" numCol="1" anchor="b" anchorCtr="0" compatLnSpc="1">
            <a:prstTxWarp prst="textNoShape">
              <a:avLst/>
            </a:prstTxWarp>
          </a:bodyPr>
          <a:lstStyle>
            <a:lvl1pPr defTabSz="931058" eaLnBrk="0" hangingPunct="0">
              <a:defRPr sz="1200">
                <a:latin typeface="Verdana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40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2145" y="8830956"/>
            <a:ext cx="3038255" cy="465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82" tIns="46590" rIns="93182" bIns="46590" numCol="1" anchor="b" anchorCtr="0" compatLnSpc="1">
            <a:prstTxWarp prst="textNoShape">
              <a:avLst/>
            </a:prstTxWarp>
          </a:bodyPr>
          <a:lstStyle>
            <a:lvl1pPr algn="r" defTabSz="931058" eaLnBrk="0" hangingPunct="0">
              <a:defRPr sz="1200"/>
            </a:lvl1pPr>
          </a:lstStyle>
          <a:p>
            <a:fld id="{0A3685F4-1BBD-4E63-A71E-DF8185395873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70781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255" cy="465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82" tIns="46590" rIns="93182" bIns="46590" numCol="1" anchor="t" anchorCtr="0" compatLnSpc="1">
            <a:prstTxWarp prst="textNoShape">
              <a:avLst/>
            </a:prstTxWarp>
          </a:bodyPr>
          <a:lstStyle>
            <a:lvl1pPr defTabSz="931058" eaLnBrk="0" hangingPunct="0">
              <a:defRPr sz="1200">
                <a:latin typeface="Verdana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2145" y="0"/>
            <a:ext cx="3038255" cy="465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82" tIns="46590" rIns="93182" bIns="46590" numCol="1" anchor="t" anchorCtr="0" compatLnSpc="1">
            <a:prstTxWarp prst="textNoShape">
              <a:avLst/>
            </a:prstTxWarp>
          </a:bodyPr>
          <a:lstStyle>
            <a:lvl1pPr algn="r" defTabSz="931058" eaLnBrk="0" hangingPunct="0">
              <a:defRPr sz="1200">
                <a:latin typeface="Verdana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06400" y="696913"/>
            <a:ext cx="61976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5447" y="4415478"/>
            <a:ext cx="5139507" cy="4184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82" tIns="46590" rIns="93182" bIns="465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0956"/>
            <a:ext cx="3038255" cy="465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82" tIns="46590" rIns="93182" bIns="46590" numCol="1" anchor="b" anchorCtr="0" compatLnSpc="1">
            <a:prstTxWarp prst="textNoShape">
              <a:avLst/>
            </a:prstTxWarp>
          </a:bodyPr>
          <a:lstStyle>
            <a:lvl1pPr defTabSz="931058" eaLnBrk="0" hangingPunct="0">
              <a:defRPr sz="1200">
                <a:latin typeface="Verdana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2145" y="8830956"/>
            <a:ext cx="3038255" cy="465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82" tIns="46590" rIns="93182" bIns="46590" numCol="1" anchor="b" anchorCtr="0" compatLnSpc="1">
            <a:prstTxWarp prst="textNoShape">
              <a:avLst/>
            </a:prstTxWarp>
          </a:bodyPr>
          <a:lstStyle>
            <a:lvl1pPr algn="r" defTabSz="931058" eaLnBrk="0" hangingPunct="0">
              <a:defRPr sz="1200"/>
            </a:lvl1pPr>
          </a:lstStyle>
          <a:p>
            <a:fld id="{73A4790B-69A1-44AC-B25A-7636D11D038D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78204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34" charset="0"/>
        <a:ea typeface="ＭＳ Ｐゴシック" charset="0"/>
        <a:cs typeface="ＭＳ Ｐゴシック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34" charset="0"/>
        <a:ea typeface="ＭＳ Ｐゴシック" charset="0"/>
        <a:cs typeface="ＭＳ Ｐゴシック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34" charset="0"/>
        <a:ea typeface="ＭＳ Ｐゴシック" charset="0"/>
        <a:cs typeface="ＭＳ Ｐゴシック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34" charset="0"/>
        <a:ea typeface="ＭＳ Ｐゴシック" charset="0"/>
        <a:cs typeface="ＭＳ Ｐゴシック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34" charset="0"/>
        <a:ea typeface="ＭＳ Ｐゴシック" charset="0"/>
        <a:cs typeface="ＭＳ Ｐゴシック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A4790B-69A1-44AC-B25A-7636D11D038D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02585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68432" indent="-168432">
              <a:buFont typeface="Arial" panose="020B0604020202020204" pitchFamily="34" charset="0"/>
              <a:buChar char="•"/>
            </a:pPr>
            <a:r>
              <a:rPr lang="en-US" b="1" dirty="0"/>
              <a:t>Need to mention that for externally sponsored research, it may be necessary to develop a site-specific protocol addendum instead of editing the protocol</a:t>
            </a:r>
          </a:p>
          <a:p>
            <a:pPr marL="168432" indent="-168432">
              <a:buFont typeface="Arial" panose="020B0604020202020204" pitchFamily="34" charset="0"/>
              <a:buChar char="•"/>
            </a:pPr>
            <a:r>
              <a:rPr lang="en-US" b="1" dirty="0"/>
              <a:t>Need to instruct investigators that there is a NIH local context consent template, but it is available for consent only.  We do not have an assent template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A4790B-69A1-44AC-B25A-7636D11D038D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99276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68432" indent="-168432">
              <a:buFont typeface="Arial" panose="020B0604020202020204" pitchFamily="34" charset="0"/>
              <a:buChar char="•"/>
            </a:pPr>
            <a:endParaRPr lang="en-US" dirty="0"/>
          </a:p>
          <a:p>
            <a:pPr marL="168432" indent="-168432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A4790B-69A1-44AC-B25A-7636D11D038D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681615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Make it clear that this is our general understanding of the commercial IRB process and that the IRB will go into more specific details in the next presentation. 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A4790B-69A1-44AC-B25A-7636D11D038D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905232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Make it clear that this is our general understanding of the commercial IRB process and that the IRB will go into more specific details in the next presentation. 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A4790B-69A1-44AC-B25A-7636D11D038D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616575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NIH has provided NIH required language to the IRB. </a:t>
            </a:r>
          </a:p>
          <a:p>
            <a:endParaRPr lang="en-US" b="1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A4790B-69A1-44AC-B25A-7636D11D038D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744483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68432" indent="-168432">
              <a:buFont typeface="Arial" panose="020B0604020202020204" pitchFamily="34" charset="0"/>
              <a:buChar char="•"/>
            </a:pPr>
            <a:endParaRPr lang="en-US" dirty="0"/>
          </a:p>
          <a:p>
            <a:pPr marL="168432" indent="-168432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A4790B-69A1-44AC-B25A-7636D11D038D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433487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>
                <a:highlight>
                  <a:srgbClr val="FFFF00"/>
                </a:highlight>
              </a:rPr>
              <a:t>When the IRBO goes over NIH requirements with the PI after pre-review, the PI will be provided information about NIH institutional context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A4790B-69A1-44AC-B25A-7636D11D038D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073806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A4790B-69A1-44AC-B25A-7636D11D038D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560304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68432" indent="-168432">
              <a:buFont typeface="Arial" panose="020B0604020202020204" pitchFamily="34" charset="0"/>
              <a:buChar char="•"/>
            </a:pPr>
            <a:endParaRPr lang="en-US" dirty="0"/>
          </a:p>
          <a:p>
            <a:pPr marL="168432" indent="-168432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A4790B-69A1-44AC-B25A-7636D11D038D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425696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68432" indent="-168432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A4790B-69A1-44AC-B25A-7636D11D038D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58514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A4790B-69A1-44AC-B25A-7636D11D038D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772330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898307">
              <a:defRPr/>
            </a:pPr>
            <a:endParaRPr lang="en-US" sz="800" dirty="0"/>
          </a:p>
          <a:p>
            <a:pPr marL="168432" indent="-168432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A4790B-69A1-44AC-B25A-7636D11D038D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429703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A4790B-69A1-44AC-B25A-7636D11D038D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371404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A4790B-69A1-44AC-B25A-7636D11D038D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402215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A4790B-69A1-44AC-B25A-7636D11D038D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93462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A4790B-69A1-44AC-B25A-7636D11D038D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14096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A4790B-69A1-44AC-B25A-7636D11D038D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350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A4790B-69A1-44AC-B25A-7636D11D038D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0362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68432" indent="-168432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A4790B-69A1-44AC-B25A-7636D11D038D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72394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68432" indent="-168432">
              <a:buFont typeface="Arial" panose="020B0604020202020204" pitchFamily="34" charset="0"/>
              <a:buChar char="•"/>
            </a:pPr>
            <a:r>
              <a:rPr lang="en-US" b="1" dirty="0"/>
              <a:t>These procedures may change since operational processes are in flux. We’re striving for efficiencies, so you will need to be patient while we establish best practices. </a:t>
            </a:r>
          </a:p>
          <a:p>
            <a:pPr marL="168432" indent="-168432">
              <a:buFont typeface="Arial" panose="020B0604020202020204" pitchFamily="34" charset="0"/>
              <a:buChar char="•"/>
            </a:pPr>
            <a:r>
              <a:rPr lang="en-US" b="0" dirty="0"/>
              <a:t>It may be useful to point out that the reliance application is the same one that has been used for the past few years. It is geared towards a situation where the IRB is embedded in another institution and that institution is also involved in the research. All the fields will therefore not be relevant to a situation involving the commercial IRB. </a:t>
            </a:r>
          </a:p>
          <a:p>
            <a:pPr marL="168432" indent="-168432">
              <a:buFont typeface="Arial" panose="020B0604020202020204" pitchFamily="34" charset="0"/>
              <a:buChar char="•"/>
            </a:pPr>
            <a:endParaRPr lang="en-US" dirty="0"/>
          </a:p>
          <a:p>
            <a:pPr marL="168432" indent="-168432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A4790B-69A1-44AC-B25A-7636D11D038D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16031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A4790B-69A1-44AC-B25A-7636D11D038D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31525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/>
              <a:t>As of September 1, 2019 IRBO will be checking Training compliance with Policy 201 Education Requirements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A4790B-69A1-44AC-B25A-7636D11D038D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04526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D6BDFE7A-E310-3448-935C-5B8731F726FC}"/>
              </a:ext>
            </a:extLst>
          </p:cNvPr>
          <p:cNvSpPr/>
          <p:nvPr userDrawn="1"/>
        </p:nvSpPr>
        <p:spPr bwMode="auto">
          <a:xfrm>
            <a:off x="0" y="3011895"/>
            <a:ext cx="9144000" cy="2131607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1157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29" y="335281"/>
            <a:ext cx="8507556" cy="2235200"/>
          </a:xfrm>
        </p:spPr>
        <p:txBody>
          <a:bodyPr/>
          <a:lstStyle>
            <a:lvl1pPr algn="ctr">
              <a:defRPr sz="2800">
                <a:solidFill>
                  <a:srgbClr val="137FC3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7249281-C2F8-DB47-9DAA-5CD15108EB2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71" y="4363"/>
            <a:ext cx="9144000" cy="5143500"/>
          </a:xfrm>
          <a:prstGeom prst="rect">
            <a:avLst/>
          </a:prstGeom>
        </p:spPr>
      </p:pic>
      <p:sp>
        <p:nvSpPr>
          <p:cNvPr id="1157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" y="3011896"/>
            <a:ext cx="9143999" cy="2131607"/>
          </a:xfrm>
          <a:effectLst/>
        </p:spPr>
        <p:txBody>
          <a:bodyPr bIns="548640" anchor="ctr"/>
          <a:lstStyle>
            <a:lvl1pPr marL="0" indent="0" algn="ctr">
              <a:buFontTx/>
              <a:buNone/>
              <a:defRPr sz="1800" b="1">
                <a:solidFill>
                  <a:srgbClr val="6C3A77"/>
                </a:solidFill>
                <a:effectLst/>
              </a:defRPr>
            </a:lvl1pPr>
          </a:lstStyle>
          <a:p>
            <a:endParaRPr lang="en-US" dirty="0"/>
          </a:p>
        </p:txBody>
      </p:sp>
      <p:sp>
        <p:nvSpPr>
          <p:cNvPr id="6" name="Rectangle 5"/>
          <p:cNvSpPr/>
          <p:nvPr userDrawn="1"/>
        </p:nvSpPr>
        <p:spPr bwMode="auto">
          <a:xfrm flipV="1">
            <a:off x="323829" y="2778578"/>
            <a:ext cx="8507556" cy="34289"/>
          </a:xfrm>
          <a:prstGeom prst="rect">
            <a:avLst/>
          </a:prstGeom>
          <a:solidFill>
            <a:srgbClr val="7B2A8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685766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77390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E3330B52-6388-1F4B-8A8E-4848BF67B76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67" r="-31867"/>
          <a:stretch/>
        </p:blipFill>
        <p:spPr>
          <a:xfrm>
            <a:off x="6" y="1"/>
            <a:ext cx="9143999" cy="5143500"/>
          </a:xfrm>
          <a:prstGeom prst="rect">
            <a:avLst/>
          </a:prstGeom>
        </p:spPr>
      </p:pic>
      <p:sp>
        <p:nvSpPr>
          <p:cNvPr id="4" name="Content Placeholder 2"/>
          <p:cNvSpPr>
            <a:spLocks noGrp="1"/>
          </p:cNvSpPr>
          <p:nvPr>
            <p:ph sz="half" idx="1"/>
          </p:nvPr>
        </p:nvSpPr>
        <p:spPr>
          <a:xfrm>
            <a:off x="3157268" y="422032"/>
            <a:ext cx="5767902" cy="4384430"/>
          </a:xfrm>
        </p:spPr>
        <p:txBody>
          <a:bodyPr/>
          <a:lstStyle>
            <a:lvl1pPr>
              <a:buClr>
                <a:srgbClr val="005395"/>
              </a:buClr>
              <a:defRPr sz="2100"/>
            </a:lvl1pPr>
            <a:lvl2pPr>
              <a:buClr>
                <a:srgbClr val="005395"/>
              </a:buClr>
              <a:buFont typeface="Arial"/>
              <a:buChar char="•"/>
              <a:defRPr sz="1800"/>
            </a:lvl2pPr>
            <a:lvl3pPr>
              <a:buClr>
                <a:srgbClr val="005395"/>
              </a:buClr>
              <a:defRPr sz="1500"/>
            </a:lvl3pPr>
            <a:lvl4pPr>
              <a:buClr>
                <a:srgbClr val="005395"/>
              </a:buClr>
              <a:defRPr sz="1350"/>
            </a:lvl4pPr>
            <a:lvl5pPr>
              <a:buClr>
                <a:srgbClr val="005395"/>
              </a:buCl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Rectangle 4"/>
          <p:cNvSpPr/>
          <p:nvPr userDrawn="1"/>
        </p:nvSpPr>
        <p:spPr bwMode="auto">
          <a:xfrm flipV="1">
            <a:off x="417613" y="3753937"/>
            <a:ext cx="2423160" cy="34289"/>
          </a:xfrm>
          <a:prstGeom prst="rect">
            <a:avLst/>
          </a:prstGeom>
          <a:solidFill>
            <a:srgbClr val="7B2A8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685766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00683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783" y="1104565"/>
            <a:ext cx="8746434" cy="3362663"/>
          </a:xfrm>
        </p:spPr>
        <p:txBody>
          <a:bodyPr/>
          <a:lstStyle>
            <a:lvl1pPr>
              <a:defRPr sz="1500"/>
            </a:lvl1pPr>
            <a:lvl2pPr marL="514325" indent="-209540">
              <a:buFont typeface="Arial" pitchFamily="34" charset="0"/>
              <a:buChar char="•"/>
              <a:defRPr sz="1400"/>
            </a:lvl2pPr>
            <a:lvl3pPr marL="815537" indent="-217874">
              <a:tabLst/>
              <a:defRPr sz="1300"/>
            </a:lvl3pPr>
            <a:lvl4pPr marL="1071509" indent="-211921">
              <a:defRPr sz="1200"/>
            </a:lvl4pPr>
            <a:lvl5pPr marL="1328672" indent="-211921">
              <a:defRPr sz="105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007430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1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E2F0218-C194-0144-8D01-8389459F02F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704957" y="1108710"/>
            <a:ext cx="3216568" cy="3362663"/>
          </a:xfr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789" y="1104565"/>
            <a:ext cx="5278690" cy="3362663"/>
          </a:xfrm>
        </p:spPr>
        <p:txBody>
          <a:bodyPr/>
          <a:lstStyle>
            <a:lvl1pPr>
              <a:defRPr sz="1500"/>
            </a:lvl1pPr>
            <a:lvl2pPr marL="514325" indent="-209540">
              <a:buFont typeface="Arial" pitchFamily="34" charset="0"/>
              <a:buChar char="•"/>
              <a:defRPr sz="1400"/>
            </a:lvl2pPr>
            <a:lvl3pPr marL="815537" indent="-217874">
              <a:tabLst/>
              <a:defRPr sz="1300"/>
            </a:lvl3pPr>
            <a:lvl4pPr marL="1071509" indent="-211921">
              <a:defRPr sz="1200"/>
            </a:lvl4pPr>
            <a:lvl5pPr marL="1328672" indent="-211921"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39597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Long 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98783" y="3577590"/>
            <a:ext cx="8746434" cy="814242"/>
          </a:xfrm>
        </p:spPr>
        <p:txBody>
          <a:bodyPr/>
          <a:lstStyle>
            <a:lvl1pPr marL="0" indent="0" algn="ctr">
              <a:buFontTx/>
              <a:buNone/>
              <a:defRPr i="1"/>
            </a:lvl1pPr>
            <a:lvl2pPr marL="514325" indent="-209540">
              <a:buFont typeface="Arial" pitchFamily="34" charset="0"/>
              <a:buChar char="•"/>
              <a:defRPr/>
            </a:lvl2pPr>
            <a:lvl3pPr marL="815537" indent="-217874">
              <a:tabLst/>
              <a:defRPr sz="1350"/>
            </a:lvl3pPr>
            <a:lvl4pPr marL="1071509" indent="-211921">
              <a:defRPr sz="1200"/>
            </a:lvl4pPr>
            <a:lvl5pPr marL="1328672" indent="-211921">
              <a:defRPr/>
            </a:lvl5pPr>
          </a:lstStyle>
          <a:p>
            <a:pPr lvl="0"/>
            <a:r>
              <a:rPr lang="en-US" dirty="0"/>
              <a:t>Click to edit subhead</a:t>
            </a:r>
          </a:p>
          <a:p>
            <a:pPr lvl="1"/>
            <a:endParaRPr lang="en-US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F0BDC19-4D40-2C4F-B099-BB0104CFB75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43527" y="1154430"/>
            <a:ext cx="7656946" cy="22225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36548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hort 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F0BDC19-4D40-2C4F-B099-BB0104CFB75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094279" y="1154430"/>
            <a:ext cx="4955442" cy="278743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98783" y="4126417"/>
            <a:ext cx="8746434" cy="370896"/>
          </a:xfrm>
        </p:spPr>
        <p:txBody>
          <a:bodyPr/>
          <a:lstStyle>
            <a:lvl1pPr marL="0" indent="0" algn="ctr">
              <a:buFontTx/>
              <a:buNone/>
              <a:defRPr i="1"/>
            </a:lvl1pPr>
            <a:lvl2pPr marL="514325" indent="-209540">
              <a:buFont typeface="Arial" pitchFamily="34" charset="0"/>
              <a:buChar char="•"/>
              <a:defRPr/>
            </a:lvl2pPr>
            <a:lvl3pPr marL="815537" indent="-217874">
              <a:tabLst/>
              <a:defRPr sz="1350"/>
            </a:lvl3pPr>
            <a:lvl4pPr marL="1071509" indent="-211921">
              <a:defRPr sz="1200"/>
            </a:lvl4pPr>
            <a:lvl5pPr marL="1328672" indent="-211921">
              <a:defRPr/>
            </a:lvl5pPr>
          </a:lstStyle>
          <a:p>
            <a:pPr lvl="0"/>
            <a:r>
              <a:rPr lang="en-US" dirty="0"/>
              <a:t>Click to edit subhead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4586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54430"/>
            <a:ext cx="4038600" cy="3429000"/>
          </a:xfrm>
        </p:spPr>
        <p:txBody>
          <a:bodyPr/>
          <a:lstStyle>
            <a:lvl1pPr>
              <a:defRPr sz="1500"/>
            </a:lvl1pPr>
            <a:lvl2pPr>
              <a:defRPr sz="1400"/>
            </a:lvl2pPr>
            <a:lvl3pPr>
              <a:defRPr sz="1300"/>
            </a:lvl3pPr>
            <a:lvl4pPr>
              <a:defRPr sz="1200"/>
            </a:lvl4pPr>
            <a:lvl5pPr>
              <a:defRPr sz="10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54430"/>
            <a:ext cx="4038600" cy="3429000"/>
          </a:xfrm>
        </p:spPr>
        <p:txBody>
          <a:bodyPr/>
          <a:lstStyle>
            <a:lvl1pPr>
              <a:defRPr sz="1500"/>
            </a:lvl1pPr>
            <a:lvl2pPr>
              <a:defRPr sz="1400"/>
            </a:lvl2pPr>
            <a:lvl3pPr>
              <a:defRPr sz="1300"/>
            </a:lvl3pPr>
            <a:lvl4pPr>
              <a:defRPr sz="1200"/>
            </a:lvl4pPr>
            <a:lvl5pPr>
              <a:defRPr sz="10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433332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Title Only</a:t>
            </a:r>
          </a:p>
        </p:txBody>
      </p:sp>
    </p:spTree>
    <p:extLst>
      <p:ext uri="{BB962C8B-B14F-4D97-AF65-F5344CB8AC3E}">
        <p14:creationId xmlns:p14="http://schemas.microsoft.com/office/powerpoint/2010/main" val="2502130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ew Sec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1657350"/>
            <a:ext cx="7772400" cy="1885950"/>
          </a:xfrm>
        </p:spPr>
        <p:txBody>
          <a:bodyPr>
            <a:normAutofit fontScale="90000"/>
          </a:bodyPr>
          <a:lstStyle>
            <a:lvl1pPr algn="ctr">
              <a:defRPr sz="2700" i="1" baseline="0"/>
            </a:lvl1pPr>
          </a:lstStyle>
          <a:p>
            <a:r>
              <a:rPr lang="en-US" dirty="0"/>
              <a:t>New Section Header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692E37F-F00B-7747-A437-AFAAC170EA94}"/>
              </a:ext>
            </a:extLst>
          </p:cNvPr>
          <p:cNvSpPr txBox="1"/>
          <p:nvPr userDrawn="1"/>
        </p:nvSpPr>
        <p:spPr>
          <a:xfrm>
            <a:off x="151108" y="732293"/>
            <a:ext cx="8853407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4579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 bwMode="auto">
          <a:xfrm>
            <a:off x="0" y="0"/>
            <a:ext cx="9144000" cy="462915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685766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4142" y="315592"/>
            <a:ext cx="8464268" cy="3516518"/>
          </a:xfrm>
          <a:effectLst>
            <a:outerShdw blurRad="50800" dist="50800" dir="5400000" algn="ctr" rotWithShape="0">
              <a:schemeClr val="bg1"/>
            </a:outerShdw>
          </a:effectLst>
        </p:spPr>
        <p:txBody>
          <a:bodyPr/>
          <a:lstStyle>
            <a:lvl1pPr marL="0" indent="0">
              <a:buNone/>
              <a:defRPr sz="2400"/>
            </a:lvl1pPr>
            <a:lvl2pPr marL="342884" indent="0">
              <a:buNone/>
              <a:defRPr sz="2100"/>
            </a:lvl2pPr>
            <a:lvl3pPr marL="685766" indent="0">
              <a:buNone/>
              <a:defRPr sz="1800"/>
            </a:lvl3pPr>
            <a:lvl4pPr marL="1028649" indent="0">
              <a:buNone/>
              <a:defRPr sz="1500"/>
            </a:lvl4pPr>
            <a:lvl5pPr marL="1371532" indent="0">
              <a:buNone/>
              <a:defRPr sz="1500"/>
            </a:lvl5pPr>
            <a:lvl6pPr marL="1714415" indent="0">
              <a:buNone/>
              <a:defRPr sz="1500"/>
            </a:lvl6pPr>
            <a:lvl7pPr marL="2057297" indent="0">
              <a:buNone/>
              <a:defRPr sz="1500"/>
            </a:lvl7pPr>
            <a:lvl8pPr marL="2400180" indent="0">
              <a:buNone/>
              <a:defRPr sz="1500"/>
            </a:lvl8pPr>
            <a:lvl9pPr marL="2743064" indent="0">
              <a:buNone/>
              <a:defRPr sz="15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64148" y="4025506"/>
            <a:ext cx="8464269" cy="603647"/>
          </a:xfrm>
        </p:spPr>
        <p:txBody>
          <a:bodyPr/>
          <a:lstStyle>
            <a:lvl1pPr marL="0" indent="0">
              <a:buNone/>
              <a:defRPr sz="1050" b="1" i="1"/>
            </a:lvl1pPr>
            <a:lvl2pPr marL="342884" indent="0">
              <a:buNone/>
              <a:defRPr sz="900"/>
            </a:lvl2pPr>
            <a:lvl3pPr marL="685766" indent="0">
              <a:buNone/>
              <a:defRPr sz="750"/>
            </a:lvl3pPr>
            <a:lvl4pPr marL="1028649" indent="0">
              <a:buNone/>
              <a:defRPr sz="675"/>
            </a:lvl4pPr>
            <a:lvl5pPr marL="1371532" indent="0">
              <a:buNone/>
              <a:defRPr sz="675"/>
            </a:lvl5pPr>
            <a:lvl6pPr marL="1714415" indent="0">
              <a:buNone/>
              <a:defRPr sz="675"/>
            </a:lvl6pPr>
            <a:lvl7pPr marL="2057297" indent="0">
              <a:buNone/>
              <a:defRPr sz="675"/>
            </a:lvl7pPr>
            <a:lvl8pPr marL="2400180" indent="0">
              <a:buNone/>
              <a:defRPr sz="675"/>
            </a:lvl8pPr>
            <a:lvl9pPr marL="2743064" indent="0">
              <a:buNone/>
              <a:defRPr sz="675"/>
            </a:lvl9pPr>
          </a:lstStyle>
          <a:p>
            <a:pPr lvl="0"/>
            <a:r>
              <a:rPr lang="en-US" dirty="0"/>
              <a:t>Click to edit caption for full-size picture</a:t>
            </a:r>
          </a:p>
        </p:txBody>
      </p:sp>
    </p:spTree>
    <p:extLst>
      <p:ext uri="{BB962C8B-B14F-4D97-AF65-F5344CB8AC3E}">
        <p14:creationId xmlns:p14="http://schemas.microsoft.com/office/powerpoint/2010/main" val="1719293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98783" y="164857"/>
            <a:ext cx="8746434" cy="717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8783" y="1104565"/>
            <a:ext cx="8746434" cy="3362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Rectangle 2"/>
          <p:cNvSpPr/>
          <p:nvPr userDrawn="1"/>
        </p:nvSpPr>
        <p:spPr bwMode="auto">
          <a:xfrm>
            <a:off x="198783" y="934282"/>
            <a:ext cx="8746434" cy="34289"/>
          </a:xfrm>
          <a:prstGeom prst="rect">
            <a:avLst/>
          </a:prstGeom>
          <a:solidFill>
            <a:srgbClr val="7B2A8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685766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3A4E8EA-CA4A-9C4F-809D-827259C4A1D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521"/>
          <a:stretch/>
        </p:blipFill>
        <p:spPr>
          <a:xfrm>
            <a:off x="192197" y="4776835"/>
            <a:ext cx="1719154" cy="237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0211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792" r:id="rId2"/>
    <p:sldLayoutId id="2147483817" r:id="rId3"/>
    <p:sldLayoutId id="2147483818" r:id="rId4"/>
    <p:sldLayoutId id="2147483819" r:id="rId5"/>
    <p:sldLayoutId id="2147483795" r:id="rId6"/>
    <p:sldLayoutId id="2147483797" r:id="rId7"/>
    <p:sldLayoutId id="2147483798" r:id="rId8"/>
    <p:sldLayoutId id="2147483800" r:id="rId9"/>
    <p:sldLayoutId id="2147483801" r:id="rId10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137FC3"/>
          </a:solidFill>
          <a:latin typeface="+mj-lt"/>
          <a:ea typeface="ＭＳ Ｐゴシック" charset="0"/>
          <a:cs typeface="ＭＳ Ｐゴシック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6086"/>
          </a:solidFill>
          <a:latin typeface="Arial" charset="0"/>
          <a:ea typeface="ＭＳ Ｐゴシック" charset="0"/>
          <a:cs typeface="ＭＳ Ｐゴシック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6086"/>
          </a:solidFill>
          <a:latin typeface="Arial" charset="0"/>
          <a:ea typeface="ＭＳ Ｐゴシック" charset="0"/>
          <a:cs typeface="ＭＳ Ｐゴシック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6086"/>
          </a:solidFill>
          <a:latin typeface="Arial" charset="0"/>
          <a:ea typeface="ＭＳ Ｐゴシック" charset="0"/>
          <a:cs typeface="ＭＳ Ｐゴシック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6086"/>
          </a:solidFill>
          <a:latin typeface="Arial" charset="0"/>
          <a:ea typeface="ＭＳ Ｐゴシック" charset="0"/>
          <a:cs typeface="ＭＳ Ｐゴシック"/>
        </a:defRPr>
      </a:lvl5pPr>
      <a:lvl6pPr marL="342884" algn="l" rtl="0" fontAlgn="base">
        <a:spcBef>
          <a:spcPct val="0"/>
        </a:spcBef>
        <a:spcAft>
          <a:spcPct val="0"/>
        </a:spcAft>
        <a:defRPr sz="2400" b="1">
          <a:solidFill>
            <a:srgbClr val="006086"/>
          </a:solidFill>
          <a:latin typeface="Arial" charset="0"/>
        </a:defRPr>
      </a:lvl6pPr>
      <a:lvl7pPr marL="685766" algn="l" rtl="0" fontAlgn="base">
        <a:spcBef>
          <a:spcPct val="0"/>
        </a:spcBef>
        <a:spcAft>
          <a:spcPct val="0"/>
        </a:spcAft>
        <a:defRPr sz="2400" b="1">
          <a:solidFill>
            <a:srgbClr val="006086"/>
          </a:solidFill>
          <a:latin typeface="Arial" charset="0"/>
        </a:defRPr>
      </a:lvl7pPr>
      <a:lvl8pPr marL="1028649" algn="l" rtl="0" fontAlgn="base">
        <a:spcBef>
          <a:spcPct val="0"/>
        </a:spcBef>
        <a:spcAft>
          <a:spcPct val="0"/>
        </a:spcAft>
        <a:defRPr sz="2400" b="1">
          <a:solidFill>
            <a:srgbClr val="006086"/>
          </a:solidFill>
          <a:latin typeface="Arial" charset="0"/>
        </a:defRPr>
      </a:lvl8pPr>
      <a:lvl9pPr marL="1371532" algn="l" rtl="0" fontAlgn="base">
        <a:spcBef>
          <a:spcPct val="0"/>
        </a:spcBef>
        <a:spcAft>
          <a:spcPct val="0"/>
        </a:spcAft>
        <a:defRPr sz="2400" b="1">
          <a:solidFill>
            <a:srgbClr val="006086"/>
          </a:solidFill>
          <a:latin typeface="Arial" charset="0"/>
        </a:defRPr>
      </a:lvl9pPr>
    </p:titleStyle>
    <p:bodyStyle>
      <a:lvl1pPr marL="219065" indent="-219065" algn="l" rtl="0" eaLnBrk="0" fontAlgn="base" hangingPunct="0">
        <a:spcBef>
          <a:spcPct val="20000"/>
        </a:spcBef>
        <a:spcAft>
          <a:spcPct val="0"/>
        </a:spcAft>
        <a:buClr>
          <a:srgbClr val="005395"/>
        </a:buClr>
        <a:buChar char="•"/>
        <a:defRPr sz="1650">
          <a:solidFill>
            <a:schemeClr val="bg2">
              <a:lumMod val="75000"/>
            </a:schemeClr>
          </a:solidFill>
          <a:latin typeface="+mn-lt"/>
          <a:ea typeface="ＭＳ Ｐゴシック" charset="0"/>
          <a:cs typeface="ＭＳ Ｐゴシック"/>
        </a:defRPr>
      </a:lvl1pPr>
      <a:lvl2pPr marL="561947" indent="-257162" algn="l" rtl="0" eaLnBrk="0" fontAlgn="base" hangingPunct="0">
        <a:spcBef>
          <a:spcPct val="20000"/>
        </a:spcBef>
        <a:spcAft>
          <a:spcPct val="0"/>
        </a:spcAft>
        <a:buClr>
          <a:srgbClr val="005395"/>
        </a:buClr>
        <a:buFont typeface="Arial" charset="0"/>
        <a:buChar char="•"/>
        <a:defRPr sz="1500">
          <a:solidFill>
            <a:schemeClr val="bg2">
              <a:lumMod val="75000"/>
            </a:schemeClr>
          </a:solidFill>
          <a:latin typeface="+mn-lt"/>
          <a:ea typeface="ＭＳ Ｐゴシック" charset="0"/>
          <a:cs typeface="ＭＳ Ｐゴシック"/>
        </a:defRPr>
      </a:lvl2pPr>
      <a:lvl3pPr marL="860780" indent="-264307" algn="l" rtl="0" eaLnBrk="0" fontAlgn="base" hangingPunct="0">
        <a:spcBef>
          <a:spcPct val="20000"/>
        </a:spcBef>
        <a:spcAft>
          <a:spcPct val="0"/>
        </a:spcAft>
        <a:buClr>
          <a:srgbClr val="005395"/>
        </a:buClr>
        <a:buChar char="•"/>
        <a:defRPr sz="1350">
          <a:solidFill>
            <a:schemeClr val="bg2">
              <a:lumMod val="75000"/>
            </a:schemeClr>
          </a:solidFill>
          <a:latin typeface="+mn-lt"/>
          <a:ea typeface="ＭＳ Ｐゴシック" charset="0"/>
          <a:cs typeface="ＭＳ Ｐゴシック"/>
        </a:defRPr>
      </a:lvl3pPr>
      <a:lvl4pPr marL="1159611" indent="-257162" algn="l" rtl="0" eaLnBrk="0" fontAlgn="base" hangingPunct="0">
        <a:spcBef>
          <a:spcPct val="20000"/>
        </a:spcBef>
        <a:spcAft>
          <a:spcPct val="0"/>
        </a:spcAft>
        <a:buClr>
          <a:srgbClr val="005395"/>
        </a:buClr>
        <a:buChar char="–"/>
        <a:defRPr sz="1200">
          <a:solidFill>
            <a:schemeClr val="bg2">
              <a:lumMod val="75000"/>
            </a:schemeClr>
          </a:solidFill>
          <a:latin typeface="+mn-lt"/>
          <a:ea typeface="ＭＳ Ｐゴシック" charset="0"/>
          <a:cs typeface="ＭＳ Ｐゴシック"/>
        </a:defRPr>
      </a:lvl4pPr>
      <a:lvl5pPr marL="1416773" indent="-257162" algn="l" rtl="0" eaLnBrk="0" fontAlgn="base" hangingPunct="0">
        <a:spcBef>
          <a:spcPct val="20000"/>
        </a:spcBef>
        <a:spcAft>
          <a:spcPct val="0"/>
        </a:spcAft>
        <a:buClr>
          <a:srgbClr val="005395"/>
        </a:buClr>
        <a:buChar char="»"/>
        <a:defRPr sz="1050">
          <a:solidFill>
            <a:schemeClr val="bg2">
              <a:lumMod val="75000"/>
            </a:schemeClr>
          </a:solidFill>
          <a:latin typeface="+mn-lt"/>
          <a:ea typeface="ＭＳ Ｐゴシック" charset="0"/>
          <a:cs typeface="ＭＳ Ｐゴシック"/>
        </a:defRPr>
      </a:lvl5pPr>
      <a:lvl6pPr marL="2057297" indent="-171442" algn="l" rtl="0" fontAlgn="base">
        <a:spcBef>
          <a:spcPct val="20000"/>
        </a:spcBef>
        <a:spcAft>
          <a:spcPct val="0"/>
        </a:spcAft>
        <a:buClr>
          <a:srgbClr val="A2BF49"/>
        </a:buClr>
        <a:buChar char="»"/>
        <a:defRPr sz="1200">
          <a:solidFill>
            <a:srgbClr val="5F5F5F"/>
          </a:solidFill>
          <a:latin typeface="+mn-lt"/>
        </a:defRPr>
      </a:lvl6pPr>
      <a:lvl7pPr marL="2400180" indent="-171442" algn="l" rtl="0" fontAlgn="base">
        <a:spcBef>
          <a:spcPct val="20000"/>
        </a:spcBef>
        <a:spcAft>
          <a:spcPct val="0"/>
        </a:spcAft>
        <a:buClr>
          <a:srgbClr val="A2BF49"/>
        </a:buClr>
        <a:buChar char="»"/>
        <a:defRPr sz="1200">
          <a:solidFill>
            <a:srgbClr val="5F5F5F"/>
          </a:solidFill>
          <a:latin typeface="+mn-lt"/>
        </a:defRPr>
      </a:lvl7pPr>
      <a:lvl8pPr marL="2743064" indent="-171442" algn="l" rtl="0" fontAlgn="base">
        <a:spcBef>
          <a:spcPct val="20000"/>
        </a:spcBef>
        <a:spcAft>
          <a:spcPct val="0"/>
        </a:spcAft>
        <a:buClr>
          <a:srgbClr val="A2BF49"/>
        </a:buClr>
        <a:buChar char="»"/>
        <a:defRPr sz="1200">
          <a:solidFill>
            <a:srgbClr val="5F5F5F"/>
          </a:solidFill>
          <a:latin typeface="+mn-lt"/>
        </a:defRPr>
      </a:lvl8pPr>
      <a:lvl9pPr marL="3085946" indent="-171442" algn="l" rtl="0" fontAlgn="base">
        <a:spcBef>
          <a:spcPct val="20000"/>
        </a:spcBef>
        <a:spcAft>
          <a:spcPct val="0"/>
        </a:spcAft>
        <a:buClr>
          <a:srgbClr val="A2BF49"/>
        </a:buClr>
        <a:buChar char="»"/>
        <a:defRPr sz="1200">
          <a:solidFill>
            <a:srgbClr val="5F5F5F"/>
          </a:solidFill>
          <a:latin typeface="+mn-lt"/>
        </a:defRPr>
      </a:lvl9pPr>
    </p:bodyStyle>
    <p:otherStyle>
      <a:defPPr>
        <a:defRPr lang="en-US"/>
      </a:defPPr>
      <a:lvl1pPr marL="0" algn="l" defTabSz="68576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4" algn="l" defTabSz="68576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66" algn="l" defTabSz="68576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49" algn="l" defTabSz="68576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32" algn="l" defTabSz="68576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15" algn="l" defTabSz="68576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297" algn="l" defTabSz="68576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180" algn="l" defTabSz="68576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064" algn="l" defTabSz="68576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mailto:bridgeh@od.nih.gov" TargetMode="Externa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irbo.nih.gov/confluence/display/IRBO/For+Study+Teams#ForStudyTeams-SubmitaRelianceAgreementRequest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irbo.nih.gov/confluence/download/attachments/8519746/Policy%20801%20Reporting_Research_Events_v1.1_61919.pdf?version=2&amp;modificationDate=1561727242663&amp;api=v2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irbo.nih.gov/confluence/download/attachments/8519746/Policy_802_Non-Compliance_in%20HSR_V1.1_06-19-19.pdf?version=1&amp;modificationDate=1561126545580&amp;api=v2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211C4D-1333-0E4C-B2E7-0F684C239E9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Use of Western IRB at the NIH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D9B4E24-9D0D-2F47-94A6-B3C55C5FA64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Tiffany Gommel</a:t>
            </a:r>
          </a:p>
          <a:p>
            <a:r>
              <a:rPr lang="en-US" dirty="0"/>
              <a:t>Director, OHSRP/IRBO</a:t>
            </a:r>
          </a:p>
          <a:p>
            <a:r>
              <a:rPr lang="en-US" dirty="0"/>
              <a:t>Lipsett Amphitheatre</a:t>
            </a:r>
          </a:p>
          <a:p>
            <a:r>
              <a:rPr lang="en-US" dirty="0"/>
              <a:t>August 6, 2019</a:t>
            </a:r>
          </a:p>
        </p:txBody>
      </p:sp>
    </p:spTree>
    <p:extLst>
      <p:ext uri="{BB962C8B-B14F-4D97-AF65-F5344CB8AC3E}">
        <p14:creationId xmlns:p14="http://schemas.microsoft.com/office/powerpoint/2010/main" val="16064686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0D74CEC-4DE1-3A47-A15D-1AE32024A4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When can you submit to the WIRB?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537415-A79F-884F-A53B-439220E39A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783" y="978822"/>
            <a:ext cx="8561009" cy="3531185"/>
          </a:xfrm>
        </p:spPr>
        <p:txBody>
          <a:bodyPr/>
          <a:lstStyle/>
          <a:p>
            <a:pPr lvl="0"/>
            <a:endParaRPr lang="en-US" sz="2100" dirty="0">
              <a:solidFill>
                <a:srgbClr val="808080">
                  <a:lumMod val="75000"/>
                </a:srgbClr>
              </a:solidFill>
            </a:endParaRPr>
          </a:p>
          <a:p>
            <a:pPr lvl="0"/>
            <a:r>
              <a:rPr lang="en-US" sz="2100" dirty="0">
                <a:solidFill>
                  <a:srgbClr val="808080">
                    <a:lumMod val="75000"/>
                  </a:srgbClr>
                </a:solidFill>
              </a:rPr>
              <a:t>Once all Institutional requirements have been met, an “Institutional Review Memo” will be issued from IRBO to </a:t>
            </a:r>
            <a:r>
              <a:rPr lang="en-US" sz="2100" dirty="0">
                <a:solidFill>
                  <a:srgbClr val="616265"/>
                </a:solidFill>
              </a:rPr>
              <a:t>the NIH PI </a:t>
            </a:r>
            <a:r>
              <a:rPr lang="en-US" sz="2100" dirty="0">
                <a:solidFill>
                  <a:srgbClr val="808080">
                    <a:lumMod val="75000"/>
                  </a:srgbClr>
                </a:solidFill>
              </a:rPr>
              <a:t>indicating that you can submit to the IRB. </a:t>
            </a:r>
          </a:p>
          <a:p>
            <a:pPr lvl="0"/>
            <a:r>
              <a:rPr lang="en-US" sz="2100" dirty="0">
                <a:solidFill>
                  <a:srgbClr val="808080">
                    <a:lumMod val="75000"/>
                  </a:srgbClr>
                </a:solidFill>
              </a:rPr>
              <a:t>The </a:t>
            </a:r>
            <a:r>
              <a:rPr lang="en-US" sz="2100" dirty="0">
                <a:solidFill>
                  <a:srgbClr val="616265"/>
                </a:solidFill>
              </a:rPr>
              <a:t>Institutional Review Memo </a:t>
            </a:r>
            <a:r>
              <a:rPr lang="en-US" sz="2100" dirty="0">
                <a:solidFill>
                  <a:srgbClr val="808080">
                    <a:lumMod val="75000"/>
                  </a:srgbClr>
                </a:solidFill>
              </a:rPr>
              <a:t>should be included in the submission to WIRB by the NIH PI.</a:t>
            </a:r>
          </a:p>
          <a:p>
            <a:pPr lvl="0"/>
            <a:r>
              <a:rPr lang="en-US" sz="2100" dirty="0">
                <a:solidFill>
                  <a:srgbClr val="808080">
                    <a:lumMod val="75000"/>
                  </a:srgbClr>
                </a:solidFill>
              </a:rPr>
              <a:t>WIRB </a:t>
            </a:r>
            <a:r>
              <a:rPr lang="en-US" sz="2100" u="sng" dirty="0">
                <a:solidFill>
                  <a:srgbClr val="808080">
                    <a:lumMod val="75000"/>
                  </a:srgbClr>
                </a:solidFill>
              </a:rPr>
              <a:t>will not </a:t>
            </a:r>
            <a:r>
              <a:rPr lang="en-US" sz="2100" dirty="0">
                <a:solidFill>
                  <a:srgbClr val="808080">
                    <a:lumMod val="75000"/>
                  </a:srgbClr>
                </a:solidFill>
              </a:rPr>
              <a:t>review the study without the Institutional </a:t>
            </a:r>
            <a:r>
              <a:rPr lang="en-US" sz="2100" dirty="0">
                <a:solidFill>
                  <a:srgbClr val="616265"/>
                </a:solidFill>
              </a:rPr>
              <a:t>Review Memo </a:t>
            </a:r>
            <a:r>
              <a:rPr lang="en-US" sz="2100" dirty="0">
                <a:solidFill>
                  <a:srgbClr val="808080">
                    <a:lumMod val="75000"/>
                  </a:srgbClr>
                </a:solidFill>
              </a:rPr>
              <a:t>from the IRBO. </a:t>
            </a:r>
          </a:p>
          <a:p>
            <a:pPr marL="304785" lvl="1" indent="0">
              <a:buNone/>
            </a:pPr>
            <a:endParaRPr lang="en-US" sz="2500" dirty="0"/>
          </a:p>
        </p:txBody>
      </p:sp>
    </p:spTree>
    <p:extLst>
      <p:ext uri="{BB962C8B-B14F-4D97-AF65-F5344CB8AC3E}">
        <p14:creationId xmlns:p14="http://schemas.microsoft.com/office/powerpoint/2010/main" val="6200333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537415-A79F-884F-A53B-439220E39A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788" y="1052713"/>
            <a:ext cx="8561009" cy="3925930"/>
          </a:xfrm>
        </p:spPr>
        <p:txBody>
          <a:bodyPr/>
          <a:lstStyle/>
          <a:p>
            <a:pPr marL="0" indent="0" algn="ctr">
              <a:buNone/>
            </a:pPr>
            <a:endParaRPr lang="en-US" sz="2400" b="1" dirty="0">
              <a:solidFill>
                <a:srgbClr val="137FC3"/>
              </a:solidFill>
            </a:endParaRPr>
          </a:p>
          <a:p>
            <a:pPr marL="0" indent="0" algn="ctr">
              <a:buNone/>
            </a:pPr>
            <a:endParaRPr lang="en-US" sz="2400" b="1" dirty="0">
              <a:solidFill>
                <a:srgbClr val="137FC3"/>
              </a:solidFill>
            </a:endParaRPr>
          </a:p>
          <a:p>
            <a:pPr marL="0" indent="0" algn="ctr">
              <a:buNone/>
            </a:pPr>
            <a:endParaRPr lang="en-US" sz="2400" b="1" dirty="0">
              <a:solidFill>
                <a:srgbClr val="137FC3"/>
              </a:solidFill>
            </a:endParaRPr>
          </a:p>
          <a:p>
            <a:pPr marL="0" indent="0" algn="ctr">
              <a:buNone/>
            </a:pPr>
            <a:r>
              <a:rPr lang="en-US" sz="2400" b="1" dirty="0">
                <a:solidFill>
                  <a:srgbClr val="137FC3"/>
                </a:solidFill>
              </a:rPr>
              <a:t>Investigator Responsibilities when Submitting to WIRB</a:t>
            </a:r>
            <a:endParaRPr lang="en-US" sz="2100" dirty="0"/>
          </a:p>
        </p:txBody>
      </p:sp>
    </p:spTree>
    <p:extLst>
      <p:ext uri="{BB962C8B-B14F-4D97-AF65-F5344CB8AC3E}">
        <p14:creationId xmlns:p14="http://schemas.microsoft.com/office/powerpoint/2010/main" val="26114382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803C40-F7EA-C44C-989F-5B975CF0F3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Investigator Responsibilities When Initiating New Research (Sponsor Role)</a:t>
            </a:r>
            <a:endParaRPr lang="en-US" strike="sngStrik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F0DB96-4E44-C346-A4DF-846F6D808F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71219" y="961475"/>
            <a:ext cx="8400081" cy="3912741"/>
          </a:xfrm>
        </p:spPr>
        <p:txBody>
          <a:bodyPr/>
          <a:lstStyle/>
          <a:p>
            <a:r>
              <a:rPr lang="en-US" sz="2000" dirty="0"/>
              <a:t>After the IRBO has conducted its Institutional Review of the iRIS submission, you will then need to submit the study documents to WIRB  via their electronic system </a:t>
            </a:r>
            <a:r>
              <a:rPr lang="en-US" sz="2000" dirty="0">
                <a:solidFill>
                  <a:srgbClr val="808080">
                    <a:lumMod val="75000"/>
                  </a:srgbClr>
                </a:solidFill>
              </a:rPr>
              <a:t>(Connexus).</a:t>
            </a:r>
            <a:r>
              <a:rPr lang="en-US" sz="2000" dirty="0"/>
              <a:t>  </a:t>
            </a:r>
          </a:p>
          <a:p>
            <a:r>
              <a:rPr lang="en-US" sz="2000" dirty="0"/>
              <a:t>If the NIH PI is </a:t>
            </a:r>
            <a:r>
              <a:rPr lang="en-US" sz="2000" b="1" dirty="0"/>
              <a:t>initiating</a:t>
            </a:r>
            <a:r>
              <a:rPr lang="en-US" sz="2000" dirty="0"/>
              <a:t> the multi-site study, (e.g. as the Sponsor), the following items need to be submitted: </a:t>
            </a:r>
          </a:p>
          <a:p>
            <a:pPr lvl="1"/>
            <a:r>
              <a:rPr lang="en-US" sz="2000" dirty="0"/>
              <a:t>Model protocol, model consent document(s), model recruitment material(s), NIH Conflict of Interest certification, study measures </a:t>
            </a:r>
            <a:r>
              <a:rPr lang="en-US" sz="2000" b="1" u="sng" dirty="0"/>
              <a:t>AND</a:t>
            </a:r>
            <a:r>
              <a:rPr lang="en-US" sz="2000" dirty="0"/>
              <a:t> the IRBO Institutional Review </a:t>
            </a:r>
            <a:r>
              <a:rPr lang="en-US" sz="2000" dirty="0">
                <a:solidFill>
                  <a:srgbClr val="616265"/>
                </a:solidFill>
              </a:rPr>
              <a:t>M</a:t>
            </a:r>
            <a:r>
              <a:rPr lang="en-US" sz="2000" dirty="0"/>
              <a:t>emo</a:t>
            </a:r>
          </a:p>
          <a:p>
            <a:pPr lvl="1"/>
            <a:r>
              <a:rPr lang="en-US" sz="2000" dirty="0"/>
              <a:t>Additional sites will be added to the study via Amendment</a:t>
            </a:r>
            <a:r>
              <a:rPr lang="en-US" sz="2000" dirty="0">
                <a:solidFill>
                  <a:srgbClr val="616265"/>
                </a:solidFill>
              </a:rPr>
              <a:t>/ Modification </a:t>
            </a:r>
            <a:r>
              <a:rPr lang="en-US" sz="2000" dirty="0"/>
              <a:t>once the model protocol and consent document(s) are approved by the IRB</a:t>
            </a: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616519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803C40-F7EA-C44C-989F-5B975CF0F3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Investigator Responsibilities When NIH is a Participating Site</a:t>
            </a:r>
            <a:endParaRPr lang="en-US" strike="sngStrik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F0DB96-4E44-C346-A4DF-846F6D808F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71219" y="961476"/>
            <a:ext cx="8400081" cy="3912742"/>
          </a:xfrm>
        </p:spPr>
        <p:txBody>
          <a:bodyPr/>
          <a:lstStyle/>
          <a:p>
            <a:pPr lvl="0"/>
            <a:r>
              <a:rPr lang="en-US" sz="2000" dirty="0">
                <a:solidFill>
                  <a:srgbClr val="808080">
                    <a:lumMod val="75000"/>
                  </a:srgbClr>
                </a:solidFill>
              </a:rPr>
              <a:t>After the IRBO has conducted its Institutional Review of the iRIS submission, you will then need to submit the study documents to WIRB via  their electronic system (Connexus).  </a:t>
            </a:r>
            <a:endParaRPr lang="en-US" sz="2000" dirty="0"/>
          </a:p>
          <a:p>
            <a:r>
              <a:rPr lang="en-US" sz="2000" dirty="0"/>
              <a:t>When the NIH is a </a:t>
            </a:r>
            <a:r>
              <a:rPr lang="en-US" sz="2000" b="1" dirty="0"/>
              <a:t>Participating Site</a:t>
            </a:r>
            <a:r>
              <a:rPr lang="en-US" sz="2000" dirty="0"/>
              <a:t> in an industry-sponsored, industry-initiated (external sponsor) multi-site study, the NIH site will be added to the study via an Amendment/Modification. </a:t>
            </a:r>
          </a:p>
          <a:p>
            <a:r>
              <a:rPr lang="en-US" sz="2000" dirty="0"/>
              <a:t>The following items need to be submitted, as applicable to the study design: </a:t>
            </a:r>
          </a:p>
          <a:p>
            <a:pPr lvl="1"/>
            <a:r>
              <a:rPr lang="en-US" sz="2000" dirty="0"/>
              <a:t>NIH site-specific protocol addendum and consent document(s) with NIH site-specific language incorporated,</a:t>
            </a:r>
            <a:r>
              <a:rPr lang="en-US" sz="2000" b="1" dirty="0"/>
              <a:t> </a:t>
            </a:r>
            <a:r>
              <a:rPr lang="en-US" sz="2000" b="1" u="sng" dirty="0"/>
              <a:t>AND</a:t>
            </a:r>
            <a:r>
              <a:rPr lang="en-US" sz="2000" b="1" dirty="0"/>
              <a:t> </a:t>
            </a:r>
            <a:r>
              <a:rPr lang="en-US" sz="2000" dirty="0"/>
              <a:t>the IRBO Institutional Review </a:t>
            </a:r>
            <a:r>
              <a:rPr lang="en-US" sz="2000" dirty="0">
                <a:solidFill>
                  <a:srgbClr val="616265"/>
                </a:solidFill>
              </a:rPr>
              <a:t>M</a:t>
            </a:r>
            <a:r>
              <a:rPr lang="en-US" sz="2000" dirty="0"/>
              <a:t>emo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9735100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803C40-F7EA-C44C-989F-5B975CF0F3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Investigator Responsibilities Regarding Consent</a:t>
            </a:r>
            <a:endParaRPr lang="en-US" strike="sngStrik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F0DB96-4E44-C346-A4DF-846F6D808F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09965" y="1002546"/>
            <a:ext cx="8400081" cy="3515209"/>
          </a:xfrm>
        </p:spPr>
        <p:txBody>
          <a:bodyPr/>
          <a:lstStyle/>
          <a:p>
            <a:r>
              <a:rPr lang="en-US" sz="2200" dirty="0"/>
              <a:t>You will be responsible for drafting the consent document(s) and the consent template language will depend on the role of NIH: </a:t>
            </a:r>
          </a:p>
          <a:p>
            <a:pPr lvl="1"/>
            <a:r>
              <a:rPr lang="en-US" sz="2200" dirty="0"/>
              <a:t>If the NIH PI is </a:t>
            </a:r>
            <a:r>
              <a:rPr lang="en-US" sz="2200" b="1" dirty="0"/>
              <a:t>initiating</a:t>
            </a:r>
            <a:r>
              <a:rPr lang="en-US" sz="2200" dirty="0"/>
              <a:t> the research and acting as the Sponsor, then a “model” consent document will need to be developed and approved by WIRB first. </a:t>
            </a:r>
          </a:p>
          <a:p>
            <a:pPr lvl="1"/>
            <a:r>
              <a:rPr lang="en-US" sz="2200" dirty="0"/>
              <a:t>If the NIH is a </a:t>
            </a:r>
            <a:r>
              <a:rPr lang="en-US" sz="2200" b="1" dirty="0"/>
              <a:t>Participating Site </a:t>
            </a:r>
            <a:r>
              <a:rPr lang="en-US" sz="2200" dirty="0"/>
              <a:t>and enrolling subjects, an NIH site-specific consent has to be developed based on the Sponsor’s model consent template and the NIH investigator is responsible for inserting the NIH required language into that</a:t>
            </a:r>
            <a:r>
              <a:rPr lang="en-US" sz="2200" strike="sngStrike" dirty="0"/>
              <a:t> </a:t>
            </a:r>
            <a:r>
              <a:rPr lang="en-US" sz="2200" dirty="0">
                <a:solidFill>
                  <a:srgbClr val="616265"/>
                </a:solidFill>
              </a:rPr>
              <a:t>template.</a:t>
            </a: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089895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537415-A79F-884F-A53B-439220E39A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788" y="1052713"/>
            <a:ext cx="8561009" cy="3925930"/>
          </a:xfrm>
        </p:spPr>
        <p:txBody>
          <a:bodyPr/>
          <a:lstStyle/>
          <a:p>
            <a:pPr marL="0" indent="0" algn="ctr">
              <a:buNone/>
            </a:pPr>
            <a:endParaRPr lang="en-US" sz="2400" b="1" dirty="0">
              <a:solidFill>
                <a:srgbClr val="137FC3"/>
              </a:solidFill>
            </a:endParaRPr>
          </a:p>
          <a:p>
            <a:pPr marL="0" indent="0" algn="ctr">
              <a:buNone/>
            </a:pPr>
            <a:endParaRPr lang="en-US" sz="2400" b="1" dirty="0">
              <a:solidFill>
                <a:srgbClr val="137FC3"/>
              </a:solidFill>
            </a:endParaRPr>
          </a:p>
          <a:p>
            <a:pPr marL="0" indent="0" algn="ctr">
              <a:buNone/>
            </a:pPr>
            <a:endParaRPr lang="en-US" sz="2400" b="1" dirty="0">
              <a:solidFill>
                <a:srgbClr val="137FC3"/>
              </a:solidFill>
            </a:endParaRPr>
          </a:p>
          <a:p>
            <a:pPr marL="0" indent="0" algn="ctr">
              <a:buNone/>
            </a:pPr>
            <a:r>
              <a:rPr lang="en-US" sz="2400" b="1" dirty="0">
                <a:solidFill>
                  <a:srgbClr val="137FC3"/>
                </a:solidFill>
              </a:rPr>
              <a:t>Institutional and Study-Specific Local Context</a:t>
            </a:r>
            <a:endParaRPr lang="en-US" sz="2100" dirty="0"/>
          </a:p>
        </p:txBody>
      </p:sp>
    </p:spTree>
    <p:extLst>
      <p:ext uri="{BB962C8B-B14F-4D97-AF65-F5344CB8AC3E}">
        <p14:creationId xmlns:p14="http://schemas.microsoft.com/office/powerpoint/2010/main" val="26612821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B543D0-3921-344F-AC65-ABFCE7B190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Institutional and Study-Specific Local Context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58DE66F-FBA9-46CD-990D-C4699E7CCC69}"/>
              </a:ext>
            </a:extLst>
          </p:cNvPr>
          <p:cNvSpPr txBox="1"/>
          <p:nvPr/>
        </p:nvSpPr>
        <p:spPr>
          <a:xfrm>
            <a:off x="277622" y="980643"/>
            <a:ext cx="8588756" cy="40164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616265"/>
                </a:solidFill>
                <a:latin typeface="+mn-lt"/>
              </a:rPr>
              <a:t>The WIRB IRB needs to understand the NIH’s specific policies, as well as local norms, special requirements, culture, etc. in order to conduct its review. This is called “Local Context”.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616265"/>
                </a:solidFill>
                <a:latin typeface="+mn-lt"/>
              </a:rPr>
              <a:t>Local Context is comprised of information specific to the </a:t>
            </a:r>
            <a:r>
              <a:rPr lang="en-US" b="1" dirty="0">
                <a:solidFill>
                  <a:srgbClr val="616265"/>
                </a:solidFill>
                <a:latin typeface="+mn-lt"/>
              </a:rPr>
              <a:t>NIH </a:t>
            </a:r>
            <a:r>
              <a:rPr lang="en-US" u="sng" dirty="0">
                <a:solidFill>
                  <a:srgbClr val="616265"/>
                </a:solidFill>
                <a:latin typeface="+mn-lt"/>
              </a:rPr>
              <a:t>AND</a:t>
            </a:r>
            <a:r>
              <a:rPr lang="en-US" dirty="0">
                <a:solidFill>
                  <a:srgbClr val="616265"/>
                </a:solidFill>
                <a:latin typeface="+mn-lt"/>
              </a:rPr>
              <a:t> </a:t>
            </a:r>
            <a:r>
              <a:rPr lang="en-US" b="1" dirty="0">
                <a:solidFill>
                  <a:srgbClr val="616265"/>
                </a:solidFill>
                <a:latin typeface="+mn-lt"/>
              </a:rPr>
              <a:t>study-specific</a:t>
            </a:r>
            <a:r>
              <a:rPr lang="en-US" dirty="0">
                <a:solidFill>
                  <a:srgbClr val="616265"/>
                </a:solidFill>
                <a:latin typeface="+mn-lt"/>
              </a:rPr>
              <a:t> information. 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616265"/>
                </a:solidFill>
                <a:latin typeface="+mn-lt"/>
              </a:rPr>
              <a:t>NIH Institutional local context will be provided to WIRB via the Institutional Review Memo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616265"/>
                </a:solidFill>
                <a:latin typeface="+mn-lt"/>
              </a:rPr>
              <a:t>Study-specific local context is provided by the NIH PI to WIRB</a:t>
            </a:r>
            <a:r>
              <a:rPr lang="en-US" dirty="0">
                <a:solidFill>
                  <a:srgbClr val="616265"/>
                </a:solidFill>
              </a:rPr>
              <a:t> </a:t>
            </a:r>
            <a:endParaRPr lang="en-US" dirty="0">
              <a:solidFill>
                <a:srgbClr val="616265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855662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B543D0-3921-344F-AC65-ABFCE7B190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 of Institutional and Study-Specific Local Context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58DE66F-FBA9-46CD-990D-C4699E7CCC69}"/>
              </a:ext>
            </a:extLst>
          </p:cNvPr>
          <p:cNvSpPr txBox="1"/>
          <p:nvPr/>
        </p:nvSpPr>
        <p:spPr>
          <a:xfrm>
            <a:off x="356461" y="1108129"/>
            <a:ext cx="858875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616265"/>
                </a:solidFill>
                <a:latin typeface="+mn-lt"/>
              </a:rPr>
              <a:t>Examples of NIH Institutional local context include: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616265"/>
                </a:solidFill>
                <a:latin typeface="+mn-lt"/>
              </a:rPr>
              <a:t>NIH is a Federal Preserve – State laws do not apply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616265"/>
                </a:solidFill>
                <a:latin typeface="+mn-lt"/>
              </a:rPr>
              <a:t>NIH is subject to the Privacy Act of 1974, not HIPAA</a:t>
            </a:r>
          </a:p>
          <a:p>
            <a:pPr lvl="1"/>
            <a:endParaRPr lang="en-US" dirty="0">
              <a:solidFill>
                <a:srgbClr val="616265"/>
              </a:solidFill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616265"/>
                </a:solidFill>
                <a:latin typeface="+mn-lt"/>
              </a:rPr>
              <a:t>Examples of Study-specific local context might include: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616265"/>
                </a:solidFill>
                <a:latin typeface="+mn-lt"/>
              </a:rPr>
              <a:t>Specific population being enrolling (adults lacking capacity to give informed consent, NIH employees)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616265"/>
                </a:solidFill>
                <a:latin typeface="+mn-lt"/>
              </a:rPr>
              <a:t>Local expertise, special equipment, assays, etc. at the NIH</a:t>
            </a:r>
          </a:p>
          <a:p>
            <a:pPr lvl="1"/>
            <a:endParaRPr lang="en-US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942533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537415-A79F-884F-A53B-439220E39A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788" y="1052713"/>
            <a:ext cx="8561009" cy="3925930"/>
          </a:xfrm>
        </p:spPr>
        <p:txBody>
          <a:bodyPr/>
          <a:lstStyle/>
          <a:p>
            <a:pPr marL="0" indent="0" algn="ctr">
              <a:buNone/>
            </a:pPr>
            <a:endParaRPr lang="en-US" sz="2400" b="1" dirty="0">
              <a:solidFill>
                <a:srgbClr val="137FC3"/>
              </a:solidFill>
            </a:endParaRPr>
          </a:p>
          <a:p>
            <a:pPr marL="0" indent="0" algn="ctr">
              <a:buNone/>
            </a:pPr>
            <a:endParaRPr lang="en-US" sz="2400" b="1" dirty="0">
              <a:solidFill>
                <a:srgbClr val="137FC3"/>
              </a:solidFill>
            </a:endParaRPr>
          </a:p>
          <a:p>
            <a:pPr marL="0" indent="0" algn="ctr">
              <a:buNone/>
            </a:pPr>
            <a:r>
              <a:rPr lang="en-US" sz="2400" b="1" dirty="0">
                <a:solidFill>
                  <a:srgbClr val="137FC3"/>
                </a:solidFill>
              </a:rPr>
              <a:t>I’m IRB approved, what’s next? </a:t>
            </a:r>
          </a:p>
          <a:p>
            <a:pPr marL="0" indent="0" algn="ctr">
              <a:buNone/>
            </a:pPr>
            <a:r>
              <a:rPr lang="en-US" sz="2400" b="1" dirty="0">
                <a:solidFill>
                  <a:srgbClr val="137FC3"/>
                </a:solidFill>
              </a:rPr>
              <a:t>The NIH Post-Review and on-going requirements</a:t>
            </a:r>
            <a:endParaRPr lang="en-US" sz="2100" dirty="0"/>
          </a:p>
        </p:txBody>
      </p:sp>
    </p:spTree>
    <p:extLst>
      <p:ext uri="{BB962C8B-B14F-4D97-AF65-F5344CB8AC3E}">
        <p14:creationId xmlns:p14="http://schemas.microsoft.com/office/powerpoint/2010/main" val="365950280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B543D0-3921-344F-AC65-ABFCE7B190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I’m Approved! Now what?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E7A816D-FBB2-496A-AF11-CDA6585FBCD4}"/>
              </a:ext>
            </a:extLst>
          </p:cNvPr>
          <p:cNvSpPr txBox="1"/>
          <p:nvPr/>
        </p:nvSpPr>
        <p:spPr>
          <a:xfrm>
            <a:off x="333214" y="1131376"/>
            <a:ext cx="8477572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After you receive your IRB approval from WIRB you will need to submit the following items to the IRBO via iRIS: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IRB approval letter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IRB approved protocol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IRB approved consent(s)/assent(s)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Investigators must continue to comply with NIH policies, for example: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Ensure that IRB approved consents are posted by OPS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Comply with pharmacy and medical records requirements, etc.</a:t>
            </a:r>
          </a:p>
          <a:p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986648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19BCE1-FB5B-4091-951F-5982F9C426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 are pleased to introduce the Western IRB (WIRB) Team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37DDA1-6841-4191-91FF-DC5D86860A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783" y="1104565"/>
            <a:ext cx="8746434" cy="3498966"/>
          </a:xfrm>
        </p:spPr>
        <p:txBody>
          <a:bodyPr/>
          <a:lstStyle/>
          <a:p>
            <a:r>
              <a:rPr lang="en-US" sz="2400" dirty="0">
                <a:solidFill>
                  <a:srgbClr val="616265"/>
                </a:solidFill>
              </a:rPr>
              <a:t>Dawn Flitcraft- President, Ethical Review Division</a:t>
            </a:r>
          </a:p>
          <a:p>
            <a:r>
              <a:rPr lang="en-US" sz="2400" dirty="0">
                <a:solidFill>
                  <a:srgbClr val="616265"/>
                </a:solidFill>
              </a:rPr>
              <a:t>Jonathan </a:t>
            </a:r>
            <a:r>
              <a:rPr lang="en-US" sz="2400" dirty="0" err="1">
                <a:solidFill>
                  <a:srgbClr val="616265"/>
                </a:solidFill>
              </a:rPr>
              <a:t>Zung</a:t>
            </a:r>
            <a:r>
              <a:rPr lang="en-US" sz="2400">
                <a:solidFill>
                  <a:srgbClr val="616265"/>
                </a:solidFill>
              </a:rPr>
              <a:t> - Executive Vice President, Site Division</a:t>
            </a:r>
          </a:p>
          <a:p>
            <a:r>
              <a:rPr lang="en-US" sz="2400">
                <a:solidFill>
                  <a:srgbClr val="616265"/>
                </a:solidFill>
              </a:rPr>
              <a:t>Jeffery </a:t>
            </a:r>
            <a:r>
              <a:rPr lang="en-US" sz="2400" dirty="0">
                <a:solidFill>
                  <a:srgbClr val="616265"/>
                </a:solidFill>
              </a:rPr>
              <a:t>Cooper - Vice President, Process &amp; Strategic Improvement</a:t>
            </a:r>
          </a:p>
          <a:p>
            <a:r>
              <a:rPr lang="en-US" sz="2400" dirty="0">
                <a:solidFill>
                  <a:srgbClr val="616265"/>
                </a:solidFill>
              </a:rPr>
              <a:t>Charlie Eibeler - Senior Director, Business Development</a:t>
            </a:r>
          </a:p>
          <a:p>
            <a:r>
              <a:rPr lang="en-US" sz="2400" dirty="0">
                <a:solidFill>
                  <a:srgbClr val="616265"/>
                </a:solidFill>
              </a:rPr>
              <a:t>Christopher Gennai – Senior Account Manager</a:t>
            </a:r>
          </a:p>
          <a:p>
            <a:r>
              <a:rPr lang="en-US" sz="2400" dirty="0">
                <a:solidFill>
                  <a:srgbClr val="616265"/>
                </a:solidFill>
              </a:rPr>
              <a:t>Deena Horowitz – Account Manager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168121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B543D0-3921-344F-AC65-ABFCE7B190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I’m Approved! Now what?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E7A816D-FBB2-496A-AF11-CDA6585FBCD4}"/>
              </a:ext>
            </a:extLst>
          </p:cNvPr>
          <p:cNvSpPr txBox="1"/>
          <p:nvPr/>
        </p:nvSpPr>
        <p:spPr>
          <a:xfrm>
            <a:off x="333214" y="1410345"/>
            <a:ext cx="8477572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NIH is </a:t>
            </a:r>
            <a:r>
              <a:rPr lang="en-US" u="sng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only</a:t>
            </a:r>
            <a:r>
              <a:rPr lang="en-US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 ceding IRB review, this means that other NIH requirements still apply to your research. 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You are required to inform the IRBO if: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There is any change in the PI;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Change in the protocol status, (e.g. if the IRB suspends or terminates the research); or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The protocol closes.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909860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803C40-F7EA-C44C-989F-5B975CF0F3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Tip to Avoid Pitfalls: Conflict of Interest</a:t>
            </a:r>
            <a:endParaRPr lang="en-US" strike="sngStrik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F0DB96-4E44-C346-A4DF-846F6D808F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71219" y="1046717"/>
            <a:ext cx="8400081" cy="3369419"/>
          </a:xfrm>
        </p:spPr>
        <p:txBody>
          <a:bodyPr/>
          <a:lstStyle/>
          <a:p>
            <a:r>
              <a:rPr lang="en-US" sz="2200" dirty="0"/>
              <a:t>NIH PI must </a:t>
            </a:r>
            <a:r>
              <a:rPr lang="en-US" sz="2200" u="sng" dirty="0">
                <a:solidFill>
                  <a:srgbClr val="616265"/>
                </a:solidFill>
              </a:rPr>
              <a:t>always</a:t>
            </a:r>
            <a:r>
              <a:rPr lang="en-US" sz="2200" dirty="0"/>
              <a:t> comply with NIH Conflict of Interest requirements, specifically:</a:t>
            </a:r>
          </a:p>
          <a:p>
            <a:pPr lvl="1"/>
            <a:r>
              <a:rPr lang="en-US" sz="2200" dirty="0"/>
              <a:t>Covered protocols must be submitted for DEC clearance</a:t>
            </a:r>
          </a:p>
          <a:p>
            <a:pPr lvl="1"/>
            <a:r>
              <a:rPr lang="en-US" sz="2200" dirty="0"/>
              <a:t>The </a:t>
            </a:r>
            <a:r>
              <a:rPr lang="en-US" sz="2200" i="1" dirty="0"/>
              <a:t>Documentation of NIH Completion of Conflict of Interest Requirements </a:t>
            </a:r>
            <a:r>
              <a:rPr lang="en-US" sz="2200" dirty="0"/>
              <a:t>certification must be provided to the WIRBIRB, </a:t>
            </a:r>
            <a:r>
              <a:rPr lang="en-US" sz="2200" u="sng" dirty="0"/>
              <a:t>not</a:t>
            </a:r>
            <a:r>
              <a:rPr lang="en-US" sz="2200" dirty="0"/>
              <a:t> the Personal Financial Holdings (PFH) form. </a:t>
            </a:r>
            <a:endParaRPr lang="en-US" sz="2200" strike="sngStrike" dirty="0"/>
          </a:p>
          <a:p>
            <a:pPr lvl="1"/>
            <a:r>
              <a:rPr lang="en-US" sz="2200" dirty="0"/>
              <a:t>When completing the WIRB study application via WCG-WIRB Smart PDF, answer “No” to conflict of interest questions. </a:t>
            </a:r>
          </a:p>
        </p:txBody>
      </p:sp>
    </p:spTree>
    <p:extLst>
      <p:ext uri="{BB962C8B-B14F-4D97-AF65-F5344CB8AC3E}">
        <p14:creationId xmlns:p14="http://schemas.microsoft.com/office/powerpoint/2010/main" val="63862920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803C40-F7EA-C44C-989F-5B975CF0F3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Helpful Reminders &amp; Tips for Avoiding Pitfalls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F0DB96-4E44-C346-A4DF-846F6D808F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71219" y="1000222"/>
            <a:ext cx="8400081" cy="3626022"/>
          </a:xfrm>
        </p:spPr>
        <p:txBody>
          <a:bodyPr/>
          <a:lstStyle/>
          <a:p>
            <a:r>
              <a:rPr lang="en-US" sz="2400" dirty="0"/>
              <a:t>NIH PI is Responsible for: </a:t>
            </a:r>
          </a:p>
          <a:p>
            <a:pPr lvl="1"/>
            <a:r>
              <a:rPr lang="en-US" sz="2400" dirty="0"/>
              <a:t>Confirming budget or payment </a:t>
            </a:r>
            <a:r>
              <a:rPr lang="en-US" sz="2400" dirty="0">
                <a:solidFill>
                  <a:srgbClr val="616265"/>
                </a:solidFill>
              </a:rPr>
              <a:t>for</a:t>
            </a:r>
            <a:r>
              <a:rPr lang="en-US" sz="2400" dirty="0"/>
              <a:t> IRB services</a:t>
            </a:r>
          </a:p>
          <a:p>
            <a:pPr lvl="1"/>
            <a:r>
              <a:rPr lang="en-US" sz="2400" dirty="0"/>
              <a:t>Following applicable NIH institutional policies and becoming familiar with WIRB’s policies</a:t>
            </a:r>
          </a:p>
          <a:p>
            <a:pPr lvl="1"/>
            <a:r>
              <a:rPr lang="en-US" sz="2400" dirty="0"/>
              <a:t>Using the appropriate consent template</a:t>
            </a:r>
            <a:endParaRPr lang="en-US" sz="2400" strike="sngStrike" dirty="0"/>
          </a:p>
          <a:p>
            <a:pPr lvl="1"/>
            <a:r>
              <a:rPr lang="en-US" sz="2400" dirty="0"/>
              <a:t>Appointing a study staff member to be the Point of Contact for WIRB</a:t>
            </a:r>
          </a:p>
          <a:p>
            <a:pPr lvl="1"/>
            <a:r>
              <a:rPr lang="en-US" sz="2400" dirty="0">
                <a:solidFill>
                  <a:srgbClr val="616265"/>
                </a:solidFill>
              </a:rPr>
              <a:t>P</a:t>
            </a:r>
            <a:r>
              <a:rPr lang="en-US" sz="2400" dirty="0"/>
              <a:t>roviding Local Context - Institutional and </a:t>
            </a:r>
            <a:r>
              <a:rPr lang="en-US" sz="2400" dirty="0">
                <a:solidFill>
                  <a:srgbClr val="616265"/>
                </a:solidFill>
              </a:rPr>
              <a:t>s</a:t>
            </a:r>
            <a:r>
              <a:rPr lang="en-US" sz="2400" dirty="0"/>
              <a:t>tudy-specific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5557428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803C40-F7EA-C44C-989F-5B975CF0F3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Who can help me?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F0DB96-4E44-C346-A4DF-846F6D808F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09965" y="1046137"/>
            <a:ext cx="8400081" cy="3440622"/>
          </a:xfrm>
        </p:spPr>
        <p:txBody>
          <a:bodyPr/>
          <a:lstStyle/>
          <a:p>
            <a:r>
              <a:rPr lang="en-US" sz="2400" dirty="0"/>
              <a:t>Contact Shirley Rojas if you want to use WIRB</a:t>
            </a:r>
          </a:p>
          <a:p>
            <a:pPr>
              <a:spcAft>
                <a:spcPts val="1200"/>
              </a:spcAft>
            </a:pPr>
            <a:r>
              <a:rPr lang="en-US" sz="2400" dirty="0"/>
              <a:t>Contact IRBO for any questions or concerns in regard to local context issues or pre-review questions.  </a:t>
            </a:r>
          </a:p>
          <a:p>
            <a:r>
              <a:rPr lang="en-US" sz="2400" dirty="0"/>
              <a:t>If you have IRB-related questions, contact WIRB’s Points of Contact for: </a:t>
            </a:r>
          </a:p>
          <a:p>
            <a:pPr lvl="1"/>
            <a:r>
              <a:rPr lang="en-US" sz="2400" dirty="0"/>
              <a:t>Clarification on WIRB’s policies and procedures</a:t>
            </a:r>
          </a:p>
          <a:p>
            <a:pPr lvl="1"/>
            <a:r>
              <a:rPr lang="en-US" sz="2400" dirty="0"/>
              <a:t>Help with individual submissions</a:t>
            </a:r>
          </a:p>
          <a:p>
            <a:pPr lvl="1"/>
            <a:r>
              <a:rPr lang="en-US" sz="2400" dirty="0"/>
              <a:t>Questions about an IRB determination</a:t>
            </a:r>
          </a:p>
          <a:p>
            <a:pPr lvl="1"/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497145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6B2C3146-47BF-754A-9323-A1338DF01DC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We are happy to answer your questions</a:t>
            </a:r>
            <a:br>
              <a:rPr lang="en-US" strike="sngStrike" dirty="0"/>
            </a:br>
            <a:r>
              <a:rPr lang="en-US" dirty="0"/>
              <a:t>but please hold off until after the WIRB presentation.</a:t>
            </a:r>
            <a:br>
              <a:rPr lang="en-US" dirty="0"/>
            </a:br>
            <a:br>
              <a:rPr lang="en-US" dirty="0"/>
            </a:br>
            <a:r>
              <a:rPr lang="en-US" dirty="0"/>
              <a:t>If attending remotely, email questions for today’s presentation </a:t>
            </a:r>
            <a:r>
              <a:rPr lang="en-US"/>
              <a:t>to </a:t>
            </a:r>
            <a:r>
              <a:rPr lang="en-US">
                <a:hlinkClick r:id="rId2"/>
              </a:rPr>
              <a:t>bridgeh@</a:t>
            </a:r>
            <a:r>
              <a:rPr lang="en-US" dirty="0">
                <a:hlinkClick r:id="rId2"/>
              </a:rPr>
              <a:t>od.nih.gov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43062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34F39E-2AE5-DC4C-A9E8-71DA8D6EBA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n-lt"/>
              </a:rPr>
              <a:t>Topics to be presented by NIH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F21AF1-45DB-5F46-B114-01B74F6442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3120" y="1120812"/>
            <a:ext cx="8557759" cy="3373696"/>
          </a:xfrm>
        </p:spPr>
        <p:txBody>
          <a:bodyPr/>
          <a:lstStyle/>
          <a:p>
            <a:r>
              <a:rPr lang="en-US" sz="2400" dirty="0"/>
              <a:t>Why the NIH is using WIRB</a:t>
            </a:r>
          </a:p>
          <a:p>
            <a:r>
              <a:rPr lang="en-US" sz="2400" dirty="0"/>
              <a:t>Under what circumstances can a NIH Investigator request to use the WIRB </a:t>
            </a:r>
          </a:p>
          <a:p>
            <a:r>
              <a:rPr lang="en-US" sz="2400" dirty="0"/>
              <a:t>OHSRP/IRBO requirements before submitting to the WIRB Investigator Responsibilities</a:t>
            </a:r>
          </a:p>
          <a:p>
            <a:r>
              <a:rPr lang="en-US" sz="2400" dirty="0"/>
              <a:t>Institutional and Study-specific local context</a:t>
            </a:r>
          </a:p>
          <a:p>
            <a:r>
              <a:rPr lang="en-US" sz="2400" dirty="0"/>
              <a:t>I’m IRB approved, what’s next? </a:t>
            </a: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0138635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476832-6F6B-4FBE-BC4D-C0EA0CF120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the NIH is Using the WIRB IRB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7A5A87-811E-46A6-A5E0-BC05E77A11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783" y="1104564"/>
            <a:ext cx="8746434" cy="3699911"/>
          </a:xfrm>
        </p:spPr>
        <p:txBody>
          <a:bodyPr/>
          <a:lstStyle/>
          <a:p>
            <a:r>
              <a:rPr lang="en-US" sz="2200" dirty="0">
                <a:solidFill>
                  <a:srgbClr val="616265"/>
                </a:solidFill>
              </a:rPr>
              <a:t>OHSRP is in the middle of reorganizing the NIH Human Research Protection Program and, as part of that effort, it is</a:t>
            </a:r>
            <a:r>
              <a:rPr lang="en-US" sz="2200" dirty="0"/>
              <a:t>:</a:t>
            </a:r>
          </a:p>
          <a:p>
            <a:pPr lvl="1"/>
            <a:r>
              <a:rPr lang="en-US" sz="2200" dirty="0"/>
              <a:t>Consolidating </a:t>
            </a:r>
            <a:r>
              <a:rPr lang="en-US" sz="2200" dirty="0">
                <a:solidFill>
                  <a:srgbClr val="616265"/>
                </a:solidFill>
              </a:rPr>
              <a:t>the IC-based IRBs under the central NIH Intramural IRB (NIH IM IRB)</a:t>
            </a:r>
          </a:p>
          <a:p>
            <a:pPr lvl="1"/>
            <a:r>
              <a:rPr lang="en-US" sz="2200" dirty="0">
                <a:solidFill>
                  <a:srgbClr val="616265"/>
                </a:solidFill>
              </a:rPr>
              <a:t>Centralizing </a:t>
            </a:r>
            <a:r>
              <a:rPr lang="en-US" sz="2200" dirty="0"/>
              <a:t>IRB operations under </a:t>
            </a:r>
            <a:r>
              <a:rPr lang="en-US" sz="2200" dirty="0">
                <a:solidFill>
                  <a:srgbClr val="616265"/>
                </a:solidFill>
              </a:rPr>
              <a:t>the IRBO</a:t>
            </a:r>
          </a:p>
          <a:p>
            <a:r>
              <a:rPr lang="en-US" sz="2200" dirty="0">
                <a:solidFill>
                  <a:srgbClr val="616265"/>
                </a:solidFill>
              </a:rPr>
              <a:t>NIH is also subject to the NIH Single IRB Policy and, from January 2020, the Cooperative Research requirements of the revised Common Rule.</a:t>
            </a:r>
          </a:p>
          <a:p>
            <a:r>
              <a:rPr lang="en-US" sz="2200" dirty="0"/>
              <a:t>The WIRB is helping us with multi-site research review</a:t>
            </a:r>
          </a:p>
          <a:p>
            <a:pPr marL="304785" lvl="1" indent="0">
              <a:buNone/>
            </a:pPr>
            <a:endParaRPr lang="en-US" sz="2300" dirty="0"/>
          </a:p>
        </p:txBody>
      </p:sp>
    </p:spTree>
    <p:extLst>
      <p:ext uri="{BB962C8B-B14F-4D97-AF65-F5344CB8AC3E}">
        <p14:creationId xmlns:p14="http://schemas.microsoft.com/office/powerpoint/2010/main" val="2980240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0D74CEC-4DE1-3A47-A15D-1AE32024A4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783" y="164857"/>
            <a:ext cx="8856440" cy="717398"/>
          </a:xfrm>
        </p:spPr>
        <p:txBody>
          <a:bodyPr/>
          <a:lstStyle/>
          <a:p>
            <a:r>
              <a:rPr lang="en-US" sz="2300" dirty="0">
                <a:latin typeface="+mn-lt"/>
              </a:rPr>
              <a:t>When can a NIH Investigator request to use the WIRB IRB?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537415-A79F-884F-A53B-439220E39A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788" y="960896"/>
            <a:ext cx="8561009" cy="3631886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/>
              <a:t>There is a program-wide reliance agreement and a </a:t>
            </a:r>
            <a:r>
              <a:rPr lang="en-US" sz="1800" dirty="0">
                <a:solidFill>
                  <a:srgbClr val="616265"/>
                </a:solidFill>
              </a:rPr>
              <a:t>contract for the NIH to use WIRB when NIH is undertaking non-exempt HSR in two situations:</a:t>
            </a:r>
          </a:p>
          <a:p>
            <a:pPr lvl="1"/>
            <a:r>
              <a:rPr lang="en-US" sz="1800" dirty="0">
                <a:solidFill>
                  <a:srgbClr val="616265"/>
                </a:solidFill>
              </a:rPr>
              <a:t>A</a:t>
            </a:r>
            <a:r>
              <a:rPr lang="en-US" sz="1800" dirty="0"/>
              <a:t>n external Sponsor has identified the WIRB IRB and the NIH investigator wishes to join a new/existing multi-site study;</a:t>
            </a:r>
          </a:p>
          <a:p>
            <a:pPr marL="304785" lvl="1" indent="0">
              <a:buNone/>
            </a:pPr>
            <a:r>
              <a:rPr lang="en-US" sz="1800" dirty="0"/>
              <a:t>		OR</a:t>
            </a:r>
          </a:p>
          <a:p>
            <a:pPr lvl="1">
              <a:spcAft>
                <a:spcPts val="1200"/>
              </a:spcAft>
            </a:pPr>
            <a:r>
              <a:rPr lang="en-US" sz="1800" dirty="0">
                <a:solidFill>
                  <a:srgbClr val="616265"/>
                </a:solidFill>
              </a:rPr>
              <a:t>A</a:t>
            </a:r>
            <a:r>
              <a:rPr lang="en-US" sz="1800" dirty="0"/>
              <a:t>n NIH investigator-initiates a multi-site study, and the NIH IRB cannot serve as the single IRB.</a:t>
            </a:r>
          </a:p>
          <a:p>
            <a:r>
              <a:rPr lang="en-US" sz="1800" dirty="0"/>
              <a:t>In addition, you will need: </a:t>
            </a:r>
          </a:p>
          <a:p>
            <a:pPr lvl="1"/>
            <a:r>
              <a:rPr lang="en-US" sz="1800" dirty="0"/>
              <a:t>Concurrence from the OHSRP/IRBO to use WIRB IRB;</a:t>
            </a:r>
          </a:p>
          <a:p>
            <a:pPr marL="304785" lvl="1" indent="0">
              <a:buNone/>
            </a:pPr>
            <a:r>
              <a:rPr lang="en-US" sz="1800" dirty="0"/>
              <a:t>		AND</a:t>
            </a:r>
          </a:p>
          <a:p>
            <a:pPr lvl="1"/>
            <a:r>
              <a:rPr lang="en-US" sz="1800" dirty="0"/>
              <a:t>To have addressed how IRB fees will be covered </a:t>
            </a:r>
          </a:p>
        </p:txBody>
      </p:sp>
    </p:spTree>
    <p:extLst>
      <p:ext uri="{BB962C8B-B14F-4D97-AF65-F5344CB8AC3E}">
        <p14:creationId xmlns:p14="http://schemas.microsoft.com/office/powerpoint/2010/main" val="41119248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537415-A79F-884F-A53B-439220E39A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788" y="1052713"/>
            <a:ext cx="8561009" cy="3925930"/>
          </a:xfrm>
        </p:spPr>
        <p:txBody>
          <a:bodyPr/>
          <a:lstStyle/>
          <a:p>
            <a:pPr marL="0" indent="0" algn="ctr">
              <a:buNone/>
            </a:pPr>
            <a:endParaRPr lang="en-US" sz="2400" b="1" dirty="0">
              <a:solidFill>
                <a:srgbClr val="137FC3"/>
              </a:solidFill>
            </a:endParaRPr>
          </a:p>
          <a:p>
            <a:pPr marL="0" indent="0" algn="ctr">
              <a:buNone/>
            </a:pPr>
            <a:endParaRPr lang="en-US" sz="2400" b="1" dirty="0">
              <a:solidFill>
                <a:srgbClr val="137FC3"/>
              </a:solidFill>
            </a:endParaRPr>
          </a:p>
          <a:p>
            <a:pPr marL="0" indent="0" algn="ctr">
              <a:buNone/>
            </a:pPr>
            <a:endParaRPr lang="en-US" sz="2400" b="1" dirty="0">
              <a:solidFill>
                <a:srgbClr val="137FC3"/>
              </a:solidFill>
            </a:endParaRPr>
          </a:p>
          <a:p>
            <a:pPr marL="0" indent="0" algn="ctr">
              <a:buNone/>
            </a:pPr>
            <a:r>
              <a:rPr lang="en-US" sz="2400" b="1" dirty="0">
                <a:solidFill>
                  <a:srgbClr val="137FC3"/>
                </a:solidFill>
              </a:rPr>
              <a:t>Before submitting to the WIRB IRB: </a:t>
            </a:r>
          </a:p>
          <a:p>
            <a:pPr marL="0" indent="0" algn="ctr">
              <a:buNone/>
            </a:pPr>
            <a:r>
              <a:rPr lang="en-US" sz="2400" b="1" dirty="0">
                <a:solidFill>
                  <a:srgbClr val="137FC3"/>
                </a:solidFill>
              </a:rPr>
              <a:t>IRBO Pre-Review Requirements</a:t>
            </a:r>
            <a:endParaRPr lang="en-US" sz="2100" dirty="0"/>
          </a:p>
        </p:txBody>
      </p:sp>
    </p:spTree>
    <p:extLst>
      <p:ext uri="{BB962C8B-B14F-4D97-AF65-F5344CB8AC3E}">
        <p14:creationId xmlns:p14="http://schemas.microsoft.com/office/powerpoint/2010/main" val="36312527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0D74CEC-4DE1-3A47-A15D-1AE32024A4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788" y="164857"/>
            <a:ext cx="8746434" cy="717398"/>
          </a:xfrm>
        </p:spPr>
        <p:txBody>
          <a:bodyPr/>
          <a:lstStyle/>
          <a:p>
            <a:r>
              <a:rPr lang="en-US" dirty="0"/>
              <a:t>Before Submitting to the WIRB IRB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537415-A79F-884F-A53B-439220E39A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788" y="1052713"/>
            <a:ext cx="8561009" cy="3925930"/>
          </a:xfrm>
        </p:spPr>
        <p:txBody>
          <a:bodyPr/>
          <a:lstStyle/>
          <a:p>
            <a:r>
              <a:rPr lang="en-US" sz="2000" dirty="0"/>
              <a:t>Arrange for an in-person consult with a member of IRBO staff, primarily – Shirley Rojas.</a:t>
            </a:r>
          </a:p>
          <a:p>
            <a:r>
              <a:rPr lang="en-US" sz="2000" dirty="0">
                <a:solidFill>
                  <a:srgbClr val="616265"/>
                </a:solidFill>
              </a:rPr>
              <a:t>Su</a:t>
            </a:r>
            <a:r>
              <a:rPr lang="en-US" sz="2000" dirty="0"/>
              <a:t>bmit a reliance application, found on the </a:t>
            </a:r>
            <a:r>
              <a:rPr lang="en-US" sz="2000" dirty="0">
                <a:solidFill>
                  <a:srgbClr val="005395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IRBO website</a:t>
            </a:r>
            <a:r>
              <a:rPr lang="en-US" sz="2000" dirty="0">
                <a:solidFill>
                  <a:srgbClr val="005395"/>
                </a:solidFill>
              </a:rPr>
              <a:t>, </a:t>
            </a:r>
            <a:r>
              <a:rPr lang="en-US" sz="2000" dirty="0"/>
              <a:t>for IRBO tracking purposes.</a:t>
            </a:r>
          </a:p>
          <a:p>
            <a:pPr lvl="0"/>
            <a:r>
              <a:rPr lang="en-US" sz="2000" dirty="0">
                <a:solidFill>
                  <a:srgbClr val="808080">
                    <a:lumMod val="75000"/>
                  </a:srgbClr>
                </a:solidFill>
              </a:rPr>
              <a:t>Submit a study application, protocol &amp; consent documents in NIH iRIS for pre-review by IRBO staff. </a:t>
            </a:r>
            <a:endParaRPr lang="en-US" sz="2000" dirty="0"/>
          </a:p>
          <a:p>
            <a:pPr lvl="1"/>
            <a:r>
              <a:rPr lang="en-US" sz="1900" dirty="0">
                <a:solidFill>
                  <a:srgbClr val="616265"/>
                </a:solidFill>
              </a:rPr>
              <a:t>Before submitting to NIH iRIS, and while developing the protocol, you should review the </a:t>
            </a:r>
            <a:r>
              <a:rPr lang="en-US" sz="1900" u="sng" dirty="0">
                <a:solidFill>
                  <a:srgbClr val="616265"/>
                </a:solidFill>
              </a:rPr>
              <a:t>WIRB’s policies</a:t>
            </a:r>
            <a:r>
              <a:rPr lang="en-US" sz="1900" dirty="0">
                <a:solidFill>
                  <a:srgbClr val="616265"/>
                </a:solidFill>
              </a:rPr>
              <a:t> </a:t>
            </a:r>
            <a:r>
              <a:rPr lang="en-US" sz="1900" dirty="0"/>
              <a:t>&amp; make sure </a:t>
            </a:r>
            <a:r>
              <a:rPr lang="en-US" sz="1900" dirty="0">
                <a:solidFill>
                  <a:srgbClr val="616265"/>
                </a:solidFill>
              </a:rPr>
              <a:t>to</a:t>
            </a:r>
            <a:r>
              <a:rPr lang="en-US" sz="1900" dirty="0"/>
              <a:t> address them in the protocol &amp; consent, as applicable. </a:t>
            </a:r>
          </a:p>
          <a:p>
            <a:r>
              <a:rPr lang="en-US" sz="2000" dirty="0"/>
              <a:t>In addition, </a:t>
            </a:r>
            <a:r>
              <a:rPr lang="en-US" sz="2000" dirty="0">
                <a:solidFill>
                  <a:srgbClr val="616265"/>
                </a:solidFill>
              </a:rPr>
              <a:t>complete </a:t>
            </a:r>
            <a:r>
              <a:rPr lang="en-US" sz="2000" dirty="0"/>
              <a:t>any ancillary committee reviews that are required for your study (e.g. Scientific Review, RSC, DEC, IBC)</a:t>
            </a:r>
          </a:p>
        </p:txBody>
      </p:sp>
    </p:spTree>
    <p:extLst>
      <p:ext uri="{BB962C8B-B14F-4D97-AF65-F5344CB8AC3E}">
        <p14:creationId xmlns:p14="http://schemas.microsoft.com/office/powerpoint/2010/main" val="29867273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1C5E4E3E-6C45-422D-A3AF-BC89FFE430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Before Submitting to WIRB IRB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BF5BCB39-1921-4DEE-896F-6247A3E704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783" y="1104565"/>
            <a:ext cx="8746434" cy="3457044"/>
          </a:xfrm>
        </p:spPr>
        <p:txBody>
          <a:bodyPr/>
          <a:lstStyle/>
          <a:p>
            <a:pPr lvl="0"/>
            <a:r>
              <a:rPr lang="en-US" sz="2000" dirty="0">
                <a:solidFill>
                  <a:srgbClr val="616265"/>
                </a:solidFill>
              </a:rPr>
              <a:t>The IRBO will conduct a pre-review of the iRIS submission to ensure all NIH Institutional requirements have been met. </a:t>
            </a:r>
          </a:p>
          <a:p>
            <a:pPr lvl="1"/>
            <a:r>
              <a:rPr lang="en-US" sz="1900" dirty="0">
                <a:solidFill>
                  <a:srgbClr val="616265"/>
                </a:solidFill>
              </a:rPr>
              <a:t>This is </a:t>
            </a:r>
            <a:r>
              <a:rPr lang="en-US" sz="1900" u="sng" dirty="0">
                <a:solidFill>
                  <a:srgbClr val="808080">
                    <a:lumMod val="75000"/>
                  </a:srgbClr>
                </a:solidFill>
              </a:rPr>
              <a:t>NOT</a:t>
            </a:r>
            <a:r>
              <a:rPr lang="en-US" sz="1900" dirty="0">
                <a:solidFill>
                  <a:srgbClr val="808080">
                    <a:lumMod val="75000"/>
                  </a:srgbClr>
                </a:solidFill>
              </a:rPr>
              <a:t> an official IRB review.</a:t>
            </a:r>
          </a:p>
          <a:p>
            <a:pPr lvl="0"/>
            <a:r>
              <a:rPr lang="en-US" sz="2000" dirty="0">
                <a:solidFill>
                  <a:srgbClr val="808080">
                    <a:lumMod val="75000"/>
                  </a:srgbClr>
                </a:solidFill>
              </a:rPr>
              <a:t>The iRIS submission should include the following:</a:t>
            </a:r>
          </a:p>
          <a:p>
            <a:pPr lvl="1"/>
            <a:r>
              <a:rPr lang="en-US" sz="2000" dirty="0">
                <a:solidFill>
                  <a:srgbClr val="808080">
                    <a:lumMod val="75000"/>
                  </a:srgbClr>
                </a:solidFill>
              </a:rPr>
              <a:t>The draft/approved protocol/protocol addendum including a description of NIH’s role</a:t>
            </a:r>
            <a:endParaRPr lang="en-US" sz="2000" strike="sngStrike" dirty="0">
              <a:solidFill>
                <a:srgbClr val="808080">
                  <a:lumMod val="75000"/>
                </a:srgbClr>
              </a:solidFill>
            </a:endParaRPr>
          </a:p>
          <a:p>
            <a:pPr lvl="1"/>
            <a:r>
              <a:rPr lang="en-US" sz="2000" dirty="0">
                <a:solidFill>
                  <a:srgbClr val="808080">
                    <a:lumMod val="75000"/>
                  </a:srgbClr>
                </a:solidFill>
              </a:rPr>
              <a:t>All master and/or NIH site-specific consent documents, including assent(s)</a:t>
            </a:r>
          </a:p>
          <a:p>
            <a:pPr lvl="1"/>
            <a:r>
              <a:rPr lang="en-US" sz="2000" dirty="0">
                <a:solidFill>
                  <a:srgbClr val="808080">
                    <a:lumMod val="75000"/>
                  </a:srgbClr>
                </a:solidFill>
              </a:rPr>
              <a:t>All required </a:t>
            </a:r>
            <a:r>
              <a:rPr lang="en-US" sz="2000" dirty="0">
                <a:solidFill>
                  <a:srgbClr val="616265"/>
                </a:solidFill>
              </a:rPr>
              <a:t>a</a:t>
            </a:r>
            <a:r>
              <a:rPr lang="en-US" sz="2000" dirty="0">
                <a:solidFill>
                  <a:srgbClr val="808080">
                    <a:lumMod val="75000"/>
                  </a:srgbClr>
                </a:solidFill>
              </a:rPr>
              <a:t>ncillary approvals (e.g. Scientific Review, DEC, RSC, etc.)</a:t>
            </a:r>
          </a:p>
          <a:p>
            <a:pPr lvl="1"/>
            <a:r>
              <a:rPr lang="en-US" sz="2000" dirty="0">
                <a:solidFill>
                  <a:srgbClr val="808080">
                    <a:lumMod val="75000"/>
                  </a:srgbClr>
                </a:solidFill>
              </a:rPr>
              <a:t>Any other supporting documents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54169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ADB1EC-975F-A94C-BFC1-A3E27FF6F4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Before Submitting to WIRB IRB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811EE9-C079-724A-A921-4A8B8C5D43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783" y="1013871"/>
            <a:ext cx="8746434" cy="3736360"/>
          </a:xfrm>
        </p:spPr>
        <p:txBody>
          <a:bodyPr/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1800" i="0" dirty="0"/>
              <a:t>During the pre-review, the IRBO staff will:</a:t>
            </a:r>
          </a:p>
          <a:p>
            <a:pPr marL="857225" lvl="1" indent="-342900"/>
            <a:r>
              <a:rPr lang="en-US" sz="1800" dirty="0"/>
              <a:t>C</a:t>
            </a:r>
            <a:r>
              <a:rPr lang="en-US" sz="1800" i="0" dirty="0"/>
              <a:t>onfirm all NIH specific requirements are met (</a:t>
            </a:r>
            <a:r>
              <a:rPr lang="en-US" sz="1800" i="0" dirty="0">
                <a:solidFill>
                  <a:srgbClr val="616265"/>
                </a:solidFill>
              </a:rPr>
              <a:t>e.g., </a:t>
            </a:r>
            <a:r>
              <a:rPr lang="en-US" sz="1800" i="0" dirty="0"/>
              <a:t>NIH Investigator training, compensation, etc.) </a:t>
            </a:r>
          </a:p>
          <a:p>
            <a:pPr marL="857225" lvl="1" indent="-342900"/>
            <a:r>
              <a:rPr lang="en-US" sz="1800" i="0" dirty="0"/>
              <a:t>Review the consent document(s) to ensure all NIH required language is included.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1800" i="0" dirty="0"/>
              <a:t>You might also be asked to:</a:t>
            </a:r>
          </a:p>
          <a:p>
            <a:pPr marL="857225" lvl="1" indent="-342900"/>
            <a:r>
              <a:rPr lang="en-US" sz="1800" dirty="0"/>
              <a:t>R</a:t>
            </a:r>
            <a:r>
              <a:rPr lang="en-US" sz="1800" i="0" dirty="0"/>
              <a:t>evise submission documents such as the informed consent or protocol</a:t>
            </a:r>
          </a:p>
          <a:p>
            <a:pPr marL="857225" lvl="1" indent="-342900"/>
            <a:r>
              <a:rPr lang="en-US" sz="1800" i="0" dirty="0"/>
              <a:t>Obtain Ancillary Review approval(s)</a:t>
            </a:r>
          </a:p>
          <a:p>
            <a:pPr marL="342900" lvl="0" indent="-342900" algn="l">
              <a:buFont typeface="Arial" panose="020B0604020202020204" pitchFamily="34" charset="0"/>
              <a:buChar char="•"/>
            </a:pPr>
            <a:r>
              <a:rPr lang="en-US" sz="1800" i="0" dirty="0">
                <a:solidFill>
                  <a:srgbClr val="808080">
                    <a:lumMod val="75000"/>
                  </a:srgbClr>
                </a:solidFill>
              </a:rPr>
              <a:t>As a reminder, you are still required to comply with certain </a:t>
            </a:r>
            <a:r>
              <a:rPr lang="en-US" sz="1800" i="0" dirty="0">
                <a:solidFill>
                  <a:srgbClr val="616265"/>
                </a:solidFill>
              </a:rPr>
              <a:t>NIH policies when relying on an external IRB. For example, </a:t>
            </a:r>
            <a:r>
              <a:rPr lang="en-US" sz="1800" i="0" dirty="0">
                <a:solidFill>
                  <a:srgbClr val="616265"/>
                </a:solidFill>
                <a:hlinkClick r:id="rId3"/>
              </a:rPr>
              <a:t>OHSRP Policy 801 Reporting Research Events</a:t>
            </a:r>
            <a:r>
              <a:rPr lang="en-US" sz="1800" i="0" dirty="0">
                <a:solidFill>
                  <a:srgbClr val="616265"/>
                </a:solidFill>
              </a:rPr>
              <a:t> &amp; </a:t>
            </a:r>
            <a:r>
              <a:rPr lang="en-US" sz="1800" i="0" u="sng" dirty="0">
                <a:solidFill>
                  <a:srgbClr val="005395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Policy 802: Non-compliance in Human Subjects Research</a:t>
            </a:r>
            <a:endParaRPr lang="en-US" sz="1800" i="0" dirty="0">
              <a:solidFill>
                <a:srgbClr val="616265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2400" i="0" dirty="0"/>
          </a:p>
        </p:txBody>
      </p:sp>
    </p:spTree>
    <p:extLst>
      <p:ext uri="{BB962C8B-B14F-4D97-AF65-F5344CB8AC3E}">
        <p14:creationId xmlns:p14="http://schemas.microsoft.com/office/powerpoint/2010/main" val="2990422684"/>
      </p:ext>
    </p:extLst>
  </p:cSld>
  <p:clrMapOvr>
    <a:masterClrMapping/>
  </p:clrMapOvr>
</p:sld>
</file>

<file path=ppt/theme/theme1.xml><?xml version="1.0" encoding="utf-8"?>
<a:theme xmlns:a="http://schemas.openxmlformats.org/drawingml/2006/main" name="2_NIH IRP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aptuit_ppt[1]</Template>
  <TotalTime>19903</TotalTime>
  <Words>1815</Words>
  <Application>Microsoft Office PowerPoint</Application>
  <PresentationFormat>On-screen Show (16:9)</PresentationFormat>
  <Paragraphs>170</Paragraphs>
  <Slides>24</Slides>
  <Notes>23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7" baseType="lpstr">
      <vt:lpstr>Arial</vt:lpstr>
      <vt:lpstr>Verdana</vt:lpstr>
      <vt:lpstr>2_NIH IRP Design</vt:lpstr>
      <vt:lpstr>Use of Western IRB at the NIH</vt:lpstr>
      <vt:lpstr>We are pleased to introduce the Western IRB (WIRB) Team</vt:lpstr>
      <vt:lpstr>Topics to be presented by NIH</vt:lpstr>
      <vt:lpstr>Why the NIH is Using the WIRB IRB</vt:lpstr>
      <vt:lpstr>When can a NIH Investigator request to use the WIRB IRB?</vt:lpstr>
      <vt:lpstr>PowerPoint Presentation</vt:lpstr>
      <vt:lpstr>Before Submitting to the WIRB IRB</vt:lpstr>
      <vt:lpstr>Before Submitting to WIRB IRB</vt:lpstr>
      <vt:lpstr>Before Submitting to WIRB IRB</vt:lpstr>
      <vt:lpstr>When can you submit to the WIRB?</vt:lpstr>
      <vt:lpstr>PowerPoint Presentation</vt:lpstr>
      <vt:lpstr>Investigator Responsibilities When Initiating New Research (Sponsor Role)</vt:lpstr>
      <vt:lpstr>Investigator Responsibilities When NIH is a Participating Site</vt:lpstr>
      <vt:lpstr>Investigator Responsibilities Regarding Consent</vt:lpstr>
      <vt:lpstr>PowerPoint Presentation</vt:lpstr>
      <vt:lpstr>Institutional and Study-Specific Local Context</vt:lpstr>
      <vt:lpstr>Examples of Institutional and Study-Specific Local Context</vt:lpstr>
      <vt:lpstr>PowerPoint Presentation</vt:lpstr>
      <vt:lpstr>I’m Approved! Now what? </vt:lpstr>
      <vt:lpstr>I’m Approved! Now what? </vt:lpstr>
      <vt:lpstr>Tip to Avoid Pitfalls: Conflict of Interest</vt:lpstr>
      <vt:lpstr>Helpful Reminders &amp; Tips for Avoiding Pitfalls</vt:lpstr>
      <vt:lpstr>Who can help me? </vt:lpstr>
      <vt:lpstr>We are happy to answer your questions but please hold off until after the WIRB presentation.  If attending remotely, email questions for today’s presentation to bridgeh@od.nih.gov </vt:lpstr>
    </vt:vector>
  </TitlesOfParts>
  <Manager/>
  <Company>NIH/OIR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subject/>
  <dc:creator>Bridge, Heather (NIH/OD) [E]</dc:creator>
  <cp:keywords/>
  <dc:description/>
  <cp:lastModifiedBy>Bridge, Heather (NIH/OD) [E]</cp:lastModifiedBy>
  <cp:revision>540</cp:revision>
  <cp:lastPrinted>2019-07-25T17:01:16Z</cp:lastPrinted>
  <dcterms:created xsi:type="dcterms:W3CDTF">2005-06-27T20:18:34Z</dcterms:created>
  <dcterms:modified xsi:type="dcterms:W3CDTF">2019-08-06T12:00:38Z</dcterms:modified>
  <cp:category/>
</cp:coreProperties>
</file>