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6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1"/>
    <p:sldMasterId id="2147483716" r:id="rId2"/>
    <p:sldMasterId id="2147483718" r:id="rId3"/>
    <p:sldMasterId id="2147483720" r:id="rId4"/>
    <p:sldMasterId id="2147483722" r:id="rId5"/>
    <p:sldMasterId id="2147483724" r:id="rId6"/>
    <p:sldMasterId id="2147483730" r:id="rId7"/>
  </p:sldMasterIdLst>
  <p:notesMasterIdLst>
    <p:notesMasterId r:id="rId31"/>
  </p:notesMasterIdLst>
  <p:sldIdLst>
    <p:sldId id="256" r:id="rId8"/>
    <p:sldId id="661" r:id="rId9"/>
    <p:sldId id="662" r:id="rId10"/>
    <p:sldId id="660" r:id="rId11"/>
    <p:sldId id="644" r:id="rId12"/>
    <p:sldId id="306" r:id="rId13"/>
    <p:sldId id="316" r:id="rId14"/>
    <p:sldId id="271" r:id="rId15"/>
    <p:sldId id="272" r:id="rId16"/>
    <p:sldId id="664" r:id="rId17"/>
    <p:sldId id="666" r:id="rId18"/>
    <p:sldId id="667" r:id="rId19"/>
    <p:sldId id="654" r:id="rId20"/>
    <p:sldId id="655" r:id="rId21"/>
    <p:sldId id="652" r:id="rId22"/>
    <p:sldId id="653" r:id="rId23"/>
    <p:sldId id="670" r:id="rId24"/>
    <p:sldId id="671" r:id="rId25"/>
    <p:sldId id="673" r:id="rId26"/>
    <p:sldId id="672" r:id="rId27"/>
    <p:sldId id="258" r:id="rId28"/>
    <p:sldId id="674" r:id="rId29"/>
    <p:sldId id="669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arah Bowman" initials="SB [3]" lastIdx="30" clrIdx="6">
    <p:extLst>
      <p:ext uri="{19B8F6BF-5375-455C-9EA6-DF929625EA0E}">
        <p15:presenceInfo xmlns:p15="http://schemas.microsoft.com/office/powerpoint/2012/main" userId="S::Sarah.Bowman@advarra.com::47c82d7e-231a-422c-804e-bb3ecb504fb2" providerId="AD"/>
      </p:ext>
    </p:extLst>
  </p:cmAuthor>
  <p:cmAuthor id="1" name="Sarah Bowman" initials="SB" lastIdx="109" clrIdx="0">
    <p:extLst>
      <p:ext uri="{19B8F6BF-5375-455C-9EA6-DF929625EA0E}">
        <p15:presenceInfo xmlns:p15="http://schemas.microsoft.com/office/powerpoint/2012/main" userId="S-1-5-21-4269846437-1026452053-4087554345-13791" providerId="AD"/>
      </p:ext>
    </p:extLst>
  </p:cmAuthor>
  <p:cmAuthor id="8" name="Robann Cunningham" initials="RC" lastIdx="11" clrIdx="7">
    <p:extLst>
      <p:ext uri="{19B8F6BF-5375-455C-9EA6-DF929625EA0E}">
        <p15:presenceInfo xmlns:p15="http://schemas.microsoft.com/office/powerpoint/2012/main" userId="S-1-5-21-1206919322-2313820299-4063173693-1289" providerId="AD"/>
      </p:ext>
    </p:extLst>
  </p:cmAuthor>
  <p:cmAuthor id="2" name="Stephanie Pyle" initials="SP" lastIdx="65" clrIdx="1">
    <p:extLst>
      <p:ext uri="{19B8F6BF-5375-455C-9EA6-DF929625EA0E}">
        <p15:presenceInfo xmlns:p15="http://schemas.microsoft.com/office/powerpoint/2012/main" userId="S-1-5-21-4269846437-1026452053-4087554345-4719" providerId="AD"/>
      </p:ext>
    </p:extLst>
  </p:cmAuthor>
  <p:cmAuthor id="9" name="Kathleen Rankin" initials="KR" lastIdx="1" clrIdx="8">
    <p:extLst>
      <p:ext uri="{19B8F6BF-5375-455C-9EA6-DF929625EA0E}">
        <p15:presenceInfo xmlns:p15="http://schemas.microsoft.com/office/powerpoint/2012/main" userId="S::Kathleen.Rankin@advarra.com::0a739be8-2521-4d0c-9884-3f9ba215c4a0" providerId="AD"/>
      </p:ext>
    </p:extLst>
  </p:cmAuthor>
  <p:cmAuthor id="3" name="Randall Hein" initials="RH" lastIdx="18" clrIdx="2">
    <p:extLst>
      <p:ext uri="{19B8F6BF-5375-455C-9EA6-DF929625EA0E}">
        <p15:presenceInfo xmlns:p15="http://schemas.microsoft.com/office/powerpoint/2012/main" userId="S-1-5-21-1202660629-115176313-1417001333-7649" providerId="AD"/>
      </p:ext>
    </p:extLst>
  </p:cmAuthor>
  <p:cmAuthor id="4" name="Kate Covalt" initials="KC" lastIdx="11" clrIdx="3"/>
  <p:cmAuthor id="5" name="Sarah Bowman" initials="SB [2]" lastIdx="5" clrIdx="4">
    <p:extLst>
      <p:ext uri="{19B8F6BF-5375-455C-9EA6-DF929625EA0E}">
        <p15:presenceInfo xmlns:p15="http://schemas.microsoft.com/office/powerpoint/2012/main" userId="S::SBowman@sairb.com::43674b28-589c-473c-b64d-1f506dd95871" providerId="AD"/>
      </p:ext>
    </p:extLst>
  </p:cmAuthor>
  <p:cmAuthor id="6" name="Stephanie Pyle" initials="SP [2]" lastIdx="19" clrIdx="5">
    <p:extLst>
      <p:ext uri="{19B8F6BF-5375-455C-9EA6-DF929625EA0E}">
        <p15:presenceInfo xmlns:p15="http://schemas.microsoft.com/office/powerpoint/2012/main" userId="S-1-5-21-1206919322-2313820299-4063173693-13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AB00"/>
    <a:srgbClr val="4E5157"/>
    <a:srgbClr val="8E258D"/>
    <a:srgbClr val="BDBD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3" autoAdjust="0"/>
    <p:restoredTop sz="84294" autoAdjust="0"/>
  </p:normalViewPr>
  <p:slideViewPr>
    <p:cSldViewPr snapToGrid="0" snapToObjects="1">
      <p:cViewPr varScale="1">
        <p:scale>
          <a:sx n="91" d="100"/>
          <a:sy n="91" d="100"/>
        </p:scale>
        <p:origin x="90" y="5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069DE7-D43B-4977-BCC1-7C7867E968E4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5F5EBCB6-BFC7-4637-912F-394163FCC9D8}">
      <dgm:prSet phldrT="[Text]" custT="1"/>
      <dgm:spPr>
        <a:ln>
          <a:solidFill>
            <a:schemeClr val="bg1"/>
          </a:solidFill>
        </a:ln>
      </dgm:spPr>
      <dgm:t>
        <a:bodyPr/>
        <a:lstStyle/>
        <a:p>
          <a:r>
            <a:rPr lang="en-US" sz="1800" b="1" dirty="0"/>
            <a:t>1983</a:t>
          </a:r>
        </a:p>
      </dgm:t>
    </dgm:pt>
    <dgm:pt modelId="{9713B3D4-1AB9-4810-BB4A-FCCBB8B3AE72}" type="parTrans" cxnId="{1D856A10-CB44-4863-BCC8-4E49A5956C85}">
      <dgm:prSet/>
      <dgm:spPr/>
      <dgm:t>
        <a:bodyPr/>
        <a:lstStyle/>
        <a:p>
          <a:endParaRPr lang="en-US" sz="1400" b="1"/>
        </a:p>
      </dgm:t>
    </dgm:pt>
    <dgm:pt modelId="{A2C13FA0-7489-40F6-8383-20CCCACF6078}" type="sibTrans" cxnId="{1D856A10-CB44-4863-BCC8-4E49A5956C85}">
      <dgm:prSet/>
      <dgm:spPr/>
      <dgm:t>
        <a:bodyPr/>
        <a:lstStyle/>
        <a:p>
          <a:endParaRPr lang="en-US" sz="1400" b="1"/>
        </a:p>
      </dgm:t>
    </dgm:pt>
    <dgm:pt modelId="{DA919270-D431-4612-97A7-C9FBB15BF62A}">
      <dgm:prSet phldrT="[Text]" custT="1"/>
      <dgm:spPr>
        <a:ln>
          <a:solidFill>
            <a:schemeClr val="bg1"/>
          </a:solidFill>
        </a:ln>
      </dgm:spPr>
      <dgm:t>
        <a:bodyPr/>
        <a:lstStyle/>
        <a:p>
          <a:r>
            <a:rPr lang="en-US" sz="1800" b="1" dirty="0"/>
            <a:t>1993</a:t>
          </a:r>
        </a:p>
      </dgm:t>
    </dgm:pt>
    <dgm:pt modelId="{FA70A398-6927-4806-8538-BB9E2377E65E}" type="parTrans" cxnId="{6D33B90A-237A-430D-9193-620242AB3F70}">
      <dgm:prSet/>
      <dgm:spPr/>
      <dgm:t>
        <a:bodyPr/>
        <a:lstStyle/>
        <a:p>
          <a:endParaRPr lang="en-US" sz="1400" b="1"/>
        </a:p>
      </dgm:t>
    </dgm:pt>
    <dgm:pt modelId="{BB6AD68A-6504-4AE0-9AD8-1DEE0D61D1C8}" type="sibTrans" cxnId="{6D33B90A-237A-430D-9193-620242AB3F70}">
      <dgm:prSet/>
      <dgm:spPr/>
      <dgm:t>
        <a:bodyPr/>
        <a:lstStyle/>
        <a:p>
          <a:endParaRPr lang="en-US" sz="1400" b="1"/>
        </a:p>
      </dgm:t>
    </dgm:pt>
    <dgm:pt modelId="{878B4F5C-D2CC-4682-B307-940FE8E0A33A}">
      <dgm:prSet phldrT="[Text]" custT="1"/>
      <dgm:spPr>
        <a:ln>
          <a:solidFill>
            <a:schemeClr val="bg1"/>
          </a:solidFill>
        </a:ln>
      </dgm:spPr>
      <dgm:t>
        <a:bodyPr/>
        <a:lstStyle/>
        <a:p>
          <a:r>
            <a:rPr lang="en-US" sz="1800" b="1" dirty="0"/>
            <a:t>2008</a:t>
          </a:r>
        </a:p>
      </dgm:t>
    </dgm:pt>
    <dgm:pt modelId="{0F9E24E0-4121-49D1-9563-B8023586FEA4}" type="parTrans" cxnId="{BB2355EC-FF1E-4433-84E3-5F57AEFA6EE9}">
      <dgm:prSet/>
      <dgm:spPr/>
      <dgm:t>
        <a:bodyPr/>
        <a:lstStyle/>
        <a:p>
          <a:endParaRPr lang="en-US" sz="1400" b="1"/>
        </a:p>
      </dgm:t>
    </dgm:pt>
    <dgm:pt modelId="{6E6A6A27-C157-4731-AE7C-BEE3B4B344B7}" type="sibTrans" cxnId="{BB2355EC-FF1E-4433-84E3-5F57AEFA6EE9}">
      <dgm:prSet/>
      <dgm:spPr/>
      <dgm:t>
        <a:bodyPr/>
        <a:lstStyle/>
        <a:p>
          <a:endParaRPr lang="en-US" sz="1400" b="1"/>
        </a:p>
      </dgm:t>
    </dgm:pt>
    <dgm:pt modelId="{A977466A-02DE-4BF0-B76F-7563A2A535E7}">
      <dgm:prSet phldrT="[Text]" custT="1"/>
      <dgm:spPr>
        <a:ln>
          <a:solidFill>
            <a:schemeClr val="bg1"/>
          </a:solidFill>
        </a:ln>
      </dgm:spPr>
      <dgm:t>
        <a:bodyPr/>
        <a:lstStyle/>
        <a:p>
          <a:r>
            <a:rPr lang="en-US" sz="1800" b="1" dirty="0"/>
            <a:t>2011</a:t>
          </a:r>
        </a:p>
      </dgm:t>
    </dgm:pt>
    <dgm:pt modelId="{043D3772-59AD-498B-A74B-7A67A55FBA33}" type="parTrans" cxnId="{8DF82505-DEAF-4DDC-943B-4CD90D7F4B8B}">
      <dgm:prSet/>
      <dgm:spPr/>
      <dgm:t>
        <a:bodyPr/>
        <a:lstStyle/>
        <a:p>
          <a:endParaRPr lang="en-US" sz="1400" b="1"/>
        </a:p>
      </dgm:t>
    </dgm:pt>
    <dgm:pt modelId="{E1017265-31FD-4D7C-BD91-8ADB7EBF4872}" type="sibTrans" cxnId="{8DF82505-DEAF-4DDC-943B-4CD90D7F4B8B}">
      <dgm:prSet/>
      <dgm:spPr/>
      <dgm:t>
        <a:bodyPr/>
        <a:lstStyle/>
        <a:p>
          <a:endParaRPr lang="en-US" sz="1400" b="1"/>
        </a:p>
      </dgm:t>
    </dgm:pt>
    <dgm:pt modelId="{E608BE50-1B1D-426F-B15A-0B85779DD9B1}">
      <dgm:prSet phldrT="[Text]" custT="1"/>
      <dgm:spPr>
        <a:ln>
          <a:solidFill>
            <a:schemeClr val="bg1"/>
          </a:solidFill>
        </a:ln>
      </dgm:spPr>
      <dgm:t>
        <a:bodyPr/>
        <a:lstStyle/>
        <a:p>
          <a:r>
            <a:rPr lang="en-US" sz="1800" b="1" dirty="0"/>
            <a:t>2013</a:t>
          </a:r>
        </a:p>
      </dgm:t>
    </dgm:pt>
    <dgm:pt modelId="{6135EED1-F816-4EA4-9ECD-08125FD2B361}" type="parTrans" cxnId="{9D3A65A7-5285-4C6A-AAED-40E4D641813C}">
      <dgm:prSet/>
      <dgm:spPr/>
      <dgm:t>
        <a:bodyPr/>
        <a:lstStyle/>
        <a:p>
          <a:endParaRPr lang="en-US" sz="1400" b="1"/>
        </a:p>
      </dgm:t>
    </dgm:pt>
    <dgm:pt modelId="{9BE8C585-7126-443C-B9BF-A7A0784A8699}" type="sibTrans" cxnId="{9D3A65A7-5285-4C6A-AAED-40E4D641813C}">
      <dgm:prSet/>
      <dgm:spPr/>
      <dgm:t>
        <a:bodyPr/>
        <a:lstStyle/>
        <a:p>
          <a:endParaRPr lang="en-US" sz="1400" b="1"/>
        </a:p>
      </dgm:t>
    </dgm:pt>
    <dgm:pt modelId="{AF1EDADF-1F46-49CC-85AC-DBB50994D7F7}">
      <dgm:prSet phldrT="[Text]" custT="1"/>
      <dgm:spPr/>
      <dgm:t>
        <a:bodyPr/>
        <a:lstStyle/>
        <a:p>
          <a:r>
            <a:rPr lang="en-US" sz="1800" b="1" dirty="0"/>
            <a:t>2014</a:t>
          </a:r>
        </a:p>
      </dgm:t>
    </dgm:pt>
    <dgm:pt modelId="{8CEA09CC-FD45-4AFF-B573-E2F4662F6094}" type="parTrans" cxnId="{6F6A038C-A0C3-46BB-8B21-464DFED8311E}">
      <dgm:prSet/>
      <dgm:spPr/>
      <dgm:t>
        <a:bodyPr/>
        <a:lstStyle/>
        <a:p>
          <a:endParaRPr lang="en-US" sz="1400" b="1"/>
        </a:p>
      </dgm:t>
    </dgm:pt>
    <dgm:pt modelId="{C73B4749-0391-4750-BFEF-0A9007247479}" type="sibTrans" cxnId="{6F6A038C-A0C3-46BB-8B21-464DFED8311E}">
      <dgm:prSet/>
      <dgm:spPr/>
      <dgm:t>
        <a:bodyPr/>
        <a:lstStyle/>
        <a:p>
          <a:endParaRPr lang="en-US" sz="1400" b="1"/>
        </a:p>
      </dgm:t>
    </dgm:pt>
    <dgm:pt modelId="{69C47547-5EC5-4540-86C2-7145389F4EDE}">
      <dgm:prSet phldrT="[Text]" custT="1"/>
      <dgm:spPr/>
      <dgm:t>
        <a:bodyPr/>
        <a:lstStyle/>
        <a:p>
          <a:r>
            <a:rPr lang="en-US" sz="1800" b="1" dirty="0"/>
            <a:t>2015</a:t>
          </a:r>
        </a:p>
      </dgm:t>
    </dgm:pt>
    <dgm:pt modelId="{5F684445-FD82-4A2C-A513-5518BF141211}" type="parTrans" cxnId="{361E646A-E2F7-4937-8398-C716B08762F8}">
      <dgm:prSet/>
      <dgm:spPr/>
      <dgm:t>
        <a:bodyPr/>
        <a:lstStyle/>
        <a:p>
          <a:endParaRPr lang="en-US" sz="1400" b="1"/>
        </a:p>
      </dgm:t>
    </dgm:pt>
    <dgm:pt modelId="{6BB6223D-2946-4479-9D20-208530193914}" type="sibTrans" cxnId="{361E646A-E2F7-4937-8398-C716B08762F8}">
      <dgm:prSet/>
      <dgm:spPr/>
      <dgm:t>
        <a:bodyPr/>
        <a:lstStyle/>
        <a:p>
          <a:endParaRPr lang="en-US" sz="1400" b="1"/>
        </a:p>
      </dgm:t>
    </dgm:pt>
    <dgm:pt modelId="{4E6C61D6-B10E-4E38-AEEE-C3466D7E1D17}">
      <dgm:prSet phldrT="[Text]" custT="1"/>
      <dgm:spPr/>
      <dgm:t>
        <a:bodyPr/>
        <a:lstStyle/>
        <a:p>
          <a:r>
            <a:rPr lang="en-US" sz="1800" b="1" dirty="0"/>
            <a:t>2016</a:t>
          </a:r>
        </a:p>
      </dgm:t>
    </dgm:pt>
    <dgm:pt modelId="{9892DEBB-0365-4438-8764-D70A2B0081FE}" type="parTrans" cxnId="{FF705E56-3982-468E-85E6-336992F2A890}">
      <dgm:prSet/>
      <dgm:spPr/>
      <dgm:t>
        <a:bodyPr/>
        <a:lstStyle/>
        <a:p>
          <a:endParaRPr lang="en-US" sz="1400" b="1"/>
        </a:p>
      </dgm:t>
    </dgm:pt>
    <dgm:pt modelId="{5DC53AF7-AE1A-40B7-A0CF-DE62F6A77B10}" type="sibTrans" cxnId="{FF705E56-3982-468E-85E6-336992F2A890}">
      <dgm:prSet/>
      <dgm:spPr/>
      <dgm:t>
        <a:bodyPr/>
        <a:lstStyle/>
        <a:p>
          <a:endParaRPr lang="en-US" sz="1400" b="1"/>
        </a:p>
      </dgm:t>
    </dgm:pt>
    <dgm:pt modelId="{DF459D35-6471-4B51-B0D4-FE5971C41C42}">
      <dgm:prSet phldrT="[Text]" custT="1"/>
      <dgm:spPr/>
      <dgm:t>
        <a:bodyPr/>
        <a:lstStyle/>
        <a:p>
          <a:r>
            <a:rPr lang="en-US" sz="1800" b="1" dirty="0"/>
            <a:t>2017</a:t>
          </a:r>
        </a:p>
      </dgm:t>
    </dgm:pt>
    <dgm:pt modelId="{EDC1663A-C2A1-4349-9A05-00B9A84D2BF2}" type="parTrans" cxnId="{176C16FE-C4E4-43C6-8934-1856A0319781}">
      <dgm:prSet/>
      <dgm:spPr/>
      <dgm:t>
        <a:bodyPr/>
        <a:lstStyle/>
        <a:p>
          <a:endParaRPr lang="en-US" sz="1400" b="1"/>
        </a:p>
      </dgm:t>
    </dgm:pt>
    <dgm:pt modelId="{135705D7-36B1-460B-AFF3-55668CE29111}" type="sibTrans" cxnId="{176C16FE-C4E4-43C6-8934-1856A0319781}">
      <dgm:prSet/>
      <dgm:spPr/>
      <dgm:t>
        <a:bodyPr/>
        <a:lstStyle/>
        <a:p>
          <a:endParaRPr lang="en-US" sz="1400" b="1"/>
        </a:p>
      </dgm:t>
    </dgm:pt>
    <dgm:pt modelId="{11019410-C446-4A25-A848-BDEC63E3FC1B}">
      <dgm:prSet phldrT="[Text]" custT="1"/>
      <dgm:spPr/>
      <dgm:t>
        <a:bodyPr/>
        <a:lstStyle/>
        <a:p>
          <a:r>
            <a:rPr lang="en-US" sz="1800" b="1" dirty="0"/>
            <a:t>2018</a:t>
          </a:r>
        </a:p>
      </dgm:t>
    </dgm:pt>
    <dgm:pt modelId="{CC7CD70D-8B3D-4155-A1CA-1F0DC7BFB000}" type="parTrans" cxnId="{CD8E350C-0F81-4BFE-9428-310B60D108FA}">
      <dgm:prSet/>
      <dgm:spPr/>
      <dgm:t>
        <a:bodyPr/>
        <a:lstStyle/>
        <a:p>
          <a:endParaRPr lang="en-US" sz="1400" b="1"/>
        </a:p>
      </dgm:t>
    </dgm:pt>
    <dgm:pt modelId="{F6274091-5BFF-428F-9D29-A43047C72DAD}" type="sibTrans" cxnId="{CD8E350C-0F81-4BFE-9428-310B60D108FA}">
      <dgm:prSet/>
      <dgm:spPr/>
      <dgm:t>
        <a:bodyPr/>
        <a:lstStyle/>
        <a:p>
          <a:endParaRPr lang="en-US" sz="1400" b="1"/>
        </a:p>
      </dgm:t>
    </dgm:pt>
    <dgm:pt modelId="{16E36AAC-CB14-44DD-A3FE-A2C32CE77261}">
      <dgm:prSet phldrT="[Text]" custT="1"/>
      <dgm:spPr/>
      <dgm:t>
        <a:bodyPr/>
        <a:lstStyle/>
        <a:p>
          <a:r>
            <a:rPr lang="en-US" sz="1800" b="1" dirty="0"/>
            <a:t>2019</a:t>
          </a:r>
        </a:p>
      </dgm:t>
    </dgm:pt>
    <dgm:pt modelId="{739128BA-0A72-45EC-8D03-612BD1E19318}" type="parTrans" cxnId="{0F5F0435-02F9-46A9-A1FC-A6A8B7312B94}">
      <dgm:prSet/>
      <dgm:spPr/>
      <dgm:t>
        <a:bodyPr/>
        <a:lstStyle/>
        <a:p>
          <a:endParaRPr lang="en-US" sz="1400" b="1"/>
        </a:p>
      </dgm:t>
    </dgm:pt>
    <dgm:pt modelId="{55651733-63C0-4F56-8BB9-2851C20671FC}" type="sibTrans" cxnId="{0F5F0435-02F9-46A9-A1FC-A6A8B7312B94}">
      <dgm:prSet/>
      <dgm:spPr/>
      <dgm:t>
        <a:bodyPr/>
        <a:lstStyle/>
        <a:p>
          <a:endParaRPr lang="en-US" sz="1400" b="1"/>
        </a:p>
      </dgm:t>
    </dgm:pt>
    <dgm:pt modelId="{A32938C5-E761-46E9-A1E3-B0026F0D3D35}" type="pres">
      <dgm:prSet presAssocID="{8D069DE7-D43B-4977-BCC1-7C7867E968E4}" presName="Name0" presStyleCnt="0">
        <dgm:presLayoutVars>
          <dgm:dir/>
          <dgm:resizeHandles val="exact"/>
        </dgm:presLayoutVars>
      </dgm:prSet>
      <dgm:spPr/>
    </dgm:pt>
    <dgm:pt modelId="{B526D744-481E-4571-8743-BF1C5A53C297}" type="pres">
      <dgm:prSet presAssocID="{5F5EBCB6-BFC7-4637-912F-394163FCC9D8}" presName="parTxOnly" presStyleLbl="node1" presStyleIdx="0" presStyleCnt="11">
        <dgm:presLayoutVars>
          <dgm:bulletEnabled val="1"/>
        </dgm:presLayoutVars>
      </dgm:prSet>
      <dgm:spPr/>
    </dgm:pt>
    <dgm:pt modelId="{8E1CAA09-66C4-4CA2-B364-AE1EE9D26C34}" type="pres">
      <dgm:prSet presAssocID="{A2C13FA0-7489-40F6-8383-20CCCACF6078}" presName="parSpace" presStyleCnt="0"/>
      <dgm:spPr/>
    </dgm:pt>
    <dgm:pt modelId="{CAAC1178-B284-49CA-8644-9169E9027F3C}" type="pres">
      <dgm:prSet presAssocID="{DA919270-D431-4612-97A7-C9FBB15BF62A}" presName="parTxOnly" presStyleLbl="node1" presStyleIdx="1" presStyleCnt="11">
        <dgm:presLayoutVars>
          <dgm:bulletEnabled val="1"/>
        </dgm:presLayoutVars>
      </dgm:prSet>
      <dgm:spPr/>
    </dgm:pt>
    <dgm:pt modelId="{848B5F66-0A27-46CC-AD87-7F0D597383B6}" type="pres">
      <dgm:prSet presAssocID="{BB6AD68A-6504-4AE0-9AD8-1DEE0D61D1C8}" presName="parSpace" presStyleCnt="0"/>
      <dgm:spPr/>
    </dgm:pt>
    <dgm:pt modelId="{C698C452-2CA6-4BAA-ACEB-AB61B830EC83}" type="pres">
      <dgm:prSet presAssocID="{878B4F5C-D2CC-4682-B307-940FE8E0A33A}" presName="parTxOnly" presStyleLbl="node1" presStyleIdx="2" presStyleCnt="11">
        <dgm:presLayoutVars>
          <dgm:bulletEnabled val="1"/>
        </dgm:presLayoutVars>
      </dgm:prSet>
      <dgm:spPr/>
    </dgm:pt>
    <dgm:pt modelId="{C1A377C9-20CF-40BF-B63C-EAA38FA1F2AC}" type="pres">
      <dgm:prSet presAssocID="{6E6A6A27-C157-4731-AE7C-BEE3B4B344B7}" presName="parSpace" presStyleCnt="0"/>
      <dgm:spPr/>
    </dgm:pt>
    <dgm:pt modelId="{4032389C-CDEA-4BAC-9A8D-AB131DD6F2E0}" type="pres">
      <dgm:prSet presAssocID="{A977466A-02DE-4BF0-B76F-7563A2A535E7}" presName="parTxOnly" presStyleLbl="node1" presStyleIdx="3" presStyleCnt="11">
        <dgm:presLayoutVars>
          <dgm:bulletEnabled val="1"/>
        </dgm:presLayoutVars>
      </dgm:prSet>
      <dgm:spPr/>
    </dgm:pt>
    <dgm:pt modelId="{8322089E-AD1F-4ED1-84B2-CB559423B5C0}" type="pres">
      <dgm:prSet presAssocID="{E1017265-31FD-4D7C-BD91-8ADB7EBF4872}" presName="parSpace" presStyleCnt="0"/>
      <dgm:spPr/>
    </dgm:pt>
    <dgm:pt modelId="{2A16797A-569A-496D-A6A3-70285667F2FA}" type="pres">
      <dgm:prSet presAssocID="{E608BE50-1B1D-426F-B15A-0B85779DD9B1}" presName="parTxOnly" presStyleLbl="node1" presStyleIdx="4" presStyleCnt="11">
        <dgm:presLayoutVars>
          <dgm:bulletEnabled val="1"/>
        </dgm:presLayoutVars>
      </dgm:prSet>
      <dgm:spPr/>
    </dgm:pt>
    <dgm:pt modelId="{B714578B-45D2-490B-9376-39F0955B2343}" type="pres">
      <dgm:prSet presAssocID="{9BE8C585-7126-443C-B9BF-A7A0784A8699}" presName="parSpace" presStyleCnt="0"/>
      <dgm:spPr/>
    </dgm:pt>
    <dgm:pt modelId="{53962D8C-11A8-4BCC-9544-629DD0A3D609}" type="pres">
      <dgm:prSet presAssocID="{AF1EDADF-1F46-49CC-85AC-DBB50994D7F7}" presName="parTxOnly" presStyleLbl="node1" presStyleIdx="5" presStyleCnt="11">
        <dgm:presLayoutVars>
          <dgm:bulletEnabled val="1"/>
        </dgm:presLayoutVars>
      </dgm:prSet>
      <dgm:spPr/>
    </dgm:pt>
    <dgm:pt modelId="{27AF6A28-85D0-4D56-9AB8-4A9449E32577}" type="pres">
      <dgm:prSet presAssocID="{C73B4749-0391-4750-BFEF-0A9007247479}" presName="parSpace" presStyleCnt="0"/>
      <dgm:spPr/>
    </dgm:pt>
    <dgm:pt modelId="{3B2EA9F8-8C66-4F11-8A30-14EE8B5112F1}" type="pres">
      <dgm:prSet presAssocID="{69C47547-5EC5-4540-86C2-7145389F4EDE}" presName="parTxOnly" presStyleLbl="node1" presStyleIdx="6" presStyleCnt="11">
        <dgm:presLayoutVars>
          <dgm:bulletEnabled val="1"/>
        </dgm:presLayoutVars>
      </dgm:prSet>
      <dgm:spPr/>
    </dgm:pt>
    <dgm:pt modelId="{27F38187-59AB-4F7B-AEFE-F4ADB25A5751}" type="pres">
      <dgm:prSet presAssocID="{6BB6223D-2946-4479-9D20-208530193914}" presName="parSpace" presStyleCnt="0"/>
      <dgm:spPr/>
    </dgm:pt>
    <dgm:pt modelId="{2A260534-AA49-438A-AEFC-1D7EBC0DAC4A}" type="pres">
      <dgm:prSet presAssocID="{4E6C61D6-B10E-4E38-AEEE-C3466D7E1D17}" presName="parTxOnly" presStyleLbl="node1" presStyleIdx="7" presStyleCnt="11">
        <dgm:presLayoutVars>
          <dgm:bulletEnabled val="1"/>
        </dgm:presLayoutVars>
      </dgm:prSet>
      <dgm:spPr/>
    </dgm:pt>
    <dgm:pt modelId="{A22845A9-21F2-4522-AD1C-86E45C2AE22B}" type="pres">
      <dgm:prSet presAssocID="{5DC53AF7-AE1A-40B7-A0CF-DE62F6A77B10}" presName="parSpace" presStyleCnt="0"/>
      <dgm:spPr/>
    </dgm:pt>
    <dgm:pt modelId="{93E6F1F8-A3E6-4937-A5B2-0B18060AA46A}" type="pres">
      <dgm:prSet presAssocID="{DF459D35-6471-4B51-B0D4-FE5971C41C42}" presName="parTxOnly" presStyleLbl="node1" presStyleIdx="8" presStyleCnt="11">
        <dgm:presLayoutVars>
          <dgm:bulletEnabled val="1"/>
        </dgm:presLayoutVars>
      </dgm:prSet>
      <dgm:spPr/>
    </dgm:pt>
    <dgm:pt modelId="{CA2F3E9D-FF22-4D0E-AF74-69FFDBA8BFF4}" type="pres">
      <dgm:prSet presAssocID="{135705D7-36B1-460B-AFF3-55668CE29111}" presName="parSpace" presStyleCnt="0"/>
      <dgm:spPr/>
    </dgm:pt>
    <dgm:pt modelId="{E1B2955F-8F07-49FE-8E46-F14343E05A80}" type="pres">
      <dgm:prSet presAssocID="{11019410-C446-4A25-A848-BDEC63E3FC1B}" presName="parTxOnly" presStyleLbl="node1" presStyleIdx="9" presStyleCnt="11">
        <dgm:presLayoutVars>
          <dgm:bulletEnabled val="1"/>
        </dgm:presLayoutVars>
      </dgm:prSet>
      <dgm:spPr/>
    </dgm:pt>
    <dgm:pt modelId="{7D49BDEE-0738-4CAD-A19C-FC7E95851EDA}" type="pres">
      <dgm:prSet presAssocID="{F6274091-5BFF-428F-9D29-A43047C72DAD}" presName="parSpace" presStyleCnt="0"/>
      <dgm:spPr/>
    </dgm:pt>
    <dgm:pt modelId="{88118969-4F40-4AAC-A523-2CBE6D5F541D}" type="pres">
      <dgm:prSet presAssocID="{16E36AAC-CB14-44DD-A3FE-A2C32CE77261}" presName="parTxOnly" presStyleLbl="node1" presStyleIdx="10" presStyleCnt="11">
        <dgm:presLayoutVars>
          <dgm:bulletEnabled val="1"/>
        </dgm:presLayoutVars>
      </dgm:prSet>
      <dgm:spPr/>
    </dgm:pt>
  </dgm:ptLst>
  <dgm:cxnLst>
    <dgm:cxn modelId="{8DF82505-DEAF-4DDC-943B-4CD90D7F4B8B}" srcId="{8D069DE7-D43B-4977-BCC1-7C7867E968E4}" destId="{A977466A-02DE-4BF0-B76F-7563A2A535E7}" srcOrd="3" destOrd="0" parTransId="{043D3772-59AD-498B-A74B-7A67A55FBA33}" sibTransId="{E1017265-31FD-4D7C-BD91-8ADB7EBF4872}"/>
    <dgm:cxn modelId="{6D33B90A-237A-430D-9193-620242AB3F70}" srcId="{8D069DE7-D43B-4977-BCC1-7C7867E968E4}" destId="{DA919270-D431-4612-97A7-C9FBB15BF62A}" srcOrd="1" destOrd="0" parTransId="{FA70A398-6927-4806-8538-BB9E2377E65E}" sibTransId="{BB6AD68A-6504-4AE0-9AD8-1DEE0D61D1C8}"/>
    <dgm:cxn modelId="{CD8E350C-0F81-4BFE-9428-310B60D108FA}" srcId="{8D069DE7-D43B-4977-BCC1-7C7867E968E4}" destId="{11019410-C446-4A25-A848-BDEC63E3FC1B}" srcOrd="9" destOrd="0" parTransId="{CC7CD70D-8B3D-4155-A1CA-1F0DC7BFB000}" sibTransId="{F6274091-5BFF-428F-9D29-A43047C72DAD}"/>
    <dgm:cxn modelId="{1D856A10-CB44-4863-BCC8-4E49A5956C85}" srcId="{8D069DE7-D43B-4977-BCC1-7C7867E968E4}" destId="{5F5EBCB6-BFC7-4637-912F-394163FCC9D8}" srcOrd="0" destOrd="0" parTransId="{9713B3D4-1AB9-4810-BB4A-FCCBB8B3AE72}" sibTransId="{A2C13FA0-7489-40F6-8383-20CCCACF6078}"/>
    <dgm:cxn modelId="{FF7FD312-8C7E-4E41-8595-9E3387327E1C}" type="presOf" srcId="{878B4F5C-D2CC-4682-B307-940FE8E0A33A}" destId="{C698C452-2CA6-4BAA-ACEB-AB61B830EC83}" srcOrd="0" destOrd="0" presId="urn:microsoft.com/office/officeart/2005/8/layout/hChevron3"/>
    <dgm:cxn modelId="{B1CC271C-6EE7-41BB-AD8D-F0B77230F9C3}" type="presOf" srcId="{DF459D35-6471-4B51-B0D4-FE5971C41C42}" destId="{93E6F1F8-A3E6-4937-A5B2-0B18060AA46A}" srcOrd="0" destOrd="0" presId="urn:microsoft.com/office/officeart/2005/8/layout/hChevron3"/>
    <dgm:cxn modelId="{B5C0BD20-BA6C-456B-98B8-76FA5DBC3819}" type="presOf" srcId="{4E6C61D6-B10E-4E38-AEEE-C3466D7E1D17}" destId="{2A260534-AA49-438A-AEFC-1D7EBC0DAC4A}" srcOrd="0" destOrd="0" presId="urn:microsoft.com/office/officeart/2005/8/layout/hChevron3"/>
    <dgm:cxn modelId="{0F5F0435-02F9-46A9-A1FC-A6A8B7312B94}" srcId="{8D069DE7-D43B-4977-BCC1-7C7867E968E4}" destId="{16E36AAC-CB14-44DD-A3FE-A2C32CE77261}" srcOrd="10" destOrd="0" parTransId="{739128BA-0A72-45EC-8D03-612BD1E19318}" sibTransId="{55651733-63C0-4F56-8BB9-2851C20671FC}"/>
    <dgm:cxn modelId="{065D473A-475D-4328-AB59-C9A66D1C9772}" type="presOf" srcId="{16E36AAC-CB14-44DD-A3FE-A2C32CE77261}" destId="{88118969-4F40-4AAC-A523-2CBE6D5F541D}" srcOrd="0" destOrd="0" presId="urn:microsoft.com/office/officeart/2005/8/layout/hChevron3"/>
    <dgm:cxn modelId="{AFD3B364-C3D6-4963-B3E1-4FC70FC2794C}" type="presOf" srcId="{5F5EBCB6-BFC7-4637-912F-394163FCC9D8}" destId="{B526D744-481E-4571-8743-BF1C5A53C297}" srcOrd="0" destOrd="0" presId="urn:microsoft.com/office/officeart/2005/8/layout/hChevron3"/>
    <dgm:cxn modelId="{361E646A-E2F7-4937-8398-C716B08762F8}" srcId="{8D069DE7-D43B-4977-BCC1-7C7867E968E4}" destId="{69C47547-5EC5-4540-86C2-7145389F4EDE}" srcOrd="6" destOrd="0" parTransId="{5F684445-FD82-4A2C-A513-5518BF141211}" sibTransId="{6BB6223D-2946-4479-9D20-208530193914}"/>
    <dgm:cxn modelId="{778CAB4F-8100-4AA8-9734-F2D7CAA60BC2}" type="presOf" srcId="{A977466A-02DE-4BF0-B76F-7563A2A535E7}" destId="{4032389C-CDEA-4BAC-9A8D-AB131DD6F2E0}" srcOrd="0" destOrd="0" presId="urn:microsoft.com/office/officeart/2005/8/layout/hChevron3"/>
    <dgm:cxn modelId="{FF705E56-3982-468E-85E6-336992F2A890}" srcId="{8D069DE7-D43B-4977-BCC1-7C7867E968E4}" destId="{4E6C61D6-B10E-4E38-AEEE-C3466D7E1D17}" srcOrd="7" destOrd="0" parTransId="{9892DEBB-0365-4438-8764-D70A2B0081FE}" sibTransId="{5DC53AF7-AE1A-40B7-A0CF-DE62F6A77B10}"/>
    <dgm:cxn modelId="{6F6A038C-A0C3-46BB-8B21-464DFED8311E}" srcId="{8D069DE7-D43B-4977-BCC1-7C7867E968E4}" destId="{AF1EDADF-1F46-49CC-85AC-DBB50994D7F7}" srcOrd="5" destOrd="0" parTransId="{8CEA09CC-FD45-4AFF-B573-E2F4662F6094}" sibTransId="{C73B4749-0391-4750-BFEF-0A9007247479}"/>
    <dgm:cxn modelId="{9C6AE0A1-8223-4D6B-B092-2D09C45DAEC7}" type="presOf" srcId="{69C47547-5EC5-4540-86C2-7145389F4EDE}" destId="{3B2EA9F8-8C66-4F11-8A30-14EE8B5112F1}" srcOrd="0" destOrd="0" presId="urn:microsoft.com/office/officeart/2005/8/layout/hChevron3"/>
    <dgm:cxn modelId="{9D3A65A7-5285-4C6A-AAED-40E4D641813C}" srcId="{8D069DE7-D43B-4977-BCC1-7C7867E968E4}" destId="{E608BE50-1B1D-426F-B15A-0B85779DD9B1}" srcOrd="4" destOrd="0" parTransId="{6135EED1-F816-4EA4-9ECD-08125FD2B361}" sibTransId="{9BE8C585-7126-443C-B9BF-A7A0784A8699}"/>
    <dgm:cxn modelId="{B88912B7-8FEA-4671-B882-8236B11409D3}" type="presOf" srcId="{AF1EDADF-1F46-49CC-85AC-DBB50994D7F7}" destId="{53962D8C-11A8-4BCC-9544-629DD0A3D609}" srcOrd="0" destOrd="0" presId="urn:microsoft.com/office/officeart/2005/8/layout/hChevron3"/>
    <dgm:cxn modelId="{01D5B2BB-1421-45A2-9D45-7143D1E6C291}" type="presOf" srcId="{11019410-C446-4A25-A848-BDEC63E3FC1B}" destId="{E1B2955F-8F07-49FE-8E46-F14343E05A80}" srcOrd="0" destOrd="0" presId="urn:microsoft.com/office/officeart/2005/8/layout/hChevron3"/>
    <dgm:cxn modelId="{20364FDB-BA7E-4383-8611-70A3A667C5B9}" type="presOf" srcId="{E608BE50-1B1D-426F-B15A-0B85779DD9B1}" destId="{2A16797A-569A-496D-A6A3-70285667F2FA}" srcOrd="0" destOrd="0" presId="urn:microsoft.com/office/officeart/2005/8/layout/hChevron3"/>
    <dgm:cxn modelId="{BC606FE1-032E-4D15-9521-380A95C73FCF}" type="presOf" srcId="{DA919270-D431-4612-97A7-C9FBB15BF62A}" destId="{CAAC1178-B284-49CA-8644-9169E9027F3C}" srcOrd="0" destOrd="0" presId="urn:microsoft.com/office/officeart/2005/8/layout/hChevron3"/>
    <dgm:cxn modelId="{BB2355EC-FF1E-4433-84E3-5F57AEFA6EE9}" srcId="{8D069DE7-D43B-4977-BCC1-7C7867E968E4}" destId="{878B4F5C-D2CC-4682-B307-940FE8E0A33A}" srcOrd="2" destOrd="0" parTransId="{0F9E24E0-4121-49D1-9563-B8023586FEA4}" sibTransId="{6E6A6A27-C157-4731-AE7C-BEE3B4B344B7}"/>
    <dgm:cxn modelId="{14758DF1-35BE-4B52-99D7-B8546087F1F4}" type="presOf" srcId="{8D069DE7-D43B-4977-BCC1-7C7867E968E4}" destId="{A32938C5-E761-46E9-A1E3-B0026F0D3D35}" srcOrd="0" destOrd="0" presId="urn:microsoft.com/office/officeart/2005/8/layout/hChevron3"/>
    <dgm:cxn modelId="{176C16FE-C4E4-43C6-8934-1856A0319781}" srcId="{8D069DE7-D43B-4977-BCC1-7C7867E968E4}" destId="{DF459D35-6471-4B51-B0D4-FE5971C41C42}" srcOrd="8" destOrd="0" parTransId="{EDC1663A-C2A1-4349-9A05-00B9A84D2BF2}" sibTransId="{135705D7-36B1-460B-AFF3-55668CE29111}"/>
    <dgm:cxn modelId="{FDAC65F4-1D50-4E75-9CA1-34445F62291E}" type="presParOf" srcId="{A32938C5-E761-46E9-A1E3-B0026F0D3D35}" destId="{B526D744-481E-4571-8743-BF1C5A53C297}" srcOrd="0" destOrd="0" presId="urn:microsoft.com/office/officeart/2005/8/layout/hChevron3"/>
    <dgm:cxn modelId="{184891FA-F5CF-44B7-A5B0-7AF82E088B47}" type="presParOf" srcId="{A32938C5-E761-46E9-A1E3-B0026F0D3D35}" destId="{8E1CAA09-66C4-4CA2-B364-AE1EE9D26C34}" srcOrd="1" destOrd="0" presId="urn:microsoft.com/office/officeart/2005/8/layout/hChevron3"/>
    <dgm:cxn modelId="{3BC6D0A3-EBC0-4F63-B9F6-73D638C6AD9F}" type="presParOf" srcId="{A32938C5-E761-46E9-A1E3-B0026F0D3D35}" destId="{CAAC1178-B284-49CA-8644-9169E9027F3C}" srcOrd="2" destOrd="0" presId="urn:microsoft.com/office/officeart/2005/8/layout/hChevron3"/>
    <dgm:cxn modelId="{E925DFF2-2AC4-4708-B9C4-B6AFDD065D68}" type="presParOf" srcId="{A32938C5-E761-46E9-A1E3-B0026F0D3D35}" destId="{848B5F66-0A27-46CC-AD87-7F0D597383B6}" srcOrd="3" destOrd="0" presId="urn:microsoft.com/office/officeart/2005/8/layout/hChevron3"/>
    <dgm:cxn modelId="{4C928862-C0C2-488F-9430-375528AEB364}" type="presParOf" srcId="{A32938C5-E761-46E9-A1E3-B0026F0D3D35}" destId="{C698C452-2CA6-4BAA-ACEB-AB61B830EC83}" srcOrd="4" destOrd="0" presId="urn:microsoft.com/office/officeart/2005/8/layout/hChevron3"/>
    <dgm:cxn modelId="{E3AD1CE4-F16C-42E9-9372-DE879C365600}" type="presParOf" srcId="{A32938C5-E761-46E9-A1E3-B0026F0D3D35}" destId="{C1A377C9-20CF-40BF-B63C-EAA38FA1F2AC}" srcOrd="5" destOrd="0" presId="urn:microsoft.com/office/officeart/2005/8/layout/hChevron3"/>
    <dgm:cxn modelId="{19BC8055-A036-4AC4-89D6-2E4491406C6F}" type="presParOf" srcId="{A32938C5-E761-46E9-A1E3-B0026F0D3D35}" destId="{4032389C-CDEA-4BAC-9A8D-AB131DD6F2E0}" srcOrd="6" destOrd="0" presId="urn:microsoft.com/office/officeart/2005/8/layout/hChevron3"/>
    <dgm:cxn modelId="{75B3932D-046E-4798-A477-EC86D1360143}" type="presParOf" srcId="{A32938C5-E761-46E9-A1E3-B0026F0D3D35}" destId="{8322089E-AD1F-4ED1-84B2-CB559423B5C0}" srcOrd="7" destOrd="0" presId="urn:microsoft.com/office/officeart/2005/8/layout/hChevron3"/>
    <dgm:cxn modelId="{7FE30B5B-948C-461C-B972-E138EFF1559F}" type="presParOf" srcId="{A32938C5-E761-46E9-A1E3-B0026F0D3D35}" destId="{2A16797A-569A-496D-A6A3-70285667F2FA}" srcOrd="8" destOrd="0" presId="urn:microsoft.com/office/officeart/2005/8/layout/hChevron3"/>
    <dgm:cxn modelId="{4470BD9B-E4DF-4CD7-8F55-63BEB77676BF}" type="presParOf" srcId="{A32938C5-E761-46E9-A1E3-B0026F0D3D35}" destId="{B714578B-45D2-490B-9376-39F0955B2343}" srcOrd="9" destOrd="0" presId="urn:microsoft.com/office/officeart/2005/8/layout/hChevron3"/>
    <dgm:cxn modelId="{A2DA7D8D-D478-4CCB-B0E7-725A402161A4}" type="presParOf" srcId="{A32938C5-E761-46E9-A1E3-B0026F0D3D35}" destId="{53962D8C-11A8-4BCC-9544-629DD0A3D609}" srcOrd="10" destOrd="0" presId="urn:microsoft.com/office/officeart/2005/8/layout/hChevron3"/>
    <dgm:cxn modelId="{DFB992C6-80EA-41E9-B529-DA1DC9C1FAEC}" type="presParOf" srcId="{A32938C5-E761-46E9-A1E3-B0026F0D3D35}" destId="{27AF6A28-85D0-4D56-9AB8-4A9449E32577}" srcOrd="11" destOrd="0" presId="urn:microsoft.com/office/officeart/2005/8/layout/hChevron3"/>
    <dgm:cxn modelId="{273DFDDE-DF10-4874-B73A-258D616B9504}" type="presParOf" srcId="{A32938C5-E761-46E9-A1E3-B0026F0D3D35}" destId="{3B2EA9F8-8C66-4F11-8A30-14EE8B5112F1}" srcOrd="12" destOrd="0" presId="urn:microsoft.com/office/officeart/2005/8/layout/hChevron3"/>
    <dgm:cxn modelId="{16659A33-B1C1-44CA-A12E-1FC52207F2EC}" type="presParOf" srcId="{A32938C5-E761-46E9-A1E3-B0026F0D3D35}" destId="{27F38187-59AB-4F7B-AEFE-F4ADB25A5751}" srcOrd="13" destOrd="0" presId="urn:microsoft.com/office/officeart/2005/8/layout/hChevron3"/>
    <dgm:cxn modelId="{0B7904E7-544D-4280-ADA3-A9CD1E0E41B1}" type="presParOf" srcId="{A32938C5-E761-46E9-A1E3-B0026F0D3D35}" destId="{2A260534-AA49-438A-AEFC-1D7EBC0DAC4A}" srcOrd="14" destOrd="0" presId="urn:microsoft.com/office/officeart/2005/8/layout/hChevron3"/>
    <dgm:cxn modelId="{6E3610F3-CF6B-43A3-9665-F5FD989C71FD}" type="presParOf" srcId="{A32938C5-E761-46E9-A1E3-B0026F0D3D35}" destId="{A22845A9-21F2-4522-AD1C-86E45C2AE22B}" srcOrd="15" destOrd="0" presId="urn:microsoft.com/office/officeart/2005/8/layout/hChevron3"/>
    <dgm:cxn modelId="{E4721726-95FB-4288-9ECA-1C8B96A36E19}" type="presParOf" srcId="{A32938C5-E761-46E9-A1E3-B0026F0D3D35}" destId="{93E6F1F8-A3E6-4937-A5B2-0B18060AA46A}" srcOrd="16" destOrd="0" presId="urn:microsoft.com/office/officeart/2005/8/layout/hChevron3"/>
    <dgm:cxn modelId="{3308199F-BBAA-42B5-8970-A935865ECE77}" type="presParOf" srcId="{A32938C5-E761-46E9-A1E3-B0026F0D3D35}" destId="{CA2F3E9D-FF22-4D0E-AF74-69FFDBA8BFF4}" srcOrd="17" destOrd="0" presId="urn:microsoft.com/office/officeart/2005/8/layout/hChevron3"/>
    <dgm:cxn modelId="{24501F53-89E0-4966-95A4-536DEE695C2F}" type="presParOf" srcId="{A32938C5-E761-46E9-A1E3-B0026F0D3D35}" destId="{E1B2955F-8F07-49FE-8E46-F14343E05A80}" srcOrd="18" destOrd="0" presId="urn:microsoft.com/office/officeart/2005/8/layout/hChevron3"/>
    <dgm:cxn modelId="{396040F3-0068-4B17-9A94-EA5B1341D9F7}" type="presParOf" srcId="{A32938C5-E761-46E9-A1E3-B0026F0D3D35}" destId="{7D49BDEE-0738-4CAD-A19C-FC7E95851EDA}" srcOrd="19" destOrd="0" presId="urn:microsoft.com/office/officeart/2005/8/layout/hChevron3"/>
    <dgm:cxn modelId="{391A3DCD-26C9-4500-821F-271AF2EEF471}" type="presParOf" srcId="{A32938C5-E761-46E9-A1E3-B0026F0D3D35}" destId="{88118969-4F40-4AAC-A523-2CBE6D5F541D}" srcOrd="2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26D744-481E-4571-8743-BF1C5A53C297}">
      <dsp:nvSpPr>
        <dsp:cNvPr id="0" name=""/>
        <dsp:cNvSpPr/>
      </dsp:nvSpPr>
      <dsp:spPr>
        <a:xfrm>
          <a:off x="1371" y="2459763"/>
          <a:ext cx="1247847" cy="49913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1983</a:t>
          </a:r>
        </a:p>
      </dsp:txBody>
      <dsp:txXfrm>
        <a:off x="1371" y="2459763"/>
        <a:ext cx="1123062" cy="499139"/>
      </dsp:txXfrm>
    </dsp:sp>
    <dsp:sp modelId="{CAAC1178-B284-49CA-8644-9169E9027F3C}">
      <dsp:nvSpPr>
        <dsp:cNvPr id="0" name=""/>
        <dsp:cNvSpPr/>
      </dsp:nvSpPr>
      <dsp:spPr>
        <a:xfrm>
          <a:off x="999649" y="2459763"/>
          <a:ext cx="1247847" cy="4991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1993</a:t>
          </a:r>
        </a:p>
      </dsp:txBody>
      <dsp:txXfrm>
        <a:off x="1249219" y="2459763"/>
        <a:ext cx="748708" cy="499139"/>
      </dsp:txXfrm>
    </dsp:sp>
    <dsp:sp modelId="{C698C452-2CA6-4BAA-ACEB-AB61B830EC83}">
      <dsp:nvSpPr>
        <dsp:cNvPr id="0" name=""/>
        <dsp:cNvSpPr/>
      </dsp:nvSpPr>
      <dsp:spPr>
        <a:xfrm>
          <a:off x="1997927" y="2459763"/>
          <a:ext cx="1247847" cy="4991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2008</a:t>
          </a:r>
        </a:p>
      </dsp:txBody>
      <dsp:txXfrm>
        <a:off x="2247497" y="2459763"/>
        <a:ext cx="748708" cy="499139"/>
      </dsp:txXfrm>
    </dsp:sp>
    <dsp:sp modelId="{4032389C-CDEA-4BAC-9A8D-AB131DD6F2E0}">
      <dsp:nvSpPr>
        <dsp:cNvPr id="0" name=""/>
        <dsp:cNvSpPr/>
      </dsp:nvSpPr>
      <dsp:spPr>
        <a:xfrm>
          <a:off x="2996205" y="2459763"/>
          <a:ext cx="1247847" cy="4991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2011</a:t>
          </a:r>
        </a:p>
      </dsp:txBody>
      <dsp:txXfrm>
        <a:off x="3245775" y="2459763"/>
        <a:ext cx="748708" cy="499139"/>
      </dsp:txXfrm>
    </dsp:sp>
    <dsp:sp modelId="{2A16797A-569A-496D-A6A3-70285667F2FA}">
      <dsp:nvSpPr>
        <dsp:cNvPr id="0" name=""/>
        <dsp:cNvSpPr/>
      </dsp:nvSpPr>
      <dsp:spPr>
        <a:xfrm>
          <a:off x="3994483" y="2459763"/>
          <a:ext cx="1247847" cy="4991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2013</a:t>
          </a:r>
        </a:p>
      </dsp:txBody>
      <dsp:txXfrm>
        <a:off x="4244053" y="2459763"/>
        <a:ext cx="748708" cy="499139"/>
      </dsp:txXfrm>
    </dsp:sp>
    <dsp:sp modelId="{53962D8C-11A8-4BCC-9544-629DD0A3D609}">
      <dsp:nvSpPr>
        <dsp:cNvPr id="0" name=""/>
        <dsp:cNvSpPr/>
      </dsp:nvSpPr>
      <dsp:spPr>
        <a:xfrm>
          <a:off x="4992762" y="2459763"/>
          <a:ext cx="1247847" cy="4991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2014</a:t>
          </a:r>
        </a:p>
      </dsp:txBody>
      <dsp:txXfrm>
        <a:off x="5242332" y="2459763"/>
        <a:ext cx="748708" cy="499139"/>
      </dsp:txXfrm>
    </dsp:sp>
    <dsp:sp modelId="{3B2EA9F8-8C66-4F11-8A30-14EE8B5112F1}">
      <dsp:nvSpPr>
        <dsp:cNvPr id="0" name=""/>
        <dsp:cNvSpPr/>
      </dsp:nvSpPr>
      <dsp:spPr>
        <a:xfrm>
          <a:off x="5991040" y="2459763"/>
          <a:ext cx="1247847" cy="4991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2015</a:t>
          </a:r>
        </a:p>
      </dsp:txBody>
      <dsp:txXfrm>
        <a:off x="6240610" y="2459763"/>
        <a:ext cx="748708" cy="499139"/>
      </dsp:txXfrm>
    </dsp:sp>
    <dsp:sp modelId="{2A260534-AA49-438A-AEFC-1D7EBC0DAC4A}">
      <dsp:nvSpPr>
        <dsp:cNvPr id="0" name=""/>
        <dsp:cNvSpPr/>
      </dsp:nvSpPr>
      <dsp:spPr>
        <a:xfrm>
          <a:off x="6989318" y="2459763"/>
          <a:ext cx="1247847" cy="4991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2016</a:t>
          </a:r>
        </a:p>
      </dsp:txBody>
      <dsp:txXfrm>
        <a:off x="7238888" y="2459763"/>
        <a:ext cx="748708" cy="499139"/>
      </dsp:txXfrm>
    </dsp:sp>
    <dsp:sp modelId="{93E6F1F8-A3E6-4937-A5B2-0B18060AA46A}">
      <dsp:nvSpPr>
        <dsp:cNvPr id="0" name=""/>
        <dsp:cNvSpPr/>
      </dsp:nvSpPr>
      <dsp:spPr>
        <a:xfrm>
          <a:off x="7987596" y="2459763"/>
          <a:ext cx="1247847" cy="4991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2017</a:t>
          </a:r>
        </a:p>
      </dsp:txBody>
      <dsp:txXfrm>
        <a:off x="8237166" y="2459763"/>
        <a:ext cx="748708" cy="499139"/>
      </dsp:txXfrm>
    </dsp:sp>
    <dsp:sp modelId="{E1B2955F-8F07-49FE-8E46-F14343E05A80}">
      <dsp:nvSpPr>
        <dsp:cNvPr id="0" name=""/>
        <dsp:cNvSpPr/>
      </dsp:nvSpPr>
      <dsp:spPr>
        <a:xfrm>
          <a:off x="8985874" y="2459763"/>
          <a:ext cx="1247847" cy="4991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2018</a:t>
          </a:r>
        </a:p>
      </dsp:txBody>
      <dsp:txXfrm>
        <a:off x="9235444" y="2459763"/>
        <a:ext cx="748708" cy="499139"/>
      </dsp:txXfrm>
    </dsp:sp>
    <dsp:sp modelId="{88118969-4F40-4AAC-A523-2CBE6D5F541D}">
      <dsp:nvSpPr>
        <dsp:cNvPr id="0" name=""/>
        <dsp:cNvSpPr/>
      </dsp:nvSpPr>
      <dsp:spPr>
        <a:xfrm>
          <a:off x="9984153" y="2459763"/>
          <a:ext cx="1247847" cy="4991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2019</a:t>
          </a:r>
        </a:p>
      </dsp:txBody>
      <dsp:txXfrm>
        <a:off x="10233723" y="2459763"/>
        <a:ext cx="748708" cy="4991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0FBB6D-1546-3D49-A70F-4BF9581246BD}" type="datetimeFigureOut">
              <a:rPr lang="en-US" smtClean="0"/>
              <a:t>7/30/19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BE0231-95F6-3D40-8BE5-418408083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422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E0231-95F6-3D40-8BE5-41840808343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0139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E0231-95F6-3D40-8BE5-41840808343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9734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E0231-95F6-3D40-8BE5-41840808343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2586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E0231-95F6-3D40-8BE5-41840808343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684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E0231-95F6-3D40-8BE5-41840808343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288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E0231-95F6-3D40-8BE5-41840808343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707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E0231-95F6-3D40-8BE5-41840808343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838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E0231-95F6-3D40-8BE5-41840808343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2540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E0231-95F6-3D40-8BE5-41840808343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0258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E0231-95F6-3D40-8BE5-41840808343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0632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E0231-95F6-3D40-8BE5-41840808343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4836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BE0231-95F6-3D40-8BE5-41840808343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498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603" y="1546412"/>
            <a:ext cx="11038592" cy="47266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751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603" y="1546412"/>
            <a:ext cx="11038592" cy="47266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004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7823" y="1600201"/>
            <a:ext cx="5349689" cy="46728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712" y="1600201"/>
            <a:ext cx="5349688" cy="46728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003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2565" y="300973"/>
            <a:ext cx="9598631" cy="81837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183" y="1535113"/>
            <a:ext cx="5341190" cy="639762"/>
          </a:xfrm>
        </p:spPr>
        <p:txBody>
          <a:bodyPr tIns="274320" anchor="ctr" anchorCtr="0"/>
          <a:lstStyle>
            <a:lvl1pPr marL="0" indent="0">
              <a:lnSpc>
                <a:spcPts val="18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183" y="2174875"/>
            <a:ext cx="5341190" cy="37563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0005" y="1535113"/>
            <a:ext cx="5341191" cy="639762"/>
          </a:xfrm>
        </p:spPr>
        <p:txBody>
          <a:bodyPr tIns="274320" anchor="ctr" anchorCtr="0"/>
          <a:lstStyle>
            <a:lvl1pPr marL="0" indent="0">
              <a:lnSpc>
                <a:spcPts val="18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0005" y="2174875"/>
            <a:ext cx="5341191" cy="37563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0641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098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iangle 1"/>
          <p:cNvSpPr/>
          <p:nvPr userDrawn="1"/>
        </p:nvSpPr>
        <p:spPr>
          <a:xfrm>
            <a:off x="322502" y="224954"/>
            <a:ext cx="1727947" cy="961465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882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603" y="1546412"/>
            <a:ext cx="11038592" cy="47266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9436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7823" y="1600201"/>
            <a:ext cx="5349689" cy="46728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712" y="1600201"/>
            <a:ext cx="5349688" cy="46728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9937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2565" y="300973"/>
            <a:ext cx="9598631" cy="81837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183" y="1535113"/>
            <a:ext cx="5341190" cy="639762"/>
          </a:xfrm>
        </p:spPr>
        <p:txBody>
          <a:bodyPr tIns="274320" anchor="ctr" anchorCtr="0"/>
          <a:lstStyle>
            <a:lvl1pPr marL="0" indent="0">
              <a:lnSpc>
                <a:spcPts val="18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183" y="2174875"/>
            <a:ext cx="5341190" cy="37563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0005" y="1535113"/>
            <a:ext cx="5341191" cy="639762"/>
          </a:xfrm>
        </p:spPr>
        <p:txBody>
          <a:bodyPr tIns="274320" anchor="ctr" anchorCtr="0"/>
          <a:lstStyle>
            <a:lvl1pPr marL="0" indent="0">
              <a:lnSpc>
                <a:spcPts val="18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0005" y="2174875"/>
            <a:ext cx="5341191" cy="37563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0085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703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iangle 1"/>
          <p:cNvSpPr/>
          <p:nvPr/>
        </p:nvSpPr>
        <p:spPr>
          <a:xfrm>
            <a:off x="322502" y="224954"/>
            <a:ext cx="1727947" cy="961465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Triangle 1">
            <a:extLst>
              <a:ext uri="{FF2B5EF4-FFF2-40B4-BE49-F238E27FC236}">
                <a16:creationId xmlns:a16="http://schemas.microsoft.com/office/drawing/2014/main" id="{93AF01D6-7685-404E-8760-638829CDBC95}"/>
              </a:ext>
            </a:extLst>
          </p:cNvPr>
          <p:cNvSpPr/>
          <p:nvPr userDrawn="1"/>
        </p:nvSpPr>
        <p:spPr>
          <a:xfrm>
            <a:off x="322502" y="224954"/>
            <a:ext cx="1727947" cy="961465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912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7823" y="1600201"/>
            <a:ext cx="5349689" cy="46728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712" y="1600201"/>
            <a:ext cx="5349688" cy="46728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526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2565" y="300973"/>
            <a:ext cx="9598631" cy="81837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183" y="1535113"/>
            <a:ext cx="5341190" cy="639762"/>
          </a:xfrm>
        </p:spPr>
        <p:txBody>
          <a:bodyPr tIns="274320" anchor="ctr" anchorCtr="0"/>
          <a:lstStyle>
            <a:lvl1pPr marL="0" indent="0">
              <a:lnSpc>
                <a:spcPts val="18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183" y="2174875"/>
            <a:ext cx="5341190" cy="37563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0005" y="1535113"/>
            <a:ext cx="5341191" cy="639762"/>
          </a:xfrm>
        </p:spPr>
        <p:txBody>
          <a:bodyPr tIns="274320" anchor="ctr" anchorCtr="0"/>
          <a:lstStyle>
            <a:lvl1pPr marL="0" indent="0">
              <a:lnSpc>
                <a:spcPts val="18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0005" y="2174875"/>
            <a:ext cx="5341191" cy="37563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3830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534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iangle 1"/>
          <p:cNvSpPr/>
          <p:nvPr/>
        </p:nvSpPr>
        <p:spPr>
          <a:xfrm>
            <a:off x="322502" y="224954"/>
            <a:ext cx="1727947" cy="961465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20102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5118" y="3080453"/>
            <a:ext cx="10966075" cy="1481327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ctr" defTabSz="4572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lang="en-US" sz="5400" kern="1200" dirty="0">
                <a:solidFill>
                  <a:schemeClr val="accent4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5119" y="4708084"/>
            <a:ext cx="10966074" cy="6675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lnSpc>
                <a:spcPct val="50000"/>
              </a:lnSpc>
              <a:spcBef>
                <a:spcPct val="20000"/>
              </a:spcBef>
              <a:buClr>
                <a:schemeClr val="accent4"/>
              </a:buClr>
              <a:buFontTx/>
              <a:buNone/>
              <a:defRPr lang="en-US" sz="3200" kern="1200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318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9972" y="2378477"/>
            <a:ext cx="9352373" cy="13981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lang="en-US" sz="5400" kern="1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99973" y="3925615"/>
            <a:ext cx="9352372" cy="7381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lnSpc>
                <a:spcPct val="50000"/>
              </a:lnSpc>
              <a:spcBef>
                <a:spcPct val="20000"/>
              </a:spcBef>
              <a:buClr>
                <a:schemeClr val="accent4"/>
              </a:buClr>
              <a:buFontTx/>
              <a:buNone/>
              <a:defRPr lang="en-US" sz="3200" kern="1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  </a:t>
            </a:r>
          </a:p>
        </p:txBody>
      </p:sp>
    </p:spTree>
    <p:extLst>
      <p:ext uri="{BB962C8B-B14F-4D97-AF65-F5344CB8AC3E}">
        <p14:creationId xmlns:p14="http://schemas.microsoft.com/office/powerpoint/2010/main" val="2948945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9972" y="2378477"/>
            <a:ext cx="9352373" cy="13981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lang="en-US" sz="5400" kern="1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99973" y="3925165"/>
            <a:ext cx="9352372" cy="69917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lnSpc>
                <a:spcPct val="50000"/>
              </a:lnSpc>
              <a:spcBef>
                <a:spcPct val="20000"/>
              </a:spcBef>
              <a:buClr>
                <a:schemeClr val="accent4"/>
              </a:buClr>
              <a:buFontTx/>
              <a:buNone/>
              <a:defRPr lang="en-US" sz="3200" kern="1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019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9973" y="2378477"/>
            <a:ext cx="9352372" cy="13981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 lang="en-US" sz="5400" kern="1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99973" y="3925165"/>
            <a:ext cx="9352372" cy="6991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lnSpc>
                <a:spcPct val="50000"/>
              </a:lnSpc>
              <a:spcBef>
                <a:spcPct val="20000"/>
              </a:spcBef>
              <a:buClr>
                <a:schemeClr val="accent4"/>
              </a:buClr>
              <a:buFontTx/>
              <a:buNone/>
              <a:defRPr lang="en-US" sz="3200" kern="12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421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4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486" y="-1"/>
            <a:ext cx="12198485" cy="686774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2566" y="300973"/>
            <a:ext cx="9598629" cy="8183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2603" y="1546412"/>
            <a:ext cx="11038592" cy="4733363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7" descr="Advarra_PPT_Template_Logo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356" y="284323"/>
            <a:ext cx="15811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dvarra_PPT_White_A.png">
            <a:extLst>
              <a:ext uri="{FF2B5EF4-FFF2-40B4-BE49-F238E27FC236}">
                <a16:creationId xmlns:a16="http://schemas.microsoft.com/office/drawing/2014/main" id="{CCF29ABA-1C01-407B-B8BE-3151081A58AA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0196" y="1115318"/>
            <a:ext cx="1703056" cy="1061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13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</p:sldLayoutIdLst>
  <p:hf hdr="0" ftr="0" dt="0"/>
  <p:txStyles>
    <p:titleStyle>
      <a:lvl1pPr algn="l" defTabSz="457200" rtl="0" eaLnBrk="1" latinLnBrk="0" hangingPunct="1">
        <a:lnSpc>
          <a:spcPts val="3600"/>
        </a:lnSpc>
        <a:spcBef>
          <a:spcPct val="0"/>
        </a:spcBef>
        <a:buNone/>
        <a:defRPr lang="en-US" sz="3600" b="0" i="0" kern="1200" baseline="0" dirty="0">
          <a:solidFill>
            <a:schemeClr val="tx2"/>
          </a:solidFill>
          <a:latin typeface="Calibri" charset="0"/>
          <a:ea typeface="Calibri" charset="0"/>
          <a:cs typeface="Calibri" charset="0"/>
        </a:defRPr>
      </a:lvl1pPr>
    </p:titleStyle>
    <p:bodyStyle>
      <a:lvl1pPr marL="434340" indent="-434340" algn="l" defTabSz="457200" rtl="0" eaLnBrk="1" latinLnBrk="0" hangingPunct="1">
        <a:spcBef>
          <a:spcPct val="20000"/>
        </a:spcBef>
        <a:buFontTx/>
        <a:buBlip>
          <a:blip r:embed="rId10"/>
        </a:buBlip>
        <a:defRPr sz="3200" kern="1200">
          <a:solidFill>
            <a:schemeClr val="accent1"/>
          </a:solidFill>
          <a:latin typeface="Calibri" charset="0"/>
          <a:ea typeface="Calibri" charset="0"/>
          <a:cs typeface="Calibri" charset="0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3"/>
        </a:buClr>
        <a:buFont typeface="Arial"/>
        <a:buChar char="•"/>
        <a:defRPr sz="2800" kern="1200">
          <a:solidFill>
            <a:schemeClr val="tx2"/>
          </a:solidFill>
          <a:latin typeface="Calibri" charset="0"/>
          <a:ea typeface="Calibri" charset="0"/>
          <a:cs typeface="Calibri" charset="0"/>
        </a:defRPr>
      </a:lvl2pPr>
      <a:lvl3pPr marL="1005840" indent="-228600" algn="l" defTabSz="457200" rtl="0" eaLnBrk="1" latinLnBrk="0" hangingPunct="1">
        <a:spcBef>
          <a:spcPct val="20000"/>
        </a:spcBef>
        <a:buFont typeface="Lucida Grande"/>
        <a:buChar char="-"/>
        <a:defRPr sz="2800" kern="1200">
          <a:solidFill>
            <a:schemeClr val="accent2"/>
          </a:solidFill>
          <a:latin typeface="Calibri" charset="0"/>
          <a:ea typeface="Calibri" charset="0"/>
          <a:cs typeface="Calibri" charset="0"/>
        </a:defRPr>
      </a:lvl3pPr>
      <a:lvl4pPr marL="1271016" indent="-228600" algn="l" defTabSz="457200" rtl="0" eaLnBrk="1" latinLnBrk="0" hangingPunct="1">
        <a:spcBef>
          <a:spcPct val="20000"/>
        </a:spcBef>
        <a:buFont typeface="Lucida Grande"/>
        <a:buChar char="»"/>
        <a:defRPr sz="2400" kern="1200">
          <a:solidFill>
            <a:schemeClr val="accent1"/>
          </a:solidFill>
          <a:latin typeface="Calibri" charset="0"/>
          <a:ea typeface="Calibri" charset="0"/>
          <a:cs typeface="Calibri" charset="0"/>
        </a:defRPr>
      </a:lvl4pPr>
      <a:lvl5pPr marL="150876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2"/>
          </a:solidFill>
          <a:latin typeface="Calibri" charset="0"/>
          <a:ea typeface="Calibri" charset="0"/>
          <a:cs typeface="Calibri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34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pic>
        <p:nvPicPr>
          <p:cNvPr id="4" name="Picture 3" descr="Advarra_PPT_White_A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0196" y="1115318"/>
            <a:ext cx="1703056" cy="1061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967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pic>
        <p:nvPicPr>
          <p:cNvPr id="4" name="Picture 3" descr="Advarra_PPT_White_A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0196" y="1115318"/>
            <a:ext cx="1703056" cy="1061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753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pic>
        <p:nvPicPr>
          <p:cNvPr id="5" name="Picture 4" descr="Advarra_PPT_White_A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0196" y="1115318"/>
            <a:ext cx="1703056" cy="1061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901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486" y="-1"/>
            <a:ext cx="12198485" cy="686774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2566" y="300973"/>
            <a:ext cx="9598629" cy="8183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2603" y="1546412"/>
            <a:ext cx="11038592" cy="4733363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7" descr="Advarra_PPT_Template_Logo.png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356" y="284323"/>
            <a:ext cx="15811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1834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</p:sldLayoutIdLst>
  <p:hf hdr="0" ftr="0" dt="0"/>
  <p:txStyles>
    <p:titleStyle>
      <a:lvl1pPr algn="l" defTabSz="457200" rtl="0" eaLnBrk="1" latinLnBrk="0" hangingPunct="1">
        <a:lnSpc>
          <a:spcPts val="3600"/>
        </a:lnSpc>
        <a:spcBef>
          <a:spcPct val="0"/>
        </a:spcBef>
        <a:buNone/>
        <a:defRPr lang="en-US" sz="3600" b="0" i="0" kern="1200" baseline="0" dirty="0">
          <a:solidFill>
            <a:schemeClr val="tx2"/>
          </a:solidFill>
          <a:latin typeface="Calibri" charset="0"/>
          <a:ea typeface="Calibri" charset="0"/>
          <a:cs typeface="Calibri" charset="0"/>
        </a:defRPr>
      </a:lvl1pPr>
    </p:titleStyle>
    <p:bodyStyle>
      <a:lvl1pPr marL="434340" indent="-434340" algn="l" defTabSz="457200" rtl="0" eaLnBrk="1" latinLnBrk="0" hangingPunct="1">
        <a:spcBef>
          <a:spcPct val="20000"/>
        </a:spcBef>
        <a:buFontTx/>
        <a:buBlip>
          <a:blip r:embed="rId9"/>
        </a:buBlip>
        <a:defRPr sz="3200" kern="1200">
          <a:solidFill>
            <a:schemeClr val="accent1"/>
          </a:solidFill>
          <a:latin typeface="Calibri" charset="0"/>
          <a:ea typeface="Calibri" charset="0"/>
          <a:cs typeface="Calibri" charset="0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3"/>
        </a:buClr>
        <a:buFont typeface="Arial"/>
        <a:buChar char="•"/>
        <a:defRPr sz="2800" kern="1200">
          <a:solidFill>
            <a:schemeClr val="tx2"/>
          </a:solidFill>
          <a:latin typeface="Calibri" charset="0"/>
          <a:ea typeface="Calibri" charset="0"/>
          <a:cs typeface="Calibri" charset="0"/>
        </a:defRPr>
      </a:lvl2pPr>
      <a:lvl3pPr marL="1005840" indent="-228600" algn="l" defTabSz="457200" rtl="0" eaLnBrk="1" latinLnBrk="0" hangingPunct="1">
        <a:spcBef>
          <a:spcPct val="20000"/>
        </a:spcBef>
        <a:buFont typeface="Lucida Grande"/>
        <a:buChar char="-"/>
        <a:defRPr sz="2800" kern="1200">
          <a:solidFill>
            <a:schemeClr val="accent2"/>
          </a:solidFill>
          <a:latin typeface="Calibri" charset="0"/>
          <a:ea typeface="Calibri" charset="0"/>
          <a:cs typeface="Calibri" charset="0"/>
        </a:defRPr>
      </a:lvl3pPr>
      <a:lvl4pPr marL="1271016" indent="-228600" algn="l" defTabSz="457200" rtl="0" eaLnBrk="1" latinLnBrk="0" hangingPunct="1">
        <a:spcBef>
          <a:spcPct val="20000"/>
        </a:spcBef>
        <a:buFont typeface="Lucida Grande"/>
        <a:buChar char="»"/>
        <a:defRPr sz="2400" kern="1200">
          <a:solidFill>
            <a:schemeClr val="accent1"/>
          </a:solidFill>
          <a:latin typeface="Calibri" charset="0"/>
          <a:ea typeface="Calibri" charset="0"/>
          <a:cs typeface="Calibri" charset="0"/>
        </a:defRPr>
      </a:lvl4pPr>
      <a:lvl5pPr marL="150876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2"/>
          </a:solidFill>
          <a:latin typeface="Calibri" charset="0"/>
          <a:ea typeface="Calibri" charset="0"/>
          <a:cs typeface="Calibri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86" y="-1"/>
            <a:ext cx="12198485" cy="686774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2566" y="300973"/>
            <a:ext cx="9598629" cy="8183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2603" y="1546412"/>
            <a:ext cx="11038592" cy="4733363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7" descr="Advarra_PPT_Template_Logo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22" r="25415" b="46974"/>
          <a:stretch>
            <a:fillRect/>
          </a:stretch>
        </p:blipFill>
        <p:spPr bwMode="auto">
          <a:xfrm>
            <a:off x="417356" y="284323"/>
            <a:ext cx="15811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Advarra_PPT_Template_Logo.png">
            <a:extLst>
              <a:ext uri="{FF2B5EF4-FFF2-40B4-BE49-F238E27FC236}">
                <a16:creationId xmlns:a16="http://schemas.microsoft.com/office/drawing/2014/main" id="{68657C54-5929-4A62-B08D-CE3F72565D84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356" y="284323"/>
            <a:ext cx="15811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159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</p:sldLayoutIdLst>
  <p:hf hdr="0" ftr="0" dt="0"/>
  <p:txStyles>
    <p:titleStyle>
      <a:lvl1pPr algn="l" defTabSz="457200" rtl="0" eaLnBrk="1" latinLnBrk="0" hangingPunct="1">
        <a:lnSpc>
          <a:spcPts val="3600"/>
        </a:lnSpc>
        <a:spcBef>
          <a:spcPct val="0"/>
        </a:spcBef>
        <a:buNone/>
        <a:defRPr lang="en-US" sz="3600" b="0" i="0" kern="1200" baseline="0" dirty="0">
          <a:solidFill>
            <a:schemeClr val="tx2"/>
          </a:solidFill>
          <a:latin typeface="Calibri" charset="0"/>
          <a:ea typeface="Calibri" charset="0"/>
          <a:cs typeface="Calibri" charset="0"/>
        </a:defRPr>
      </a:lvl1pPr>
    </p:titleStyle>
    <p:bodyStyle>
      <a:lvl1pPr marL="434340" indent="-434340" algn="l" defTabSz="457200" rtl="0" eaLnBrk="1" latinLnBrk="0" hangingPunct="1">
        <a:spcBef>
          <a:spcPct val="20000"/>
        </a:spcBef>
        <a:buFontTx/>
        <a:buBlip>
          <a:blip r:embed="rId10"/>
        </a:buBlip>
        <a:defRPr sz="3200" kern="1200">
          <a:solidFill>
            <a:schemeClr val="accent1"/>
          </a:solidFill>
          <a:latin typeface="Calibri" charset="0"/>
          <a:ea typeface="Calibri" charset="0"/>
          <a:cs typeface="Calibri" charset="0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3"/>
        </a:buClr>
        <a:buFont typeface="Arial"/>
        <a:buChar char="•"/>
        <a:defRPr sz="2800" kern="1200">
          <a:solidFill>
            <a:schemeClr val="tx2"/>
          </a:solidFill>
          <a:latin typeface="Calibri" charset="0"/>
          <a:ea typeface="Calibri" charset="0"/>
          <a:cs typeface="Calibri" charset="0"/>
        </a:defRPr>
      </a:lvl2pPr>
      <a:lvl3pPr marL="1005840" indent="-228600" algn="l" defTabSz="457200" rtl="0" eaLnBrk="1" latinLnBrk="0" hangingPunct="1">
        <a:spcBef>
          <a:spcPct val="20000"/>
        </a:spcBef>
        <a:buFont typeface="Lucida Grande"/>
        <a:buChar char="-"/>
        <a:defRPr sz="2800" kern="1200">
          <a:solidFill>
            <a:schemeClr val="accent2"/>
          </a:solidFill>
          <a:latin typeface="Calibri" charset="0"/>
          <a:ea typeface="Calibri" charset="0"/>
          <a:cs typeface="Calibri" charset="0"/>
        </a:defRPr>
      </a:lvl3pPr>
      <a:lvl4pPr marL="1271016" indent="-228600" algn="l" defTabSz="457200" rtl="0" eaLnBrk="1" latinLnBrk="0" hangingPunct="1">
        <a:spcBef>
          <a:spcPct val="20000"/>
        </a:spcBef>
        <a:buFont typeface="Lucida Grande"/>
        <a:buChar char="»"/>
        <a:defRPr sz="2400" kern="1200">
          <a:solidFill>
            <a:schemeClr val="accent1"/>
          </a:solidFill>
          <a:latin typeface="Calibri" charset="0"/>
          <a:ea typeface="Calibri" charset="0"/>
          <a:cs typeface="Calibri" charset="0"/>
        </a:defRPr>
      </a:lvl4pPr>
      <a:lvl5pPr marL="150876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2"/>
          </a:solidFill>
          <a:latin typeface="Calibri" charset="0"/>
          <a:ea typeface="Calibri" charset="0"/>
          <a:cs typeface="Calibri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varra.com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18.png"/><Relationship Id="rId18" Type="http://schemas.openxmlformats.org/officeDocument/2006/relationships/image" Target="../media/image23.jpg"/><Relationship Id="rId3" Type="http://schemas.openxmlformats.org/officeDocument/2006/relationships/image" Target="../media/image13.png"/><Relationship Id="rId21" Type="http://schemas.openxmlformats.org/officeDocument/2006/relationships/image" Target="../media/image26.png"/><Relationship Id="rId7" Type="http://schemas.openxmlformats.org/officeDocument/2006/relationships/diagramColors" Target="../diagrams/colors1.xml"/><Relationship Id="rId12" Type="http://schemas.openxmlformats.org/officeDocument/2006/relationships/image" Target="../media/image17.jpg"/><Relationship Id="rId17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1.png"/><Relationship Id="rId20" Type="http://schemas.openxmlformats.org/officeDocument/2006/relationships/image" Target="../media/image25.jp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6.jpg"/><Relationship Id="rId5" Type="http://schemas.openxmlformats.org/officeDocument/2006/relationships/diagramLayout" Target="../diagrams/layout1.xml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4" Type="http://schemas.openxmlformats.org/officeDocument/2006/relationships/diagramData" Target="../diagrams/data1.xml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D60A631-E18D-9642-981F-6F419AD827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National Institutes of Health 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76C7620-3514-E34E-ADCB-3825CF6120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Welcome to Advarra</a:t>
            </a: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7524D227-E6C6-4A08-AD19-9995E78CEBBD}"/>
              </a:ext>
            </a:extLst>
          </p:cNvPr>
          <p:cNvSpPr txBox="1">
            <a:spLocks/>
          </p:cNvSpPr>
          <p:nvPr/>
        </p:nvSpPr>
        <p:spPr>
          <a:xfrm>
            <a:off x="612963" y="5884926"/>
            <a:ext cx="10966074" cy="6675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lnSpc>
                <a:spcPct val="50000"/>
              </a:lnSpc>
              <a:spcBef>
                <a:spcPct val="20000"/>
              </a:spcBef>
              <a:buClr>
                <a:schemeClr val="accent4"/>
              </a:buClr>
              <a:buFontTx/>
              <a:buNone/>
              <a:defRPr lang="en-US" sz="3200" kern="1200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[07/30/19]</a:t>
            </a:r>
          </a:p>
        </p:txBody>
      </p:sp>
    </p:spTree>
    <p:extLst>
      <p:ext uri="{BB962C8B-B14F-4D97-AF65-F5344CB8AC3E}">
        <p14:creationId xmlns:p14="http://schemas.microsoft.com/office/powerpoint/2010/main" val="21777465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FA47A-4A59-4F65-B357-DB206E7C73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 study?</a:t>
            </a:r>
          </a:p>
        </p:txBody>
      </p:sp>
    </p:spTree>
    <p:extLst>
      <p:ext uri="{BB962C8B-B14F-4D97-AF65-F5344CB8AC3E}">
        <p14:creationId xmlns:p14="http://schemas.microsoft.com/office/powerpoint/2010/main" val="9078872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E11F4-B62E-4EAA-8D28-117C4AA6D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Process/next steps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BCDEB1-BB1B-4B46-9A79-670019E5DE9B}"/>
              </a:ext>
            </a:extLst>
          </p:cNvPr>
          <p:cNvSpPr/>
          <p:nvPr/>
        </p:nvSpPr>
        <p:spPr>
          <a:xfrm>
            <a:off x="870226" y="2159000"/>
            <a:ext cx="1465888" cy="16371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Contact NIH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2D6E3D-D0B2-4B3B-A2DC-05A54E6B0818}"/>
              </a:ext>
            </a:extLst>
          </p:cNvPr>
          <p:cNvSpPr/>
          <p:nvPr/>
        </p:nvSpPr>
        <p:spPr>
          <a:xfrm>
            <a:off x="3721345" y="2159000"/>
            <a:ext cx="1465888" cy="16371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Contact Kathleen Rankin at Advarra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A346224-A103-4A68-80E7-3DBB387DED91}"/>
              </a:ext>
            </a:extLst>
          </p:cNvPr>
          <p:cNvSpPr/>
          <p:nvPr/>
        </p:nvSpPr>
        <p:spPr>
          <a:xfrm>
            <a:off x="6475505" y="710162"/>
            <a:ext cx="1468582" cy="16371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Submit protocol to Advarra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26489F31-CBDB-49B5-87C1-F04ECFBE7C53}"/>
              </a:ext>
            </a:extLst>
          </p:cNvPr>
          <p:cNvSpPr/>
          <p:nvPr/>
        </p:nvSpPr>
        <p:spPr>
          <a:xfrm>
            <a:off x="2695590" y="2613891"/>
            <a:ext cx="563418" cy="314036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D70273CA-9889-4BCC-B906-58A5A47919AE}"/>
              </a:ext>
            </a:extLst>
          </p:cNvPr>
          <p:cNvSpPr/>
          <p:nvPr/>
        </p:nvSpPr>
        <p:spPr>
          <a:xfrm>
            <a:off x="5549660" y="2609273"/>
            <a:ext cx="563418" cy="314036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079ECCD-A5D5-4A22-A25C-7CECEBF9CA60}"/>
              </a:ext>
            </a:extLst>
          </p:cNvPr>
          <p:cNvSpPr txBox="1"/>
          <p:nvPr/>
        </p:nvSpPr>
        <p:spPr>
          <a:xfrm>
            <a:off x="3721345" y="4036291"/>
            <a:ext cx="1465888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4"/>
                </a:solidFill>
                <a:latin typeface="Calibri" charset="0"/>
                <a:ea typeface="Calibri" charset="0"/>
                <a:cs typeface="Calibri" charset="0"/>
              </a:rPr>
              <a:t>Budget form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4"/>
                </a:solidFill>
                <a:latin typeface="Calibri" charset="0"/>
                <a:ea typeface="Calibri" charset="0"/>
                <a:cs typeface="Calibri" charset="0"/>
              </a:rPr>
              <a:t>Kick-off call/site list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4"/>
                </a:solidFill>
                <a:latin typeface="Calibri" charset="0"/>
                <a:ea typeface="Calibri" charset="0"/>
                <a:cs typeface="Calibri" charset="0"/>
              </a:rPr>
              <a:t>Welcome letter/process for onboarding other sites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4"/>
                </a:solidFill>
                <a:latin typeface="Calibri" charset="0"/>
                <a:ea typeface="Calibri" charset="0"/>
                <a:cs typeface="Calibri" charset="0"/>
              </a:rPr>
              <a:t>Submission process</a:t>
            </a:r>
          </a:p>
          <a:p>
            <a:endParaRPr lang="en-US" sz="2800" dirty="0" err="1">
              <a:solidFill>
                <a:schemeClr val="accent4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48118B-2F58-4CA2-87DB-21B026D138CF}"/>
              </a:ext>
            </a:extLst>
          </p:cNvPr>
          <p:cNvSpPr txBox="1"/>
          <p:nvPr/>
        </p:nvSpPr>
        <p:spPr>
          <a:xfrm>
            <a:off x="788799" y="4040909"/>
            <a:ext cx="1465888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4"/>
                </a:solidFill>
                <a:latin typeface="Calibri" charset="0"/>
                <a:ea typeface="Calibri" charset="0"/>
                <a:cs typeface="Calibri" charset="0"/>
              </a:rPr>
              <a:t>Notify OHSRP/IRBO of intent to use Advarra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4"/>
                </a:solidFill>
                <a:latin typeface="Calibri" charset="0"/>
                <a:ea typeface="Calibri" charset="0"/>
                <a:cs typeface="Calibri" charset="0"/>
              </a:rPr>
              <a:t>Submit to IRBO to ensure NIH requirements are met</a:t>
            </a:r>
          </a:p>
          <a:p>
            <a:endParaRPr lang="en-US" sz="2800" dirty="0" err="1">
              <a:solidFill>
                <a:schemeClr val="accent4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534C092D-3B62-4D7B-ACDB-B73BD4422798}"/>
              </a:ext>
            </a:extLst>
          </p:cNvPr>
          <p:cNvSpPr/>
          <p:nvPr/>
        </p:nvSpPr>
        <p:spPr>
          <a:xfrm>
            <a:off x="8306514" y="2613891"/>
            <a:ext cx="563418" cy="314036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A5F1941-E5D4-4788-A5C4-7B824FAC5EEA}"/>
              </a:ext>
            </a:extLst>
          </p:cNvPr>
          <p:cNvSpPr/>
          <p:nvPr/>
        </p:nvSpPr>
        <p:spPr>
          <a:xfrm>
            <a:off x="6475505" y="2923309"/>
            <a:ext cx="1468582" cy="16371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Facilitate introduction of Advarra team to sites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58F24D5-B51B-4BEF-988C-2B52452D0931}"/>
              </a:ext>
            </a:extLst>
          </p:cNvPr>
          <p:cNvSpPr/>
          <p:nvPr/>
        </p:nvSpPr>
        <p:spPr>
          <a:xfrm>
            <a:off x="9326624" y="2169507"/>
            <a:ext cx="1468582" cy="16371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Sites onboard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A6B6FA5-6499-4234-9626-5194AE407977}"/>
              </a:ext>
            </a:extLst>
          </p:cNvPr>
          <p:cNvSpPr txBox="1"/>
          <p:nvPr/>
        </p:nvSpPr>
        <p:spPr>
          <a:xfrm>
            <a:off x="9261083" y="4048603"/>
            <a:ext cx="14658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4"/>
                </a:solidFill>
                <a:latin typeface="Calibri" charset="0"/>
                <a:ea typeface="Calibri" charset="0"/>
                <a:cs typeface="Calibri" charset="0"/>
              </a:rPr>
              <a:t>1-2 business day turnaround time</a:t>
            </a:r>
          </a:p>
          <a:p>
            <a:endParaRPr lang="en-US" sz="2800" dirty="0" err="1">
              <a:solidFill>
                <a:schemeClr val="accent4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6E734B3-D0AE-42C0-B753-57DD8DD5624A}"/>
              </a:ext>
            </a:extLst>
          </p:cNvPr>
          <p:cNvSpPr txBox="1"/>
          <p:nvPr/>
        </p:nvSpPr>
        <p:spPr>
          <a:xfrm>
            <a:off x="6403753" y="4705569"/>
            <a:ext cx="1465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4"/>
                </a:solidFill>
                <a:latin typeface="Calibri" charset="0"/>
                <a:ea typeface="Calibri" charset="0"/>
                <a:cs typeface="Calibri" charset="0"/>
              </a:rPr>
              <a:t>4-5 business day turnaround time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accent4"/>
                </a:solidFill>
                <a:latin typeface="Calibri" charset="0"/>
                <a:ea typeface="Calibri" charset="0"/>
                <a:cs typeface="Calibri" charset="0"/>
              </a:rPr>
              <a:t>Agreement outreach if needed</a:t>
            </a:r>
          </a:p>
          <a:p>
            <a:endParaRPr lang="en-US" sz="2800" dirty="0" err="1">
              <a:solidFill>
                <a:schemeClr val="accent4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8437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BBB68-DF64-46FB-9447-F27E76663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2567" y="365628"/>
            <a:ext cx="4123434" cy="81837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Kick-off call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sz="1600" i="1" dirty="0">
                <a:solidFill>
                  <a:schemeClr val="accent2"/>
                </a:solidFill>
              </a:rPr>
              <a:t>Led by Kathleen Rankin &amp; Betsy Casillo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BFCAA-1D7D-4EC5-B270-4CE41A28C3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7823" y="1600201"/>
            <a:ext cx="10684359" cy="4672852"/>
          </a:xfrm>
        </p:spPr>
        <p:txBody>
          <a:bodyPr>
            <a:normAutofit/>
          </a:bodyPr>
          <a:lstStyle/>
          <a:p>
            <a:r>
              <a:rPr lang="en-US" sz="2400" dirty="0"/>
              <a:t>To discuss your next steps:</a:t>
            </a:r>
          </a:p>
          <a:p>
            <a:pPr marL="0" indent="0">
              <a:buNone/>
            </a:pPr>
            <a:endParaRPr lang="en-US" dirty="0">
              <a:solidFill>
                <a:schemeClr val="accent2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Budget form/fee-related questions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Site list analysis &amp; next steps as necessary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Welcome letter overview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Communication to participating sites about Advarra as </a:t>
            </a:r>
            <a:r>
              <a:rPr lang="en-US" dirty="0" err="1">
                <a:solidFill>
                  <a:schemeClr val="accent2"/>
                </a:solidFill>
              </a:rPr>
              <a:t>sIRB</a:t>
            </a:r>
            <a:endParaRPr lang="en-US" dirty="0">
              <a:solidFill>
                <a:schemeClr val="accent2"/>
              </a:solidFill>
            </a:endParaRPr>
          </a:p>
          <a:p>
            <a:pPr lvl="1"/>
            <a:r>
              <a:rPr lang="en-US" dirty="0">
                <a:solidFill>
                  <a:schemeClr val="accent2"/>
                </a:solidFill>
              </a:rPr>
              <a:t>Steps to take if they do not have an agreement with Advarra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Recap on lead site submission process vs. participating site submission process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223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49642-CFEF-432D-BE42-78ACAF693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2905" y="656049"/>
            <a:ext cx="9598629" cy="81837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Lead site/data coordinating center/sponsor</a:t>
            </a:r>
            <a:br>
              <a:rPr lang="en-US" b="1" dirty="0">
                <a:solidFill>
                  <a:schemeClr val="accent1"/>
                </a:solidFill>
              </a:rPr>
            </a:br>
            <a:br>
              <a:rPr lang="en-US" dirty="0"/>
            </a:br>
            <a:endParaRPr lang="en-US" sz="1800" i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AA850B-B7B6-4784-9121-E7F980FD00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7823" y="1600201"/>
            <a:ext cx="10324141" cy="4672852"/>
          </a:xfrm>
        </p:spPr>
        <p:txBody>
          <a:bodyPr/>
          <a:lstStyle/>
          <a:p>
            <a:r>
              <a:rPr lang="en-US" dirty="0"/>
              <a:t>Protocol application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2B2730-28ED-4842-803B-25B696FD08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071" y="2183246"/>
            <a:ext cx="927735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843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0FD07-78D5-4B0A-888C-75CFF3AB5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2566" y="458865"/>
            <a:ext cx="9598629" cy="818379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Lead site/data coordinating center/sponsor (Cont’d)</a:t>
            </a:r>
            <a:br>
              <a:rPr lang="en-US" sz="3200" b="1" dirty="0">
                <a:solidFill>
                  <a:schemeClr val="accent1"/>
                </a:solidFill>
              </a:rPr>
            </a:b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67156A2-18F7-4153-A170-CA1FCCC13D6A}"/>
              </a:ext>
            </a:extLst>
          </p:cNvPr>
          <p:cNvSpPr txBox="1">
            <a:spLocks/>
          </p:cNvSpPr>
          <p:nvPr/>
        </p:nvSpPr>
        <p:spPr>
          <a:xfrm>
            <a:off x="622998" y="1351981"/>
            <a:ext cx="10479111" cy="5047154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>
            <a:lvl1pPr marL="434340" indent="-434340" algn="l" defTabSz="4572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800" kern="120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•"/>
              <a:defRPr sz="2400" kern="120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005840" indent="-228600" algn="l" defTabSz="457200" rtl="0" eaLnBrk="1" latinLnBrk="0" hangingPunct="1">
              <a:spcBef>
                <a:spcPct val="20000"/>
              </a:spcBef>
              <a:buFont typeface="Lucida Grande"/>
              <a:buChar char="-"/>
              <a:defRPr sz="2000" kern="120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71016" indent="-228600" algn="l" defTabSz="457200" rtl="0" eaLnBrk="1" latinLnBrk="0" hangingPunct="1">
              <a:spcBef>
                <a:spcPct val="20000"/>
              </a:spcBef>
              <a:buFont typeface="Lucida Grande"/>
              <a:buChar char="»"/>
              <a:defRPr sz="1800" kern="120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0876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Coordinate/communicate with participating sites</a:t>
            </a:r>
          </a:p>
          <a:p>
            <a:pPr lvl="1"/>
            <a:r>
              <a:rPr lang="en-US" sz="1600" dirty="0"/>
              <a:t>Advarra SIRB selection, timelines, next steps</a:t>
            </a:r>
          </a:p>
          <a:p>
            <a:r>
              <a:rPr lang="en-US" sz="2000" dirty="0"/>
              <a:t>Determine billing party for protocol/site review fees </a:t>
            </a:r>
          </a:p>
          <a:p>
            <a:r>
              <a:rPr lang="en-US" sz="2000" dirty="0"/>
              <a:t>Will have visibility to all sites once they submit in CIRBI</a:t>
            </a:r>
          </a:p>
          <a:p>
            <a:r>
              <a:rPr lang="en-US" sz="2000" dirty="0"/>
              <a:t>Create and/or distribute protocol level documents </a:t>
            </a:r>
          </a:p>
          <a:p>
            <a:pPr lvl="1"/>
            <a:r>
              <a:rPr lang="en-US" sz="1600" dirty="0"/>
              <a:t>Protocol, approved ICF template, drug/device information (if applicable) and any recruitment or subject facing materials that are approved on behalf of sites</a:t>
            </a:r>
          </a:p>
          <a:p>
            <a:r>
              <a:rPr lang="en-US" sz="2000" dirty="0"/>
              <a:t>Submit protocol level modifications and study renewal (as needed) and study closure (once complete)</a:t>
            </a:r>
          </a:p>
          <a:p>
            <a:r>
              <a:rPr lang="en-US" sz="2000" dirty="0"/>
              <a:t>May need to submit an investigator application if data coordinating center is engaged in the research</a:t>
            </a:r>
          </a:p>
          <a:p>
            <a:pPr lvl="1"/>
            <a:r>
              <a:rPr lang="en-US" sz="1600" dirty="0"/>
              <a:t>(e.g., intervention/interaction with participants, obtaining consent, handling private, identifiable information)</a:t>
            </a:r>
          </a:p>
          <a:p>
            <a:r>
              <a:rPr lang="en-US" sz="2000" dirty="0"/>
              <a:t>4-5 business day turnaround time (TAT) for protocol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574588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05E2D-A295-4277-8569-998E6316B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Add on site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EF1362-E7AB-4B66-A704-A90F214E94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9423" y="1600201"/>
            <a:ext cx="10157886" cy="4672852"/>
          </a:xfrm>
        </p:spPr>
        <p:txBody>
          <a:bodyPr/>
          <a:lstStyle/>
          <a:p>
            <a:r>
              <a:rPr lang="en-US" dirty="0"/>
              <a:t>Coming onto an already approved study at Advarra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Investigator Application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BCE6E7-904B-4A4D-9011-C96AD83D19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276" y="2553854"/>
            <a:ext cx="9172575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1407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03FCEF2-0827-449D-98CA-FAFE01A62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3263" y="301625"/>
            <a:ext cx="9598025" cy="81756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Add on site (Cont’d)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27044A8-E714-4E42-B1EF-6BD390323B96}"/>
              </a:ext>
            </a:extLst>
          </p:cNvPr>
          <p:cNvSpPr txBox="1">
            <a:spLocks/>
          </p:cNvSpPr>
          <p:nvPr/>
        </p:nvSpPr>
        <p:spPr>
          <a:xfrm>
            <a:off x="658767" y="1481296"/>
            <a:ext cx="10693595" cy="4672852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>
            <a:lvl1pPr marL="434340" indent="-434340" algn="l" defTabSz="4572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800" kern="120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•"/>
              <a:defRPr sz="2400" kern="120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005840" indent="-228600" algn="l" defTabSz="457200" rtl="0" eaLnBrk="1" latinLnBrk="0" hangingPunct="1">
              <a:spcBef>
                <a:spcPct val="20000"/>
              </a:spcBef>
              <a:buFont typeface="Lucida Grande"/>
              <a:buChar char="-"/>
              <a:defRPr sz="2000" kern="120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71016" indent="-228600" algn="l" defTabSz="457200" rtl="0" eaLnBrk="1" latinLnBrk="0" hangingPunct="1">
              <a:spcBef>
                <a:spcPct val="20000"/>
              </a:spcBef>
              <a:buFont typeface="Lucida Grande"/>
              <a:buChar char="»"/>
              <a:defRPr sz="1800" kern="120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0876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Will only see information related to your site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Investigator application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Site information (local context, investigator’s credentials, training, etc.)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Do not need to submit the protocol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Site approval following approval of the protocol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Cut-through cost to the lead site/sponsor (typically)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1-2 business day TAT time for site</a:t>
            </a:r>
          </a:p>
          <a:p>
            <a:pPr marL="0" indent="0">
              <a:buFontTx/>
              <a:buNone/>
            </a:pPr>
            <a:endParaRPr lang="en-US" dirty="0"/>
          </a:p>
          <a:p>
            <a:pPr marL="457200" lvl="1" indent="0">
              <a:buFont typeface="Arial"/>
              <a:buNone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8765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D3544-0909-48B3-A3D5-4171EA295D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to Expect</a:t>
            </a:r>
          </a:p>
        </p:txBody>
      </p:sp>
    </p:spTree>
    <p:extLst>
      <p:ext uri="{BB962C8B-B14F-4D97-AF65-F5344CB8AC3E}">
        <p14:creationId xmlns:p14="http://schemas.microsoft.com/office/powerpoint/2010/main" val="4026546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F407F-848D-47FB-BE4F-F34987476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What to Expect</a:t>
            </a:r>
            <a:endParaRPr lang="en-US" sz="27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64A8AE-63FC-4CF7-A59A-E4A29A10BE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7823" y="1600201"/>
            <a:ext cx="10749302" cy="4672852"/>
          </a:xfrm>
        </p:spPr>
        <p:txBody>
          <a:bodyPr>
            <a:normAutofit/>
          </a:bodyPr>
          <a:lstStyle/>
          <a:p>
            <a:r>
              <a:rPr lang="en-US" dirty="0"/>
              <a:t>IRB handbook- see CIRBI reference materials for copy</a:t>
            </a:r>
          </a:p>
          <a:p>
            <a:pPr lvl="1"/>
            <a:r>
              <a:rPr lang="en-US" dirty="0"/>
              <a:t>Reporting criteria</a:t>
            </a:r>
          </a:p>
          <a:p>
            <a:pPr lvl="1"/>
            <a:r>
              <a:rPr lang="en-US" dirty="0"/>
              <a:t>Roles and responsibilities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Dedicated Advarra team to assist with onboarding your study and any “how-to” questions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5049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EAEAD-5FA6-4FB4-A9D0-A7CEF5EFD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Budgeting &amp; Fees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278C791-5778-4849-860A-7EE74FAA85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8163" y="1600200"/>
            <a:ext cx="10818812" cy="4673600"/>
          </a:xfrm>
        </p:spPr>
        <p:txBody>
          <a:bodyPr/>
          <a:lstStyle/>
          <a:p>
            <a:r>
              <a:rPr lang="en-US" dirty="0"/>
              <a:t>Fee for service</a:t>
            </a:r>
          </a:p>
          <a:p>
            <a:pPr lvl="1"/>
            <a:r>
              <a:rPr lang="en-US" dirty="0"/>
              <a:t>A la carte; initial review, closeout</a:t>
            </a:r>
          </a:p>
          <a:p>
            <a:pPr lvl="1"/>
            <a:r>
              <a:rPr lang="en-US" dirty="0"/>
              <a:t>Invoice sent ~10 days post approval documentation </a:t>
            </a:r>
          </a:p>
          <a:p>
            <a:pPr lvl="2"/>
            <a:r>
              <a:rPr lang="en-US" dirty="0"/>
              <a:t>Bill-to information captured on Protocol application form</a:t>
            </a:r>
          </a:p>
          <a:p>
            <a:pPr lvl="1"/>
            <a:r>
              <a:rPr lang="en-US" dirty="0"/>
              <a:t>Fee schedule updated annually</a:t>
            </a:r>
          </a:p>
          <a:p>
            <a:r>
              <a:rPr lang="en-US" dirty="0"/>
              <a:t>Budget form</a:t>
            </a:r>
          </a:p>
          <a:p>
            <a:pPr lvl="1"/>
            <a:r>
              <a:rPr lang="en-US" dirty="0"/>
              <a:t>1-2 business days to provide ballpark budget estimate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55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CEDB28-B42D-490B-8EA2-1F42036B9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Agenda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25270CB-AB10-465D-810F-BD43BA4593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095" y="1616360"/>
            <a:ext cx="11038592" cy="5153324"/>
          </a:xfrm>
        </p:spPr>
        <p:txBody>
          <a:bodyPr>
            <a:noAutofit/>
          </a:bodyPr>
          <a:lstStyle/>
          <a:p>
            <a:pPr>
              <a:tabLst>
                <a:tab pos="3205163" algn="l"/>
              </a:tabLst>
            </a:pPr>
            <a:r>
              <a:rPr lang="en-US" sz="2400" dirty="0"/>
              <a:t>Welcome &amp; Introductions</a:t>
            </a:r>
          </a:p>
          <a:p>
            <a:pPr>
              <a:tabLst>
                <a:tab pos="3205163" algn="l"/>
              </a:tabLst>
            </a:pPr>
            <a:endParaRPr lang="en-US" sz="2400" dirty="0"/>
          </a:p>
          <a:p>
            <a:pPr>
              <a:tabLst>
                <a:tab pos="3205163" algn="l"/>
              </a:tabLst>
            </a:pPr>
            <a:r>
              <a:rPr lang="en-US" sz="2400" dirty="0"/>
              <a:t>NIH process overview (Tiffany Gommel)</a:t>
            </a:r>
          </a:p>
          <a:p>
            <a:pPr>
              <a:tabLst>
                <a:tab pos="3205163" algn="l"/>
              </a:tabLst>
            </a:pPr>
            <a:endParaRPr lang="en-US" sz="2400" dirty="0"/>
          </a:p>
          <a:p>
            <a:pPr>
              <a:tabLst>
                <a:tab pos="3205163" algn="l"/>
              </a:tabLst>
            </a:pPr>
            <a:r>
              <a:rPr lang="en-US" sz="2400" dirty="0"/>
              <a:t>Advarra services/capabilities, fees &amp; budgeting overview (Kathleen Rankin &amp; Lauri Carlile)</a:t>
            </a:r>
          </a:p>
          <a:p>
            <a:pPr>
              <a:tabLst>
                <a:tab pos="3205163" algn="l"/>
              </a:tabLst>
            </a:pPr>
            <a:endParaRPr lang="en-US" sz="2400" dirty="0"/>
          </a:p>
          <a:p>
            <a:pPr>
              <a:tabLst>
                <a:tab pos="3205163" algn="l"/>
              </a:tabLst>
            </a:pPr>
            <a:r>
              <a:rPr lang="en-US" sz="2400" dirty="0"/>
              <a:t>CIRBI overview/how to submit (Lauri Carlile)</a:t>
            </a:r>
          </a:p>
          <a:p>
            <a:pPr>
              <a:tabLst>
                <a:tab pos="3205163" algn="l"/>
              </a:tabLst>
            </a:pPr>
            <a:endParaRPr lang="en-US" sz="2400" dirty="0"/>
          </a:p>
          <a:p>
            <a:pPr>
              <a:tabLst>
                <a:tab pos="3205163" algn="l"/>
              </a:tabLst>
            </a:pPr>
            <a:r>
              <a:rPr lang="en-US" sz="2400" dirty="0"/>
              <a:t>Q&amp;A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934091-0F4F-4EBC-BD09-9A256546F65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2265" y="4193022"/>
            <a:ext cx="2237132" cy="2237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208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CCD2B-6BAB-4D5E-8FE4-FE5F6AF42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CIRBI best practices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F9B022-BC16-432A-BA4C-BE671687D5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7823" y="1600201"/>
            <a:ext cx="10796718" cy="4672852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Register in CIRBI under parent organization “National Institutes of Health” as the organization affiliation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Please use ‘contact the IRB’ to communicate with Jessica about specific studies/questions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Be sure to upload NIH’s “permission to proceed” document with your application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Answer “no” to COI questions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Answer “no” to HIPAA-related questions, as NIH is not a covered entity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3570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19813" y="2516445"/>
            <a:ext cx="9352373" cy="1398163"/>
          </a:xfrm>
        </p:spPr>
        <p:txBody>
          <a:bodyPr>
            <a:normAutofit/>
          </a:bodyPr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4853693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7F0CA-6C36-4009-A67C-37C4D2804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Contact 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6794A-9641-479B-945B-BD0CC2D651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0318" y="1694216"/>
            <a:ext cx="8607348" cy="3291022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solidFill>
                  <a:schemeClr val="accent2"/>
                </a:solidFill>
              </a:rPr>
              <a:t>Kathleen Rankin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Associate Director, Business Development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kathleen.rankin@advarra.com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513-878-2409 (O); 513-375-8399 (M)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solidFill>
                  <a:schemeClr val="accent2"/>
                </a:solidFill>
              </a:rPr>
              <a:t>Betsy Casillo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Client Engagement Partner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Betsy.Casillo@advarra.com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/>
              <a:t>513-619-1679 (O)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BF1C28-B6D1-4090-96DC-3FE6682E1420}"/>
              </a:ext>
            </a:extLst>
          </p:cNvPr>
          <p:cNvSpPr txBox="1"/>
          <p:nvPr/>
        </p:nvSpPr>
        <p:spPr>
          <a:xfrm>
            <a:off x="7482624" y="5570372"/>
            <a:ext cx="484245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sng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  <a:hlinkClick r:id="rId3"/>
              </a:rPr>
              <a:t>www.advarra.com</a:t>
            </a:r>
            <a:r>
              <a:rPr kumimoji="0" lang="en-US" sz="2800" b="1" i="0" u="sng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B9ED5C4-1C24-4CEB-845A-05AA8BFBCBA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2552" y="4279468"/>
            <a:ext cx="3102600" cy="129090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123F48E-6B5E-4CD2-AC4B-8DA1663CBA0E}"/>
              </a:ext>
            </a:extLst>
          </p:cNvPr>
          <p:cNvSpPr/>
          <p:nvPr/>
        </p:nvSpPr>
        <p:spPr>
          <a:xfrm>
            <a:off x="8465711" y="5981397"/>
            <a:ext cx="2876282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410.884.2900</a:t>
            </a:r>
          </a:p>
        </p:txBody>
      </p:sp>
    </p:spTree>
    <p:extLst>
      <p:ext uri="{BB962C8B-B14F-4D97-AF65-F5344CB8AC3E}">
        <p14:creationId xmlns:p14="http://schemas.microsoft.com/office/powerpoint/2010/main" val="38330716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BAED9-BA4C-4C6A-A11B-1F59A13024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CIRBI Overview</a:t>
            </a:r>
          </a:p>
        </p:txBody>
      </p:sp>
    </p:spTree>
    <p:extLst>
      <p:ext uri="{BB962C8B-B14F-4D97-AF65-F5344CB8AC3E}">
        <p14:creationId xmlns:p14="http://schemas.microsoft.com/office/powerpoint/2010/main" val="1103593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1B8E9-6752-40F6-995A-34C89C47B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Meet your </a:t>
            </a:r>
            <a:r>
              <a:rPr lang="en-US" b="1" dirty="0">
                <a:solidFill>
                  <a:schemeClr val="accent2"/>
                </a:solidFill>
              </a:rPr>
              <a:t>Advarra</a:t>
            </a:r>
            <a:r>
              <a:rPr lang="en-US" b="1" dirty="0">
                <a:solidFill>
                  <a:schemeClr val="accent1"/>
                </a:solidFill>
              </a:rPr>
              <a:t>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D8B967-D7A6-4DA9-8D6D-FD7B3910D3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7823" y="1443183"/>
            <a:ext cx="10564286" cy="467285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Kathleen Rankin </a:t>
            </a:r>
          </a:p>
          <a:p>
            <a:pPr lvl="1"/>
            <a:r>
              <a:rPr lang="en-US" dirty="0"/>
              <a:t>Business point of contact </a:t>
            </a:r>
          </a:p>
          <a:p>
            <a:pPr lvl="2"/>
            <a:r>
              <a:rPr lang="en-US" dirty="0"/>
              <a:t>Budgeting &amp; Fees</a:t>
            </a:r>
          </a:p>
          <a:p>
            <a:pPr lvl="2"/>
            <a:r>
              <a:rPr lang="en-US" dirty="0"/>
              <a:t>Contract negotiation with new sites</a:t>
            </a:r>
          </a:p>
          <a:p>
            <a:pPr lvl="1"/>
            <a:r>
              <a:rPr lang="en-US" dirty="0"/>
              <a:t>Notify of new study/request for budget estimate and letter of support</a:t>
            </a:r>
          </a:p>
          <a:p>
            <a:r>
              <a:rPr lang="en-US" dirty="0"/>
              <a:t>Betsy Casillo</a:t>
            </a:r>
          </a:p>
          <a:p>
            <a:pPr lvl="1"/>
            <a:r>
              <a:rPr lang="en-US" dirty="0"/>
              <a:t>Client Engagement Partner </a:t>
            </a:r>
          </a:p>
          <a:p>
            <a:pPr lvl="2"/>
            <a:r>
              <a:rPr lang="en-US" dirty="0"/>
              <a:t>Assistance submitting</a:t>
            </a:r>
          </a:p>
          <a:p>
            <a:pPr lvl="2"/>
            <a:r>
              <a:rPr lang="en-US" dirty="0"/>
              <a:t>Onboarding new sites</a:t>
            </a:r>
          </a:p>
          <a:p>
            <a:pPr lvl="2"/>
            <a:r>
              <a:rPr lang="en-US" dirty="0"/>
              <a:t>Advarra process questions</a:t>
            </a:r>
          </a:p>
          <a:p>
            <a:pPr lvl="2"/>
            <a:r>
              <a:rPr lang="en-US" dirty="0"/>
              <a:t>Metrics</a:t>
            </a:r>
          </a:p>
          <a:p>
            <a:r>
              <a:rPr lang="en-US" dirty="0"/>
              <a:t>Jessica Reis (Bolte)</a:t>
            </a:r>
          </a:p>
          <a:p>
            <a:pPr lvl="1"/>
            <a:r>
              <a:rPr lang="en-US" dirty="0"/>
              <a:t>Your assigned operational POC for all things study-specific 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482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9EA5E-6E8E-493C-9CF5-27C6029EE7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9813" y="2988077"/>
            <a:ext cx="9352373" cy="1398163"/>
          </a:xfrm>
        </p:spPr>
        <p:txBody>
          <a:bodyPr>
            <a:normAutofit fontScale="90000"/>
          </a:bodyPr>
          <a:lstStyle/>
          <a:p>
            <a:r>
              <a:rPr lang="en-US" dirty="0"/>
              <a:t>Advarra Services &amp; Capabilities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432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Isosceles Triangle 86">
            <a:extLst>
              <a:ext uri="{FF2B5EF4-FFF2-40B4-BE49-F238E27FC236}">
                <a16:creationId xmlns:a16="http://schemas.microsoft.com/office/drawing/2014/main" id="{A8671BC6-CAAC-4B33-83CE-61FAA8B3CE65}"/>
              </a:ext>
            </a:extLst>
          </p:cNvPr>
          <p:cNvSpPr/>
          <p:nvPr/>
        </p:nvSpPr>
        <p:spPr>
          <a:xfrm>
            <a:off x="475917" y="1929098"/>
            <a:ext cx="11240166" cy="409571"/>
          </a:xfrm>
          <a:prstGeom prst="triangle">
            <a:avLst/>
          </a:prstGeom>
          <a:gradFill flip="none" rotWithShape="1">
            <a:gsLst>
              <a:gs pos="0">
                <a:schemeClr val="tx2">
                  <a:tint val="66000"/>
                  <a:satMod val="160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Advarra History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676" y="458657"/>
            <a:ext cx="2778648" cy="1417275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992944" y="5492394"/>
            <a:ext cx="10206112" cy="983888"/>
          </a:xfrm>
          <a:solidFill>
            <a:schemeClr val="accent2"/>
          </a:solidFill>
          <a:ln w="38100">
            <a:noFill/>
          </a:ln>
        </p:spPr>
        <p:txBody>
          <a:bodyPr lIns="182880" tIns="91440" rIns="182880" bIns="91440" anchor="ctr">
            <a:noAutofit/>
          </a:bodyPr>
          <a:lstStyle/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All legacy brands are fully integrated and no longer separate companies. </a:t>
            </a:r>
            <a:br>
              <a:rPr lang="en-US" sz="2400" b="1" dirty="0">
                <a:solidFill>
                  <a:schemeClr val="bg1"/>
                </a:solidFill>
              </a:rPr>
            </a:br>
            <a:r>
              <a:rPr lang="en-US" sz="2800" b="1" dirty="0">
                <a:solidFill>
                  <a:schemeClr val="bg1"/>
                </a:solidFill>
              </a:rPr>
              <a:t>We operate </a:t>
            </a:r>
            <a:r>
              <a:rPr lang="en-US" sz="2800" b="1" u="sng" dirty="0">
                <a:solidFill>
                  <a:schemeClr val="bg1"/>
                </a:solidFill>
              </a:rPr>
              <a:t>ONLY</a:t>
            </a:r>
            <a:r>
              <a:rPr lang="en-US" sz="2800" b="1" dirty="0">
                <a:solidFill>
                  <a:schemeClr val="bg1"/>
                </a:solidFill>
              </a:rPr>
              <a:t> as Advarra.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7EBA469E-2589-4FD6-A373-E7C955C1F713}"/>
              </a:ext>
            </a:extLst>
          </p:cNvPr>
          <p:cNvGrpSpPr/>
          <p:nvPr/>
        </p:nvGrpSpPr>
        <p:grpSpPr>
          <a:xfrm>
            <a:off x="475917" y="1115414"/>
            <a:ext cx="11240166" cy="5418667"/>
            <a:chOff x="193439" y="1115414"/>
            <a:chExt cx="11240166" cy="5418667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1D7C9A2D-3A3C-4C91-9224-9F518585785C}"/>
                </a:ext>
              </a:extLst>
            </p:cNvPr>
            <p:cNvGrpSpPr/>
            <p:nvPr/>
          </p:nvGrpSpPr>
          <p:grpSpPr>
            <a:xfrm>
              <a:off x="193439" y="1115414"/>
              <a:ext cx="11240166" cy="5418667"/>
              <a:chOff x="422037" y="1115414"/>
              <a:chExt cx="11240166" cy="5418667"/>
            </a:xfrm>
          </p:grpSpPr>
          <p:graphicFrame>
            <p:nvGraphicFramePr>
              <p:cNvPr id="3" name="Diagram 2">
                <a:extLst>
                  <a:ext uri="{FF2B5EF4-FFF2-40B4-BE49-F238E27FC236}">
                    <a16:creationId xmlns:a16="http://schemas.microsoft.com/office/drawing/2014/main" id="{7A06D9DE-D5AD-4061-8038-A41D66845706}"/>
                  </a:ext>
                </a:extLst>
              </p:cNvPr>
              <p:cNvGraphicFramePr/>
              <p:nvPr/>
            </p:nvGraphicFramePr>
            <p:xfrm>
              <a:off x="428831" y="1115414"/>
              <a:ext cx="11233372" cy="541866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C00035D1-799E-46D5-922A-A0F9CB37CC15}"/>
                  </a:ext>
                </a:extLst>
              </p:cNvPr>
              <p:cNvGrpSpPr/>
              <p:nvPr/>
            </p:nvGrpSpPr>
            <p:grpSpPr>
              <a:xfrm>
                <a:off x="422037" y="2335636"/>
                <a:ext cx="11240166" cy="3001302"/>
                <a:chOff x="422037" y="2208043"/>
                <a:chExt cx="11240166" cy="3001302"/>
              </a:xfrm>
            </p:grpSpPr>
            <p:grpSp>
              <p:nvGrpSpPr>
                <p:cNvPr id="84" name="Group 83">
                  <a:extLst>
                    <a:ext uri="{FF2B5EF4-FFF2-40B4-BE49-F238E27FC236}">
                      <a16:creationId xmlns:a16="http://schemas.microsoft.com/office/drawing/2014/main" id="{31A095F0-EC2C-43EA-B82B-B1D8955137DB}"/>
                    </a:ext>
                  </a:extLst>
                </p:cNvPr>
                <p:cNvGrpSpPr/>
                <p:nvPr/>
              </p:nvGrpSpPr>
              <p:grpSpPr>
                <a:xfrm>
                  <a:off x="422037" y="2933608"/>
                  <a:ext cx="1187566" cy="585769"/>
                  <a:chOff x="422037" y="2933608"/>
                  <a:chExt cx="1187566" cy="585769"/>
                </a:xfrm>
              </p:grpSpPr>
              <p:pic>
                <p:nvPicPr>
                  <p:cNvPr id="30" name="Picture 29">
                    <a:extLst>
                      <a:ext uri="{FF2B5EF4-FFF2-40B4-BE49-F238E27FC236}">
                        <a16:creationId xmlns:a16="http://schemas.microsoft.com/office/drawing/2014/main" id="{D32FE0AB-B4DE-4ACA-A301-B4F94415B54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422037" y="2933608"/>
                    <a:ext cx="1187566" cy="236928"/>
                  </a:xfrm>
                  <a:prstGeom prst="rect">
                    <a:avLst/>
                  </a:prstGeom>
                </p:spPr>
              </p:pic>
              <p:cxnSp>
                <p:nvCxnSpPr>
                  <p:cNvPr id="34" name="Straight Connector 33">
                    <a:extLst>
                      <a:ext uri="{FF2B5EF4-FFF2-40B4-BE49-F238E27FC236}">
                        <a16:creationId xmlns:a16="http://schemas.microsoft.com/office/drawing/2014/main" id="{275EB0F8-4FD2-4135-A728-86A73E395159}"/>
                      </a:ext>
                    </a:extLst>
                  </p:cNvPr>
                  <p:cNvCxnSpPr>
                    <a:cxnSpLocks/>
                    <a:stCxn id="30" idx="2"/>
                  </p:cNvCxnSpPr>
                  <p:nvPr/>
                </p:nvCxnSpPr>
                <p:spPr>
                  <a:xfrm>
                    <a:off x="1015820" y="3170536"/>
                    <a:ext cx="0" cy="348841"/>
                  </a:xfrm>
                  <a:prstGeom prst="line">
                    <a:avLst/>
                  </a:prstGeom>
                  <a:ln>
                    <a:solidFill>
                      <a:schemeClr val="accent3"/>
                    </a:solidFill>
                    <a:tailEnd type="oval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1" name="Group 80">
                  <a:extLst>
                    <a:ext uri="{FF2B5EF4-FFF2-40B4-BE49-F238E27FC236}">
                      <a16:creationId xmlns:a16="http://schemas.microsoft.com/office/drawing/2014/main" id="{1AAAB6CB-4710-4D22-9DBC-FF8A8138D37E}"/>
                    </a:ext>
                  </a:extLst>
                </p:cNvPr>
                <p:cNvGrpSpPr/>
                <p:nvPr/>
              </p:nvGrpSpPr>
              <p:grpSpPr>
                <a:xfrm>
                  <a:off x="2289935" y="2877488"/>
                  <a:ext cx="1480960" cy="619868"/>
                  <a:chOff x="2289935" y="2877488"/>
                  <a:chExt cx="1480960" cy="619868"/>
                </a:xfrm>
              </p:grpSpPr>
              <p:pic>
                <p:nvPicPr>
                  <p:cNvPr id="12" name="Picture 11">
                    <a:extLst>
                      <a:ext uri="{FF2B5EF4-FFF2-40B4-BE49-F238E27FC236}">
                        <a16:creationId xmlns:a16="http://schemas.microsoft.com/office/drawing/2014/main" id="{BE7B8D6E-392C-4746-8099-C4FC3686F38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2289935" y="2877488"/>
                    <a:ext cx="1480960" cy="349168"/>
                  </a:xfrm>
                  <a:prstGeom prst="rect">
                    <a:avLst/>
                  </a:prstGeom>
                </p:spPr>
              </p:pic>
              <p:cxnSp>
                <p:nvCxnSpPr>
                  <p:cNvPr id="35" name="Straight Connector 34">
                    <a:extLst>
                      <a:ext uri="{FF2B5EF4-FFF2-40B4-BE49-F238E27FC236}">
                        <a16:creationId xmlns:a16="http://schemas.microsoft.com/office/drawing/2014/main" id="{E1AE97E9-6F6D-4D05-8A2A-B638C62B1DE4}"/>
                      </a:ext>
                    </a:extLst>
                  </p:cNvPr>
                  <p:cNvCxnSpPr>
                    <a:cxnSpLocks/>
                    <a:stCxn id="12" idx="2"/>
                  </p:cNvCxnSpPr>
                  <p:nvPr/>
                </p:nvCxnSpPr>
                <p:spPr>
                  <a:xfrm>
                    <a:off x="3030415" y="3226656"/>
                    <a:ext cx="0" cy="270700"/>
                  </a:xfrm>
                  <a:prstGeom prst="line">
                    <a:avLst/>
                  </a:prstGeom>
                  <a:ln>
                    <a:solidFill>
                      <a:schemeClr val="accent3"/>
                    </a:solidFill>
                    <a:tailEnd type="oval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9" name="Group 78">
                  <a:extLst>
                    <a:ext uri="{FF2B5EF4-FFF2-40B4-BE49-F238E27FC236}">
                      <a16:creationId xmlns:a16="http://schemas.microsoft.com/office/drawing/2014/main" id="{87B8EA99-5F20-4D87-A272-96BA6FFC6F36}"/>
                    </a:ext>
                  </a:extLst>
                </p:cNvPr>
                <p:cNvGrpSpPr/>
                <p:nvPr/>
              </p:nvGrpSpPr>
              <p:grpSpPr>
                <a:xfrm>
                  <a:off x="5585172" y="2814206"/>
                  <a:ext cx="886706" cy="691400"/>
                  <a:chOff x="5585172" y="2814206"/>
                  <a:chExt cx="886706" cy="691400"/>
                </a:xfrm>
              </p:grpSpPr>
              <p:pic>
                <p:nvPicPr>
                  <p:cNvPr id="16" name="Picture 15" descr="A close up of a logo&#10;&#10;Description automatically generated">
                    <a:extLst>
                      <a:ext uri="{FF2B5EF4-FFF2-40B4-BE49-F238E27FC236}">
                        <a16:creationId xmlns:a16="http://schemas.microsoft.com/office/drawing/2014/main" id="{727E9B74-8558-482B-BFB4-144553C4639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5585172" y="2814206"/>
                    <a:ext cx="886706" cy="433200"/>
                  </a:xfrm>
                  <a:prstGeom prst="rect">
                    <a:avLst/>
                  </a:prstGeom>
                </p:spPr>
              </p:pic>
              <p:cxnSp>
                <p:nvCxnSpPr>
                  <p:cNvPr id="36" name="Straight Connector 35">
                    <a:extLst>
                      <a:ext uri="{FF2B5EF4-FFF2-40B4-BE49-F238E27FC236}">
                        <a16:creationId xmlns:a16="http://schemas.microsoft.com/office/drawing/2014/main" id="{8BA8DB21-B863-41A2-B5F3-461938C9A15B}"/>
                      </a:ext>
                    </a:extLst>
                  </p:cNvPr>
                  <p:cNvCxnSpPr>
                    <a:cxnSpLocks/>
                    <a:stCxn id="16" idx="2"/>
                  </p:cNvCxnSpPr>
                  <p:nvPr/>
                </p:nvCxnSpPr>
                <p:spPr>
                  <a:xfrm>
                    <a:off x="6028525" y="3247406"/>
                    <a:ext cx="0" cy="258200"/>
                  </a:xfrm>
                  <a:prstGeom prst="line">
                    <a:avLst/>
                  </a:prstGeom>
                  <a:ln>
                    <a:solidFill>
                      <a:schemeClr val="accent3"/>
                    </a:solidFill>
                    <a:tailEnd type="oval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0" name="Group 79">
                  <a:extLst>
                    <a:ext uri="{FF2B5EF4-FFF2-40B4-BE49-F238E27FC236}">
                      <a16:creationId xmlns:a16="http://schemas.microsoft.com/office/drawing/2014/main" id="{4444C9BF-D3BB-4EBD-B777-C47C6BCBD928}"/>
                    </a:ext>
                  </a:extLst>
                </p:cNvPr>
                <p:cNvGrpSpPr/>
                <p:nvPr/>
              </p:nvGrpSpPr>
              <p:grpSpPr>
                <a:xfrm>
                  <a:off x="4353259" y="2208043"/>
                  <a:ext cx="1375146" cy="1289313"/>
                  <a:chOff x="4353259" y="2208043"/>
                  <a:chExt cx="1375146" cy="1289313"/>
                </a:xfrm>
              </p:grpSpPr>
              <p:pic>
                <p:nvPicPr>
                  <p:cNvPr id="32" name="Picture 31" descr="A picture containing clipart&#10;&#10;Description automatically generated">
                    <a:extLst>
                      <a:ext uri="{FF2B5EF4-FFF2-40B4-BE49-F238E27FC236}">
                        <a16:creationId xmlns:a16="http://schemas.microsoft.com/office/drawing/2014/main" id="{30BA147A-7D68-4F29-9A06-EF46EA86885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4353259" y="2208043"/>
                    <a:ext cx="1375146" cy="530346"/>
                  </a:xfrm>
                  <a:prstGeom prst="rect">
                    <a:avLst/>
                  </a:prstGeom>
                </p:spPr>
              </p:pic>
              <p:cxnSp>
                <p:nvCxnSpPr>
                  <p:cNvPr id="37" name="Straight Connector 36">
                    <a:extLst>
                      <a:ext uri="{FF2B5EF4-FFF2-40B4-BE49-F238E27FC236}">
                        <a16:creationId xmlns:a16="http://schemas.microsoft.com/office/drawing/2014/main" id="{E02EBAFB-2444-4F88-8641-23465D3870FB}"/>
                      </a:ext>
                    </a:extLst>
                  </p:cNvPr>
                  <p:cNvCxnSpPr>
                    <a:cxnSpLocks/>
                    <a:stCxn id="32" idx="2"/>
                  </p:cNvCxnSpPr>
                  <p:nvPr/>
                </p:nvCxnSpPr>
                <p:spPr>
                  <a:xfrm>
                    <a:off x="5040832" y="2738389"/>
                    <a:ext cx="0" cy="758967"/>
                  </a:xfrm>
                  <a:prstGeom prst="line">
                    <a:avLst/>
                  </a:prstGeom>
                  <a:ln>
                    <a:solidFill>
                      <a:schemeClr val="accent3"/>
                    </a:solidFill>
                    <a:tailEnd type="oval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8" name="Group 77">
                  <a:extLst>
                    <a:ext uri="{FF2B5EF4-FFF2-40B4-BE49-F238E27FC236}">
                      <a16:creationId xmlns:a16="http://schemas.microsoft.com/office/drawing/2014/main" id="{B104228C-F631-4BC2-B2EC-128503B33FE9}"/>
                    </a:ext>
                  </a:extLst>
                </p:cNvPr>
                <p:cNvGrpSpPr/>
                <p:nvPr/>
              </p:nvGrpSpPr>
              <p:grpSpPr>
                <a:xfrm>
                  <a:off x="6033218" y="2211076"/>
                  <a:ext cx="1984774" cy="1274891"/>
                  <a:chOff x="6033218" y="2211076"/>
                  <a:chExt cx="1984774" cy="1274891"/>
                </a:xfrm>
              </p:grpSpPr>
              <p:pic>
                <p:nvPicPr>
                  <p:cNvPr id="24" name="Picture 23" descr="A screenshot of a social media post&#10;&#10;Description automatically generated">
                    <a:extLst>
                      <a:ext uri="{FF2B5EF4-FFF2-40B4-BE49-F238E27FC236}">
                        <a16:creationId xmlns:a16="http://schemas.microsoft.com/office/drawing/2014/main" id="{044AE18D-CA94-4F37-81F8-81525711D3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3"/>
                  <a:srcRect l="4042" t="3966" r="40336" b="77364"/>
                  <a:stretch/>
                </p:blipFill>
                <p:spPr>
                  <a:xfrm>
                    <a:off x="6033218" y="2211076"/>
                    <a:ext cx="1984774" cy="524280"/>
                  </a:xfrm>
                  <a:prstGeom prst="rect">
                    <a:avLst/>
                  </a:prstGeom>
                </p:spPr>
              </p:pic>
              <p:cxnSp>
                <p:nvCxnSpPr>
                  <p:cNvPr id="38" name="Straight Connector 37">
                    <a:extLst>
                      <a:ext uri="{FF2B5EF4-FFF2-40B4-BE49-F238E27FC236}">
                        <a16:creationId xmlns:a16="http://schemas.microsoft.com/office/drawing/2014/main" id="{3385DC19-03FB-4EBF-83F1-649923D5AAE5}"/>
                      </a:ext>
                    </a:extLst>
                  </p:cNvPr>
                  <p:cNvCxnSpPr>
                    <a:cxnSpLocks/>
                    <a:stCxn id="24" idx="2"/>
                  </p:cNvCxnSpPr>
                  <p:nvPr/>
                </p:nvCxnSpPr>
                <p:spPr>
                  <a:xfrm>
                    <a:off x="7025605" y="2735356"/>
                    <a:ext cx="0" cy="750611"/>
                  </a:xfrm>
                  <a:prstGeom prst="line">
                    <a:avLst/>
                  </a:prstGeom>
                  <a:ln>
                    <a:solidFill>
                      <a:schemeClr val="accent3"/>
                    </a:solidFill>
                    <a:tailEnd type="oval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6" name="Group 75">
                  <a:extLst>
                    <a:ext uri="{FF2B5EF4-FFF2-40B4-BE49-F238E27FC236}">
                      <a16:creationId xmlns:a16="http://schemas.microsoft.com/office/drawing/2014/main" id="{53ADCFD7-757B-4929-8BF0-9AB5F53A67AC}"/>
                    </a:ext>
                  </a:extLst>
                </p:cNvPr>
                <p:cNvGrpSpPr/>
                <p:nvPr/>
              </p:nvGrpSpPr>
              <p:grpSpPr>
                <a:xfrm>
                  <a:off x="8339006" y="2745613"/>
                  <a:ext cx="1414726" cy="776918"/>
                  <a:chOff x="8339006" y="2745613"/>
                  <a:chExt cx="1414726" cy="776918"/>
                </a:xfrm>
              </p:grpSpPr>
              <p:pic>
                <p:nvPicPr>
                  <p:cNvPr id="26" name="Picture 25" descr="A picture containing green&#10;&#10;Description automatically generated">
                    <a:extLst>
                      <a:ext uri="{FF2B5EF4-FFF2-40B4-BE49-F238E27FC236}">
                        <a16:creationId xmlns:a16="http://schemas.microsoft.com/office/drawing/2014/main" id="{9325E4C4-CC5E-4729-BFC0-3E0BDAC7370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8339006" y="2745613"/>
                    <a:ext cx="1414726" cy="446756"/>
                  </a:xfrm>
                  <a:prstGeom prst="rect">
                    <a:avLst/>
                  </a:prstGeom>
                </p:spPr>
              </p:pic>
              <p:cxnSp>
                <p:nvCxnSpPr>
                  <p:cNvPr id="39" name="Straight Connector 38">
                    <a:extLst>
                      <a:ext uri="{FF2B5EF4-FFF2-40B4-BE49-F238E27FC236}">
                        <a16:creationId xmlns:a16="http://schemas.microsoft.com/office/drawing/2014/main" id="{3CD6F443-49CE-4F00-95C0-1D0BE7F371D1}"/>
                      </a:ext>
                    </a:extLst>
                  </p:cNvPr>
                  <p:cNvCxnSpPr>
                    <a:cxnSpLocks/>
                    <a:stCxn id="26" idx="2"/>
                  </p:cNvCxnSpPr>
                  <p:nvPr/>
                </p:nvCxnSpPr>
                <p:spPr>
                  <a:xfrm>
                    <a:off x="9046369" y="3192369"/>
                    <a:ext cx="0" cy="330162"/>
                  </a:xfrm>
                  <a:prstGeom prst="line">
                    <a:avLst/>
                  </a:prstGeom>
                  <a:ln>
                    <a:solidFill>
                      <a:schemeClr val="accent3"/>
                    </a:solidFill>
                    <a:tailEnd type="oval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7" name="Group 76">
                  <a:extLst>
                    <a:ext uri="{FF2B5EF4-FFF2-40B4-BE49-F238E27FC236}">
                      <a16:creationId xmlns:a16="http://schemas.microsoft.com/office/drawing/2014/main" id="{4934EC25-95A1-4C34-8E36-1832441A03AC}"/>
                    </a:ext>
                  </a:extLst>
                </p:cNvPr>
                <p:cNvGrpSpPr/>
                <p:nvPr/>
              </p:nvGrpSpPr>
              <p:grpSpPr>
                <a:xfrm>
                  <a:off x="10356907" y="2591380"/>
                  <a:ext cx="1305296" cy="894587"/>
                  <a:chOff x="10356907" y="2591380"/>
                  <a:chExt cx="1305296" cy="894587"/>
                </a:xfrm>
              </p:grpSpPr>
              <p:pic>
                <p:nvPicPr>
                  <p:cNvPr id="28" name="Picture 27" descr="A picture containing object&#10;&#10;Description automatically generated">
                    <a:extLst>
                      <a:ext uri="{FF2B5EF4-FFF2-40B4-BE49-F238E27FC236}">
                        <a16:creationId xmlns:a16="http://schemas.microsoft.com/office/drawing/2014/main" id="{7E144B2C-570D-4DE9-BC0B-B883115F407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5"/>
                  <a:stretch>
                    <a:fillRect/>
                  </a:stretch>
                </p:blipFill>
                <p:spPr>
                  <a:xfrm>
                    <a:off x="10356907" y="2591380"/>
                    <a:ext cx="1305296" cy="460692"/>
                  </a:xfrm>
                  <a:prstGeom prst="rect">
                    <a:avLst/>
                  </a:prstGeom>
                </p:spPr>
              </p:pic>
              <p:cxnSp>
                <p:nvCxnSpPr>
                  <p:cNvPr id="40" name="Straight Connector 39">
                    <a:extLst>
                      <a:ext uri="{FF2B5EF4-FFF2-40B4-BE49-F238E27FC236}">
                        <a16:creationId xmlns:a16="http://schemas.microsoft.com/office/drawing/2014/main" id="{F99BC694-7A74-428F-8939-22814971BD24}"/>
                      </a:ext>
                    </a:extLst>
                  </p:cNvPr>
                  <p:cNvCxnSpPr>
                    <a:cxnSpLocks/>
                    <a:stCxn id="28" idx="2"/>
                  </p:cNvCxnSpPr>
                  <p:nvPr/>
                </p:nvCxnSpPr>
                <p:spPr>
                  <a:xfrm>
                    <a:off x="11009555" y="3052072"/>
                    <a:ext cx="0" cy="433895"/>
                  </a:xfrm>
                  <a:prstGeom prst="line">
                    <a:avLst/>
                  </a:prstGeom>
                  <a:ln>
                    <a:solidFill>
                      <a:schemeClr val="accent3"/>
                    </a:solidFill>
                    <a:tailEnd type="oval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3" name="Group 82">
                  <a:extLst>
                    <a:ext uri="{FF2B5EF4-FFF2-40B4-BE49-F238E27FC236}">
                      <a16:creationId xmlns:a16="http://schemas.microsoft.com/office/drawing/2014/main" id="{9BDC9DA5-5F0C-4D2F-B5D0-0B6B71140FAA}"/>
                    </a:ext>
                  </a:extLst>
                </p:cNvPr>
                <p:cNvGrpSpPr/>
                <p:nvPr/>
              </p:nvGrpSpPr>
              <p:grpSpPr>
                <a:xfrm>
                  <a:off x="1293018" y="3879459"/>
                  <a:ext cx="1548876" cy="710248"/>
                  <a:chOff x="1293018" y="3879459"/>
                  <a:chExt cx="1548876" cy="710248"/>
                </a:xfrm>
              </p:grpSpPr>
              <p:pic>
                <p:nvPicPr>
                  <p:cNvPr id="10" name="Picture 9">
                    <a:extLst>
                      <a:ext uri="{FF2B5EF4-FFF2-40B4-BE49-F238E27FC236}">
                        <a16:creationId xmlns:a16="http://schemas.microsoft.com/office/drawing/2014/main" id="{0A1E7820-22F7-4C39-9C4D-BA95ACC01AD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1293018" y="4204209"/>
                    <a:ext cx="1548876" cy="385498"/>
                  </a:xfrm>
                  <a:prstGeom prst="rect">
                    <a:avLst/>
                  </a:prstGeom>
                </p:spPr>
              </p:pic>
              <p:cxnSp>
                <p:nvCxnSpPr>
                  <p:cNvPr id="41" name="Straight Connector 40">
                    <a:extLst>
                      <a:ext uri="{FF2B5EF4-FFF2-40B4-BE49-F238E27FC236}">
                        <a16:creationId xmlns:a16="http://schemas.microsoft.com/office/drawing/2014/main" id="{8EB21BCB-8E26-4D63-964B-AE930D6F3AC9}"/>
                      </a:ext>
                    </a:extLst>
                  </p:cNvPr>
                  <p:cNvCxnSpPr>
                    <a:cxnSpLocks/>
                    <a:stCxn id="10" idx="0"/>
                  </p:cNvCxnSpPr>
                  <p:nvPr/>
                </p:nvCxnSpPr>
                <p:spPr>
                  <a:xfrm flipV="1">
                    <a:off x="2067456" y="3879459"/>
                    <a:ext cx="0" cy="324750"/>
                  </a:xfrm>
                  <a:prstGeom prst="line">
                    <a:avLst/>
                  </a:prstGeom>
                  <a:ln>
                    <a:solidFill>
                      <a:schemeClr val="accent3"/>
                    </a:solidFill>
                    <a:tailEnd type="oval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2" name="Group 81">
                  <a:extLst>
                    <a:ext uri="{FF2B5EF4-FFF2-40B4-BE49-F238E27FC236}">
                      <a16:creationId xmlns:a16="http://schemas.microsoft.com/office/drawing/2014/main" id="{165A5E01-F044-40B6-8A41-BD08427EC409}"/>
                    </a:ext>
                  </a:extLst>
                </p:cNvPr>
                <p:cNvGrpSpPr/>
                <p:nvPr/>
              </p:nvGrpSpPr>
              <p:grpSpPr>
                <a:xfrm>
                  <a:off x="3154884" y="3885878"/>
                  <a:ext cx="1786718" cy="708670"/>
                  <a:chOff x="3154884" y="3885878"/>
                  <a:chExt cx="1786718" cy="708670"/>
                </a:xfrm>
              </p:grpSpPr>
              <p:pic>
                <p:nvPicPr>
                  <p:cNvPr id="20" name="Picture 19" descr="A close up of a sign&#10;&#10;Description automatically generated">
                    <a:extLst>
                      <a:ext uri="{FF2B5EF4-FFF2-40B4-BE49-F238E27FC236}">
                        <a16:creationId xmlns:a16="http://schemas.microsoft.com/office/drawing/2014/main" id="{A0716F7F-04FC-4F29-903F-C478F47455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7"/>
                  <a:stretch>
                    <a:fillRect/>
                  </a:stretch>
                </p:blipFill>
                <p:spPr>
                  <a:xfrm>
                    <a:off x="3154884" y="4199368"/>
                    <a:ext cx="1786718" cy="395180"/>
                  </a:xfrm>
                  <a:prstGeom prst="rect">
                    <a:avLst/>
                  </a:prstGeom>
                </p:spPr>
              </p:pic>
              <p:cxnSp>
                <p:nvCxnSpPr>
                  <p:cNvPr id="42" name="Straight Connector 41">
                    <a:extLst>
                      <a:ext uri="{FF2B5EF4-FFF2-40B4-BE49-F238E27FC236}">
                        <a16:creationId xmlns:a16="http://schemas.microsoft.com/office/drawing/2014/main" id="{8E2F6EE0-B00B-4A2E-9654-67302EFC6429}"/>
                      </a:ext>
                    </a:extLst>
                  </p:cNvPr>
                  <p:cNvCxnSpPr>
                    <a:cxnSpLocks/>
                    <a:stCxn id="20" idx="0"/>
                  </p:cNvCxnSpPr>
                  <p:nvPr/>
                </p:nvCxnSpPr>
                <p:spPr>
                  <a:xfrm flipV="1">
                    <a:off x="4048243" y="3885878"/>
                    <a:ext cx="0" cy="313490"/>
                  </a:xfrm>
                  <a:prstGeom prst="line">
                    <a:avLst/>
                  </a:prstGeom>
                  <a:ln>
                    <a:solidFill>
                      <a:schemeClr val="accent3"/>
                    </a:solidFill>
                    <a:tailEnd type="oval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2" name="Group 71">
                  <a:extLst>
                    <a:ext uri="{FF2B5EF4-FFF2-40B4-BE49-F238E27FC236}">
                      <a16:creationId xmlns:a16="http://schemas.microsoft.com/office/drawing/2014/main" id="{383675D8-E3A3-45F9-B34A-6D8766729CB9}"/>
                    </a:ext>
                  </a:extLst>
                </p:cNvPr>
                <p:cNvGrpSpPr/>
                <p:nvPr/>
              </p:nvGrpSpPr>
              <p:grpSpPr>
                <a:xfrm>
                  <a:off x="5695178" y="3885878"/>
                  <a:ext cx="722488" cy="789609"/>
                  <a:chOff x="5695178" y="3885878"/>
                  <a:chExt cx="722488" cy="789609"/>
                </a:xfrm>
              </p:grpSpPr>
              <p:pic>
                <p:nvPicPr>
                  <p:cNvPr id="22" name="Picture 21" descr="A drawing of a face&#10;&#10;Description automatically generated">
                    <a:extLst>
                      <a:ext uri="{FF2B5EF4-FFF2-40B4-BE49-F238E27FC236}">
                        <a16:creationId xmlns:a16="http://schemas.microsoft.com/office/drawing/2014/main" id="{83FF7435-040C-43A5-9DE7-0676B8C4FC0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5695178" y="4118429"/>
                    <a:ext cx="722488" cy="557058"/>
                  </a:xfrm>
                  <a:prstGeom prst="rect">
                    <a:avLst/>
                  </a:prstGeom>
                </p:spPr>
              </p:pic>
              <p:cxnSp>
                <p:nvCxnSpPr>
                  <p:cNvPr id="43" name="Straight Connector 42">
                    <a:extLst>
                      <a:ext uri="{FF2B5EF4-FFF2-40B4-BE49-F238E27FC236}">
                        <a16:creationId xmlns:a16="http://schemas.microsoft.com/office/drawing/2014/main" id="{ED36EBD3-716C-4294-A50A-958DDA8BE8C6}"/>
                      </a:ext>
                    </a:extLst>
                  </p:cNvPr>
                  <p:cNvCxnSpPr>
                    <a:cxnSpLocks/>
                    <a:stCxn id="22" idx="0"/>
                  </p:cNvCxnSpPr>
                  <p:nvPr/>
                </p:nvCxnSpPr>
                <p:spPr>
                  <a:xfrm flipV="1">
                    <a:off x="6056422" y="3885878"/>
                    <a:ext cx="0" cy="232551"/>
                  </a:xfrm>
                  <a:prstGeom prst="line">
                    <a:avLst/>
                  </a:prstGeom>
                  <a:ln>
                    <a:solidFill>
                      <a:schemeClr val="accent3"/>
                    </a:solidFill>
                    <a:tailEnd type="oval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4" name="Group 73">
                  <a:extLst>
                    <a:ext uri="{FF2B5EF4-FFF2-40B4-BE49-F238E27FC236}">
                      <a16:creationId xmlns:a16="http://schemas.microsoft.com/office/drawing/2014/main" id="{83F834E0-8196-4CDA-B348-E47F8096C999}"/>
                    </a:ext>
                  </a:extLst>
                </p:cNvPr>
                <p:cNvGrpSpPr/>
                <p:nvPr/>
              </p:nvGrpSpPr>
              <p:grpSpPr>
                <a:xfrm>
                  <a:off x="7409741" y="3885876"/>
                  <a:ext cx="1183140" cy="761748"/>
                  <a:chOff x="7409741" y="3885876"/>
                  <a:chExt cx="1183140" cy="761748"/>
                </a:xfrm>
              </p:grpSpPr>
              <p:pic>
                <p:nvPicPr>
                  <p:cNvPr id="14" name="Picture 13">
                    <a:extLst>
                      <a:ext uri="{FF2B5EF4-FFF2-40B4-BE49-F238E27FC236}">
                        <a16:creationId xmlns:a16="http://schemas.microsoft.com/office/drawing/2014/main" id="{3670E05D-0B5B-423B-86DD-36D17A3FF4F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9"/>
                  <a:srcRect l="9476" t="29693" r="9725" b="25864"/>
                  <a:stretch/>
                </p:blipFill>
                <p:spPr>
                  <a:xfrm>
                    <a:off x="7409741" y="4146292"/>
                    <a:ext cx="1183140" cy="501332"/>
                  </a:xfrm>
                  <a:prstGeom prst="rect">
                    <a:avLst/>
                  </a:prstGeom>
                </p:spPr>
              </p:pic>
              <p:cxnSp>
                <p:nvCxnSpPr>
                  <p:cNvPr id="44" name="Straight Connector 43">
                    <a:extLst>
                      <a:ext uri="{FF2B5EF4-FFF2-40B4-BE49-F238E27FC236}">
                        <a16:creationId xmlns:a16="http://schemas.microsoft.com/office/drawing/2014/main" id="{07F45F14-083E-4B85-ACD2-C0E7A44F3B13}"/>
                      </a:ext>
                    </a:extLst>
                  </p:cNvPr>
                  <p:cNvCxnSpPr>
                    <a:cxnSpLocks/>
                    <a:stCxn id="14" idx="0"/>
                  </p:cNvCxnSpPr>
                  <p:nvPr/>
                </p:nvCxnSpPr>
                <p:spPr>
                  <a:xfrm flipV="1">
                    <a:off x="8001311" y="3885876"/>
                    <a:ext cx="0" cy="260416"/>
                  </a:xfrm>
                  <a:prstGeom prst="line">
                    <a:avLst/>
                  </a:prstGeom>
                  <a:ln>
                    <a:solidFill>
                      <a:schemeClr val="accent3"/>
                    </a:solidFill>
                    <a:tailEnd type="oval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3" name="Group 72">
                  <a:extLst>
                    <a:ext uri="{FF2B5EF4-FFF2-40B4-BE49-F238E27FC236}">
                      <a16:creationId xmlns:a16="http://schemas.microsoft.com/office/drawing/2014/main" id="{286FEB66-08FF-4437-BF9F-E7D6B6D2E78D}"/>
                    </a:ext>
                  </a:extLst>
                </p:cNvPr>
                <p:cNvGrpSpPr/>
                <p:nvPr/>
              </p:nvGrpSpPr>
              <p:grpSpPr>
                <a:xfrm>
                  <a:off x="6264663" y="3885876"/>
                  <a:ext cx="1524000" cy="1323469"/>
                  <a:chOff x="6264663" y="3885876"/>
                  <a:chExt cx="1524000" cy="1323469"/>
                </a:xfrm>
              </p:grpSpPr>
              <p:pic>
                <p:nvPicPr>
                  <p:cNvPr id="8" name="Picture 7">
                    <a:extLst>
                      <a:ext uri="{FF2B5EF4-FFF2-40B4-BE49-F238E27FC236}">
                        <a16:creationId xmlns:a16="http://schemas.microsoft.com/office/drawing/2014/main" id="{CFB94A1A-4964-42B3-B945-00391EE3558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0"/>
                  <a:stretch>
                    <a:fillRect/>
                  </a:stretch>
                </p:blipFill>
                <p:spPr>
                  <a:xfrm>
                    <a:off x="6264663" y="4502209"/>
                    <a:ext cx="1524000" cy="707136"/>
                  </a:xfrm>
                  <a:prstGeom prst="rect">
                    <a:avLst/>
                  </a:prstGeom>
                </p:spPr>
              </p:pic>
              <p:cxnSp>
                <p:nvCxnSpPr>
                  <p:cNvPr id="45" name="Straight Connector 44">
                    <a:extLst>
                      <a:ext uri="{FF2B5EF4-FFF2-40B4-BE49-F238E27FC236}">
                        <a16:creationId xmlns:a16="http://schemas.microsoft.com/office/drawing/2014/main" id="{561ED85D-7C89-4DDA-B4FE-6B991DF577D5}"/>
                      </a:ext>
                    </a:extLst>
                  </p:cNvPr>
                  <p:cNvCxnSpPr>
                    <a:cxnSpLocks/>
                    <a:stCxn id="8" idx="0"/>
                  </p:cNvCxnSpPr>
                  <p:nvPr/>
                </p:nvCxnSpPr>
                <p:spPr>
                  <a:xfrm flipV="1">
                    <a:off x="7026663" y="3885876"/>
                    <a:ext cx="0" cy="616333"/>
                  </a:xfrm>
                  <a:prstGeom prst="line">
                    <a:avLst/>
                  </a:prstGeom>
                  <a:ln>
                    <a:solidFill>
                      <a:schemeClr val="accent3"/>
                    </a:solidFill>
                    <a:tailEnd type="oval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5" name="Group 74">
                  <a:extLst>
                    <a:ext uri="{FF2B5EF4-FFF2-40B4-BE49-F238E27FC236}">
                      <a16:creationId xmlns:a16="http://schemas.microsoft.com/office/drawing/2014/main" id="{C1236D36-E5DA-4754-8146-924BE85181C3}"/>
                    </a:ext>
                  </a:extLst>
                </p:cNvPr>
                <p:cNvGrpSpPr/>
                <p:nvPr/>
              </p:nvGrpSpPr>
              <p:grpSpPr>
                <a:xfrm>
                  <a:off x="8665760" y="3885876"/>
                  <a:ext cx="836928" cy="1290914"/>
                  <a:chOff x="8665760" y="3885876"/>
                  <a:chExt cx="836928" cy="1290914"/>
                </a:xfrm>
              </p:grpSpPr>
              <p:pic>
                <p:nvPicPr>
                  <p:cNvPr id="18" name="Picture 17" descr="A close up of a sign&#10;&#10;Description automatically generated">
                    <a:extLst>
                      <a:ext uri="{FF2B5EF4-FFF2-40B4-BE49-F238E27FC236}">
                        <a16:creationId xmlns:a16="http://schemas.microsoft.com/office/drawing/2014/main" id="{8CD31363-77C6-46DC-A2AB-4E6408E23D2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1"/>
                  <a:stretch>
                    <a:fillRect/>
                  </a:stretch>
                </p:blipFill>
                <p:spPr>
                  <a:xfrm>
                    <a:off x="8665760" y="4724026"/>
                    <a:ext cx="836928" cy="452764"/>
                  </a:xfrm>
                  <a:prstGeom prst="rect">
                    <a:avLst/>
                  </a:prstGeom>
                </p:spPr>
              </p:pic>
              <p:cxnSp>
                <p:nvCxnSpPr>
                  <p:cNvPr id="46" name="Straight Connector 45">
                    <a:extLst>
                      <a:ext uri="{FF2B5EF4-FFF2-40B4-BE49-F238E27FC236}">
                        <a16:creationId xmlns:a16="http://schemas.microsoft.com/office/drawing/2014/main" id="{88C8B83B-7BBA-41A0-80D3-16B3015202A1}"/>
                      </a:ext>
                    </a:extLst>
                  </p:cNvPr>
                  <p:cNvCxnSpPr>
                    <a:cxnSpLocks/>
                    <a:stCxn id="18" idx="0"/>
                  </p:cNvCxnSpPr>
                  <p:nvPr/>
                </p:nvCxnSpPr>
                <p:spPr>
                  <a:xfrm flipV="1">
                    <a:off x="9084224" y="3885876"/>
                    <a:ext cx="0" cy="838150"/>
                  </a:xfrm>
                  <a:prstGeom prst="line">
                    <a:avLst/>
                  </a:prstGeom>
                  <a:ln>
                    <a:solidFill>
                      <a:schemeClr val="accent3"/>
                    </a:solidFill>
                    <a:tailEnd type="oval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66B57AF3-4D55-4006-BDB7-B6ED0CF48DD6}"/>
                </a:ext>
              </a:extLst>
            </p:cNvPr>
            <p:cNvGrpSpPr/>
            <p:nvPr/>
          </p:nvGrpSpPr>
          <p:grpSpPr>
            <a:xfrm>
              <a:off x="882271" y="3596251"/>
              <a:ext cx="3571043" cy="457178"/>
              <a:chOff x="1110869" y="3596251"/>
              <a:chExt cx="3571043" cy="457178"/>
            </a:xfrm>
          </p:grpSpPr>
          <p:sp>
            <p:nvSpPr>
              <p:cNvPr id="105" name="Half Frame 104">
                <a:extLst>
                  <a:ext uri="{FF2B5EF4-FFF2-40B4-BE49-F238E27FC236}">
                    <a16:creationId xmlns:a16="http://schemas.microsoft.com/office/drawing/2014/main" id="{46B89353-7F45-4E62-9700-73827571D358}"/>
                  </a:ext>
                </a:extLst>
              </p:cNvPr>
              <p:cNvSpPr/>
              <p:nvPr/>
            </p:nvSpPr>
            <p:spPr>
              <a:xfrm rot="8097214">
                <a:off x="1109691" y="3597429"/>
                <a:ext cx="457178" cy="454822"/>
              </a:xfrm>
              <a:prstGeom prst="halfFrame">
                <a:avLst>
                  <a:gd name="adj1" fmla="val 13711"/>
                  <a:gd name="adj2" fmla="val 14083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6" name="Half Frame 105">
                <a:extLst>
                  <a:ext uri="{FF2B5EF4-FFF2-40B4-BE49-F238E27FC236}">
                    <a16:creationId xmlns:a16="http://schemas.microsoft.com/office/drawing/2014/main" id="{3597CCA6-CDF7-4104-A15E-CE9989D28D06}"/>
                  </a:ext>
                </a:extLst>
              </p:cNvPr>
              <p:cNvSpPr/>
              <p:nvPr/>
            </p:nvSpPr>
            <p:spPr>
              <a:xfrm rot="8097214">
                <a:off x="2109061" y="3597429"/>
                <a:ext cx="457178" cy="454822"/>
              </a:xfrm>
              <a:prstGeom prst="halfFrame">
                <a:avLst>
                  <a:gd name="adj1" fmla="val 13711"/>
                  <a:gd name="adj2" fmla="val 14083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7" name="Half Frame 106">
                <a:extLst>
                  <a:ext uri="{FF2B5EF4-FFF2-40B4-BE49-F238E27FC236}">
                    <a16:creationId xmlns:a16="http://schemas.microsoft.com/office/drawing/2014/main" id="{965DC85E-5D9D-4FB5-A459-4CE2144A30FE}"/>
                  </a:ext>
                </a:extLst>
              </p:cNvPr>
              <p:cNvSpPr/>
              <p:nvPr/>
            </p:nvSpPr>
            <p:spPr>
              <a:xfrm rot="8097214">
                <a:off x="3108431" y="3597429"/>
                <a:ext cx="457178" cy="454822"/>
              </a:xfrm>
              <a:prstGeom prst="halfFrame">
                <a:avLst>
                  <a:gd name="adj1" fmla="val 13711"/>
                  <a:gd name="adj2" fmla="val 14083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" name="Half Frame 107">
                <a:extLst>
                  <a:ext uri="{FF2B5EF4-FFF2-40B4-BE49-F238E27FC236}">
                    <a16:creationId xmlns:a16="http://schemas.microsoft.com/office/drawing/2014/main" id="{DB0F2A17-08E7-4818-BEC6-A2D83FDFC77B}"/>
                  </a:ext>
                </a:extLst>
              </p:cNvPr>
              <p:cNvSpPr/>
              <p:nvPr/>
            </p:nvSpPr>
            <p:spPr>
              <a:xfrm rot="8097214">
                <a:off x="4103992" y="3597429"/>
                <a:ext cx="457178" cy="454822"/>
              </a:xfrm>
              <a:prstGeom prst="halfFrame">
                <a:avLst>
                  <a:gd name="adj1" fmla="val 13711"/>
                  <a:gd name="adj2" fmla="val 14083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9" name="Half Frame 108">
                <a:extLst>
                  <a:ext uri="{FF2B5EF4-FFF2-40B4-BE49-F238E27FC236}">
                    <a16:creationId xmlns:a16="http://schemas.microsoft.com/office/drawing/2014/main" id="{5CF5C675-3BB8-43FE-B312-DFD79BE4AD7F}"/>
                  </a:ext>
                </a:extLst>
              </p:cNvPr>
              <p:cNvSpPr/>
              <p:nvPr/>
            </p:nvSpPr>
            <p:spPr>
              <a:xfrm rot="8097214">
                <a:off x="1235421" y="3597429"/>
                <a:ext cx="457178" cy="454822"/>
              </a:xfrm>
              <a:prstGeom prst="halfFrame">
                <a:avLst>
                  <a:gd name="adj1" fmla="val 13711"/>
                  <a:gd name="adj2" fmla="val 14083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0" name="Half Frame 109">
                <a:extLst>
                  <a:ext uri="{FF2B5EF4-FFF2-40B4-BE49-F238E27FC236}">
                    <a16:creationId xmlns:a16="http://schemas.microsoft.com/office/drawing/2014/main" id="{7C12B933-EA02-4C5E-8647-7C37D8192A4C}"/>
                  </a:ext>
                </a:extLst>
              </p:cNvPr>
              <p:cNvSpPr/>
              <p:nvPr/>
            </p:nvSpPr>
            <p:spPr>
              <a:xfrm rot="8097214">
                <a:off x="2230981" y="3597429"/>
                <a:ext cx="457178" cy="454822"/>
              </a:xfrm>
              <a:prstGeom prst="halfFrame">
                <a:avLst>
                  <a:gd name="adj1" fmla="val 13711"/>
                  <a:gd name="adj2" fmla="val 14083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1" name="Half Frame 110">
                <a:extLst>
                  <a:ext uri="{FF2B5EF4-FFF2-40B4-BE49-F238E27FC236}">
                    <a16:creationId xmlns:a16="http://schemas.microsoft.com/office/drawing/2014/main" id="{932F9B5F-FF7B-4DC0-8077-D51809554DB2}"/>
                  </a:ext>
                </a:extLst>
              </p:cNvPr>
              <p:cNvSpPr/>
              <p:nvPr/>
            </p:nvSpPr>
            <p:spPr>
              <a:xfrm rot="8097214">
                <a:off x="3230351" y="3597429"/>
                <a:ext cx="457178" cy="454822"/>
              </a:xfrm>
              <a:prstGeom prst="halfFrame">
                <a:avLst>
                  <a:gd name="adj1" fmla="val 13711"/>
                  <a:gd name="adj2" fmla="val 14083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2" name="Half Frame 111">
                <a:extLst>
                  <a:ext uri="{FF2B5EF4-FFF2-40B4-BE49-F238E27FC236}">
                    <a16:creationId xmlns:a16="http://schemas.microsoft.com/office/drawing/2014/main" id="{4FBF4237-1278-4360-9E4E-48497D727C9F}"/>
                  </a:ext>
                </a:extLst>
              </p:cNvPr>
              <p:cNvSpPr/>
              <p:nvPr/>
            </p:nvSpPr>
            <p:spPr>
              <a:xfrm rot="8097214">
                <a:off x="4225912" y="3597429"/>
                <a:ext cx="457178" cy="454822"/>
              </a:xfrm>
              <a:prstGeom prst="halfFrame">
                <a:avLst>
                  <a:gd name="adj1" fmla="val 13711"/>
                  <a:gd name="adj2" fmla="val 14083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4500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603" y="4029991"/>
            <a:ext cx="11038592" cy="697582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We have worked with every major sponsor and CRO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Experience and Reputation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04EF4DD-D046-45F8-8D2B-8271830506FB}"/>
              </a:ext>
            </a:extLst>
          </p:cNvPr>
          <p:cNvGrpSpPr/>
          <p:nvPr/>
        </p:nvGrpSpPr>
        <p:grpSpPr>
          <a:xfrm>
            <a:off x="1080342" y="5098491"/>
            <a:ext cx="3616651" cy="707886"/>
            <a:chOff x="3302567" y="4255940"/>
            <a:chExt cx="3616651" cy="707886"/>
          </a:xfrm>
        </p:grpSpPr>
        <p:pic>
          <p:nvPicPr>
            <p:cNvPr id="32" name="Picture 2" descr="C:\Users\kristinav\Pictures\fda.png">
              <a:extLst>
                <a:ext uri="{FF2B5EF4-FFF2-40B4-BE49-F238E27FC236}">
                  <a16:creationId xmlns:a16="http://schemas.microsoft.com/office/drawing/2014/main" id="{BC5CA4A7-ECBB-4FBF-8FD2-50D830C567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2567" y="4366038"/>
              <a:ext cx="1143144" cy="48769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BC22103-C677-4303-B416-E78F81F46EAE}"/>
                </a:ext>
              </a:extLst>
            </p:cNvPr>
            <p:cNvSpPr txBox="1"/>
            <p:nvPr/>
          </p:nvSpPr>
          <p:spPr>
            <a:xfrm>
              <a:off x="4644994" y="4255940"/>
              <a:ext cx="22742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E5157"/>
                  </a:solidFill>
                  <a:effectLst/>
                  <a:uLnTx/>
                  <a:uFillTx/>
                  <a:latin typeface="Calibri"/>
                  <a:ea typeface="Calibri" charset="0"/>
                  <a:cs typeface="Calibri" charset="0"/>
                </a:rPr>
                <a:t>Unparalleled audit </a:t>
              </a:r>
              <a:b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E5157"/>
                  </a:solidFill>
                  <a:effectLst/>
                  <a:uLnTx/>
                  <a:uFillTx/>
                  <a:latin typeface="Calibri"/>
                  <a:ea typeface="Calibri" charset="0"/>
                  <a:cs typeface="Calibri" charset="0"/>
                </a:rPr>
              </a:b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E5157"/>
                  </a:solidFill>
                  <a:effectLst/>
                  <a:uLnTx/>
                  <a:uFillTx/>
                  <a:latin typeface="Calibri"/>
                  <a:ea typeface="Calibri" charset="0"/>
                  <a:cs typeface="Calibri" charset="0"/>
                </a:rPr>
                <a:t>history with FDA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67E1FD6-AC5E-43F1-B915-E48A3CAC7488}"/>
              </a:ext>
            </a:extLst>
          </p:cNvPr>
          <p:cNvGrpSpPr/>
          <p:nvPr/>
        </p:nvGrpSpPr>
        <p:grpSpPr>
          <a:xfrm>
            <a:off x="5135578" y="4886886"/>
            <a:ext cx="6224386" cy="1043445"/>
            <a:chOff x="3198289" y="5006832"/>
            <a:chExt cx="6224386" cy="1043445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A8ABA107-1329-4266-9BAE-5DF80DEC51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98289" y="5006832"/>
              <a:ext cx="1190847" cy="1043445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02E9E1A-547F-43BA-894A-53E2535203FD}"/>
                </a:ext>
              </a:extLst>
            </p:cNvPr>
            <p:cNvSpPr txBox="1"/>
            <p:nvPr/>
          </p:nvSpPr>
          <p:spPr>
            <a:xfrm>
              <a:off x="4519749" y="5211032"/>
              <a:ext cx="490292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E5157"/>
                  </a:solidFill>
                  <a:effectLst/>
                  <a:uLnTx/>
                  <a:uFillTx/>
                  <a:latin typeface="Calibri"/>
                  <a:ea typeface="Calibri" charset="0"/>
                  <a:cs typeface="Calibri" charset="0"/>
                </a:rPr>
                <a:t>IRB fully accredited by AAHRPP, including only AAHRPP-accredited Canadian-based REB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88D4032-3C18-9149-B91F-5996F1D12EAF}"/>
              </a:ext>
            </a:extLst>
          </p:cNvPr>
          <p:cNvGrpSpPr/>
          <p:nvPr/>
        </p:nvGrpSpPr>
        <p:grpSpPr>
          <a:xfrm>
            <a:off x="1678448" y="1499808"/>
            <a:ext cx="8447524" cy="2465477"/>
            <a:chOff x="1790208" y="1601408"/>
            <a:chExt cx="8447524" cy="2465477"/>
          </a:xfrm>
        </p:grpSpPr>
        <p:sp>
          <p:nvSpPr>
            <p:cNvPr id="6" name="Triangle 5">
              <a:extLst>
                <a:ext uri="{FF2B5EF4-FFF2-40B4-BE49-F238E27FC236}">
                  <a16:creationId xmlns:a16="http://schemas.microsoft.com/office/drawing/2014/main" id="{1C30DD18-EC00-7D43-8DBD-87C0CA1D06D6}"/>
                </a:ext>
              </a:extLst>
            </p:cNvPr>
            <p:cNvSpPr/>
            <p:nvPr/>
          </p:nvSpPr>
          <p:spPr>
            <a:xfrm>
              <a:off x="1790208" y="1601408"/>
              <a:ext cx="4223761" cy="246547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13E2DDD-98E5-484B-94BA-9D8152B5C1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78401" y="2108693"/>
              <a:ext cx="1435524" cy="1435524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2E055FB-2DFE-094F-989D-091D7D8E7276}"/>
                </a:ext>
              </a:extLst>
            </p:cNvPr>
            <p:cNvSpPr txBox="1"/>
            <p:nvPr/>
          </p:nvSpPr>
          <p:spPr>
            <a:xfrm>
              <a:off x="2142792" y="3538446"/>
              <a:ext cx="360829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Calibri" charset="0"/>
                  <a:cs typeface="Calibri" charset="0"/>
                </a:rPr>
                <a:t>Over </a:t>
              </a: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Calibri" charset="0"/>
                  <a:cs typeface="Calibri" charset="0"/>
                </a:rPr>
                <a:t>8,000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Calibri" charset="0"/>
                  <a:cs typeface="Calibri" charset="0"/>
                </a:rPr>
                <a:t> open protocols</a:t>
              </a:r>
            </a:p>
          </p:txBody>
        </p:sp>
        <p:sp>
          <p:nvSpPr>
            <p:cNvPr id="38" name="Triangle 37">
              <a:extLst>
                <a:ext uri="{FF2B5EF4-FFF2-40B4-BE49-F238E27FC236}">
                  <a16:creationId xmlns:a16="http://schemas.microsoft.com/office/drawing/2014/main" id="{D1E16250-8210-1A4A-8D03-11C8EF1D70B0}"/>
                </a:ext>
              </a:extLst>
            </p:cNvPr>
            <p:cNvSpPr/>
            <p:nvPr/>
          </p:nvSpPr>
          <p:spPr>
            <a:xfrm rot="10800000">
              <a:off x="3902090" y="1601409"/>
              <a:ext cx="4223761" cy="246547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0E8FD54-9537-4F13-BB25-FDF57B642AA2}"/>
                </a:ext>
              </a:extLst>
            </p:cNvPr>
            <p:cNvSpPr txBox="1"/>
            <p:nvPr/>
          </p:nvSpPr>
          <p:spPr>
            <a:xfrm>
              <a:off x="4672609" y="1664578"/>
              <a:ext cx="270571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Calibri" charset="0"/>
                  <a:cs typeface="Calibri" charset="0"/>
                </a:rPr>
                <a:t>Over </a:t>
              </a: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Calibri" charset="0"/>
                  <a:cs typeface="Calibri" charset="0"/>
                </a:rPr>
                <a:t>40,000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Calibri" charset="0"/>
                  <a:cs typeface="Calibri" charset="0"/>
                </a:rPr>
                <a:t> open sites</a:t>
              </a:r>
            </a:p>
          </p:txBody>
        </p:sp>
        <p:sp>
          <p:nvSpPr>
            <p:cNvPr id="40" name="Triangle 39">
              <a:extLst>
                <a:ext uri="{FF2B5EF4-FFF2-40B4-BE49-F238E27FC236}">
                  <a16:creationId xmlns:a16="http://schemas.microsoft.com/office/drawing/2014/main" id="{BE86795F-1968-EE47-9937-399C53E698AD}"/>
                </a:ext>
              </a:extLst>
            </p:cNvPr>
            <p:cNvSpPr/>
            <p:nvPr/>
          </p:nvSpPr>
          <p:spPr>
            <a:xfrm>
              <a:off x="6013971" y="1601409"/>
              <a:ext cx="4223761" cy="2465476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21E4575-C1C9-B846-BBCC-1B533B206895}"/>
                </a:ext>
              </a:extLst>
            </p:cNvPr>
            <p:cNvSpPr txBox="1"/>
            <p:nvPr/>
          </p:nvSpPr>
          <p:spPr>
            <a:xfrm>
              <a:off x="6772991" y="3120338"/>
              <a:ext cx="2705720" cy="78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Calibri" charset="0"/>
                  <a:cs typeface="Calibri" charset="0"/>
                </a:rPr>
                <a:t>Access to over </a:t>
              </a: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Calibri" charset="0"/>
                  <a:cs typeface="Calibri" charset="0"/>
                </a:rPr>
                <a:t>3,100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Calibri" charset="0"/>
                  <a:cs typeface="Calibri" charset="0"/>
                </a:rPr>
                <a:t> institutional sites and therapeutic networks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BA87C1F-205C-664B-A010-5929488DB92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72846" y="1856358"/>
              <a:ext cx="1705244" cy="1705244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13F60FA-F433-6446-A17B-0AC1BDA6370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56506" y="1912130"/>
              <a:ext cx="1331735" cy="13317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86077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8C719C5-8471-4FF5-9448-8A809DEBC2F1}"/>
              </a:ext>
            </a:extLst>
          </p:cNvPr>
          <p:cNvSpPr/>
          <p:nvPr/>
        </p:nvSpPr>
        <p:spPr>
          <a:xfrm>
            <a:off x="748539" y="2667534"/>
            <a:ext cx="1737360" cy="914400"/>
          </a:xfrm>
          <a:prstGeom prst="parallelogram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506F9536-737E-4330-A895-9836AEC2805D}"/>
              </a:ext>
            </a:extLst>
          </p:cNvPr>
          <p:cNvSpPr/>
          <p:nvPr/>
        </p:nvSpPr>
        <p:spPr>
          <a:xfrm>
            <a:off x="2319711" y="2667534"/>
            <a:ext cx="1737360" cy="914400"/>
          </a:xfrm>
          <a:prstGeom prst="parallelogram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34D5C87D-4921-421D-827D-3037E7798524}"/>
              </a:ext>
            </a:extLst>
          </p:cNvPr>
          <p:cNvSpPr/>
          <p:nvPr/>
        </p:nvSpPr>
        <p:spPr>
          <a:xfrm>
            <a:off x="3895476" y="2667534"/>
            <a:ext cx="1737360" cy="914400"/>
          </a:xfrm>
          <a:prstGeom prst="parallelogram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97CEF095-0E5A-4AF5-88E7-0F93832DC2CC}"/>
              </a:ext>
            </a:extLst>
          </p:cNvPr>
          <p:cNvSpPr/>
          <p:nvPr/>
        </p:nvSpPr>
        <p:spPr>
          <a:xfrm>
            <a:off x="5474450" y="2667534"/>
            <a:ext cx="1737360" cy="914400"/>
          </a:xfrm>
          <a:prstGeom prst="parallelogram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84A35999-5EDA-4EEB-8003-F5EB60A8EA56}"/>
              </a:ext>
            </a:extLst>
          </p:cNvPr>
          <p:cNvSpPr/>
          <p:nvPr/>
        </p:nvSpPr>
        <p:spPr>
          <a:xfrm>
            <a:off x="7036004" y="2667534"/>
            <a:ext cx="1737360" cy="914400"/>
          </a:xfrm>
          <a:prstGeom prst="parallelogram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74DCD6E-0271-421A-A33B-2F530CCFBBD9}"/>
              </a:ext>
            </a:extLst>
          </p:cNvPr>
          <p:cNvSpPr/>
          <p:nvPr/>
        </p:nvSpPr>
        <p:spPr>
          <a:xfrm>
            <a:off x="8597558" y="2667534"/>
            <a:ext cx="1737360" cy="914400"/>
          </a:xfrm>
          <a:prstGeom prst="parallelogram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5E4EDA75-F2F1-4DFA-9BF3-206352FD0A6F}"/>
              </a:ext>
            </a:extLst>
          </p:cNvPr>
          <p:cNvSpPr/>
          <p:nvPr/>
        </p:nvSpPr>
        <p:spPr>
          <a:xfrm>
            <a:off x="10181663" y="2667534"/>
            <a:ext cx="1737360" cy="914400"/>
          </a:xfrm>
          <a:prstGeom prst="parallelogram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EBB0C67-D2E8-4CB3-B6BF-A73A6833A922}"/>
              </a:ext>
            </a:extLst>
          </p:cNvPr>
          <p:cNvSpPr/>
          <p:nvPr/>
        </p:nvSpPr>
        <p:spPr>
          <a:xfrm>
            <a:off x="491606" y="3650738"/>
            <a:ext cx="1737360" cy="914400"/>
          </a:xfrm>
          <a:prstGeom prst="parallelogram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E1F9752-8D40-486F-B199-9F0A1AF613D6}"/>
              </a:ext>
            </a:extLst>
          </p:cNvPr>
          <p:cNvSpPr/>
          <p:nvPr/>
        </p:nvSpPr>
        <p:spPr>
          <a:xfrm>
            <a:off x="2062778" y="3650738"/>
            <a:ext cx="1737360" cy="914400"/>
          </a:xfrm>
          <a:prstGeom prst="parallelogram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C6447923-0C48-4425-A4D6-495DE18697D2}"/>
              </a:ext>
            </a:extLst>
          </p:cNvPr>
          <p:cNvSpPr/>
          <p:nvPr/>
        </p:nvSpPr>
        <p:spPr>
          <a:xfrm>
            <a:off x="3638543" y="3650738"/>
            <a:ext cx="1737360" cy="914400"/>
          </a:xfrm>
          <a:prstGeom prst="parallelogram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7C3C6153-E2B2-4FB7-8244-330F49092061}"/>
              </a:ext>
            </a:extLst>
          </p:cNvPr>
          <p:cNvSpPr/>
          <p:nvPr/>
        </p:nvSpPr>
        <p:spPr>
          <a:xfrm>
            <a:off x="5217517" y="3650738"/>
            <a:ext cx="1737360" cy="914400"/>
          </a:xfrm>
          <a:prstGeom prst="parallelogram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58FC7C2A-049A-4F5C-B35E-576690BEAC8D}"/>
              </a:ext>
            </a:extLst>
          </p:cNvPr>
          <p:cNvSpPr/>
          <p:nvPr/>
        </p:nvSpPr>
        <p:spPr>
          <a:xfrm>
            <a:off x="6779071" y="3650738"/>
            <a:ext cx="1737360" cy="914400"/>
          </a:xfrm>
          <a:prstGeom prst="parallelogram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A04BF0E3-1124-448F-BDA3-220C2EBD1807}"/>
              </a:ext>
            </a:extLst>
          </p:cNvPr>
          <p:cNvSpPr/>
          <p:nvPr/>
        </p:nvSpPr>
        <p:spPr>
          <a:xfrm>
            <a:off x="8340625" y="3650738"/>
            <a:ext cx="1737360" cy="914400"/>
          </a:xfrm>
          <a:prstGeom prst="parallelogram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2D88CBFB-5D69-4B65-B2AA-B0B683C0BA0B}"/>
              </a:ext>
            </a:extLst>
          </p:cNvPr>
          <p:cNvSpPr/>
          <p:nvPr/>
        </p:nvSpPr>
        <p:spPr>
          <a:xfrm>
            <a:off x="9924730" y="3650738"/>
            <a:ext cx="1737360" cy="914400"/>
          </a:xfrm>
          <a:prstGeom prst="parallelogram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BB74C48D-E97E-483A-A518-D960553575B7}"/>
              </a:ext>
            </a:extLst>
          </p:cNvPr>
          <p:cNvSpPr/>
          <p:nvPr/>
        </p:nvSpPr>
        <p:spPr>
          <a:xfrm>
            <a:off x="238821" y="4639853"/>
            <a:ext cx="1737360" cy="914400"/>
          </a:xfrm>
          <a:prstGeom prst="parallelogram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23CE24E8-863A-4E48-A409-B8919AB5FC90}"/>
              </a:ext>
            </a:extLst>
          </p:cNvPr>
          <p:cNvSpPr/>
          <p:nvPr/>
        </p:nvSpPr>
        <p:spPr>
          <a:xfrm>
            <a:off x="1809993" y="4639853"/>
            <a:ext cx="1737360" cy="914400"/>
          </a:xfrm>
          <a:prstGeom prst="parallelogram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56FAD13B-D807-4FB4-91E7-7CA93ED6A5D0}"/>
              </a:ext>
            </a:extLst>
          </p:cNvPr>
          <p:cNvSpPr/>
          <p:nvPr/>
        </p:nvSpPr>
        <p:spPr>
          <a:xfrm>
            <a:off x="3385758" y="4639853"/>
            <a:ext cx="1737360" cy="914400"/>
          </a:xfrm>
          <a:prstGeom prst="parallelogram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4D497FB2-996E-419B-A2E2-212EE29F7E4C}"/>
              </a:ext>
            </a:extLst>
          </p:cNvPr>
          <p:cNvSpPr/>
          <p:nvPr/>
        </p:nvSpPr>
        <p:spPr>
          <a:xfrm>
            <a:off x="4964732" y="4639853"/>
            <a:ext cx="1737360" cy="914400"/>
          </a:xfrm>
          <a:prstGeom prst="parallelogram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6218FA45-1F2A-4298-8198-08F3A3998B68}"/>
              </a:ext>
            </a:extLst>
          </p:cNvPr>
          <p:cNvSpPr/>
          <p:nvPr/>
        </p:nvSpPr>
        <p:spPr>
          <a:xfrm>
            <a:off x="6526286" y="4639853"/>
            <a:ext cx="1737360" cy="914400"/>
          </a:xfrm>
          <a:prstGeom prst="parallelogram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4C13775-8290-4C0B-A3A5-DFC78F177D1E}"/>
              </a:ext>
            </a:extLst>
          </p:cNvPr>
          <p:cNvSpPr/>
          <p:nvPr/>
        </p:nvSpPr>
        <p:spPr>
          <a:xfrm>
            <a:off x="8087840" y="4639853"/>
            <a:ext cx="1737360" cy="914400"/>
          </a:xfrm>
          <a:prstGeom prst="parallelogram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401D1613-A881-45FC-AC41-3E07D656E1EC}"/>
              </a:ext>
            </a:extLst>
          </p:cNvPr>
          <p:cNvSpPr/>
          <p:nvPr/>
        </p:nvSpPr>
        <p:spPr>
          <a:xfrm>
            <a:off x="9671945" y="4639853"/>
            <a:ext cx="1737360" cy="914400"/>
          </a:xfrm>
          <a:prstGeom prst="parallelogram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FA9B5B9-1280-4DCD-B13C-16D8F0EC2303}"/>
              </a:ext>
            </a:extLst>
          </p:cNvPr>
          <p:cNvGrpSpPr/>
          <p:nvPr/>
        </p:nvGrpSpPr>
        <p:grpSpPr>
          <a:xfrm>
            <a:off x="885701" y="2869345"/>
            <a:ext cx="10842880" cy="510778"/>
            <a:chOff x="618766" y="3252888"/>
            <a:chExt cx="10842880" cy="510778"/>
          </a:xfrm>
          <a:noFill/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4612087-D609-4659-90DD-11322D9A5304}"/>
                </a:ext>
              </a:extLst>
            </p:cNvPr>
            <p:cNvSpPr txBox="1"/>
            <p:nvPr/>
          </p:nvSpPr>
          <p:spPr>
            <a:xfrm>
              <a:off x="618766" y="3355043"/>
              <a:ext cx="1463040" cy="306467"/>
            </a:xfrm>
            <a:prstGeom prst="round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Behavioral Health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A6E97BB-14EE-4567-93D9-DB1C711B5884}"/>
                </a:ext>
              </a:extLst>
            </p:cNvPr>
            <p:cNvSpPr txBox="1"/>
            <p:nvPr/>
          </p:nvSpPr>
          <p:spPr>
            <a:xfrm>
              <a:off x="2191317" y="3355043"/>
              <a:ext cx="1463040" cy="306467"/>
            </a:xfrm>
            <a:prstGeom prst="round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Biobanking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2510280-6AD8-400D-ABAC-8278FD851255}"/>
                </a:ext>
              </a:extLst>
            </p:cNvPr>
            <p:cNvSpPr txBox="1"/>
            <p:nvPr/>
          </p:nvSpPr>
          <p:spPr>
            <a:xfrm>
              <a:off x="3761109" y="3252888"/>
              <a:ext cx="1463040" cy="510778"/>
            </a:xfrm>
            <a:prstGeom prst="round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Cardiology/</a:t>
              </a:r>
              <a:b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</a:br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Vascular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02CEDF6-B547-4393-BE68-CF4F3B486F51}"/>
                </a:ext>
              </a:extLst>
            </p:cNvPr>
            <p:cNvSpPr txBox="1"/>
            <p:nvPr/>
          </p:nvSpPr>
          <p:spPr>
            <a:xfrm>
              <a:off x="5349807" y="3355043"/>
              <a:ext cx="1447348" cy="306467"/>
            </a:xfrm>
            <a:prstGeom prst="round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CNS/Neurology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42A0B50-56D6-4172-9288-5A21B5EF5039}"/>
                </a:ext>
              </a:extLst>
            </p:cNvPr>
            <p:cNvSpPr txBox="1"/>
            <p:nvPr/>
          </p:nvSpPr>
          <p:spPr>
            <a:xfrm>
              <a:off x="6910330" y="3252888"/>
              <a:ext cx="1463040" cy="510778"/>
            </a:xfrm>
            <a:prstGeom prst="round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Dental/</a:t>
              </a:r>
              <a:b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</a:br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Orthodontics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8D47DEB-844E-4DBB-A525-04F70FED0200}"/>
                </a:ext>
              </a:extLst>
            </p:cNvPr>
            <p:cNvSpPr txBox="1"/>
            <p:nvPr/>
          </p:nvSpPr>
          <p:spPr>
            <a:xfrm>
              <a:off x="8477834" y="3355043"/>
              <a:ext cx="1463040" cy="306467"/>
            </a:xfrm>
            <a:prstGeom prst="round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Dermatology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23C4E9F-D559-47A5-B3E2-704545517A60}"/>
                </a:ext>
              </a:extLst>
            </p:cNvPr>
            <p:cNvSpPr txBox="1"/>
            <p:nvPr/>
          </p:nvSpPr>
          <p:spPr>
            <a:xfrm>
              <a:off x="10089307" y="3357921"/>
              <a:ext cx="1372339" cy="306467"/>
            </a:xfrm>
            <a:prstGeom prst="round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Endocrinology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595F835-BCB6-4DB1-876E-0C38A0B0797C}"/>
              </a:ext>
            </a:extLst>
          </p:cNvPr>
          <p:cNvGrpSpPr/>
          <p:nvPr/>
        </p:nvGrpSpPr>
        <p:grpSpPr>
          <a:xfrm>
            <a:off x="627388" y="3852549"/>
            <a:ext cx="10845641" cy="510778"/>
            <a:chOff x="618766" y="4110787"/>
            <a:chExt cx="10845641" cy="510778"/>
          </a:xfrm>
          <a:noFill/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6F40F3-4DCA-459E-A078-4D5E2DE828E1}"/>
                </a:ext>
              </a:extLst>
            </p:cNvPr>
            <p:cNvSpPr txBox="1"/>
            <p:nvPr/>
          </p:nvSpPr>
          <p:spPr>
            <a:xfrm>
              <a:off x="10089307" y="4212942"/>
              <a:ext cx="1375100" cy="306467"/>
            </a:xfrm>
            <a:prstGeom prst="round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Ophthalmology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8B1421A-BC00-4275-89CF-BBB457770848}"/>
                </a:ext>
              </a:extLst>
            </p:cNvPr>
            <p:cNvSpPr txBox="1"/>
            <p:nvPr/>
          </p:nvSpPr>
          <p:spPr>
            <a:xfrm>
              <a:off x="618766" y="4212942"/>
              <a:ext cx="1463040" cy="306467"/>
            </a:xfrm>
            <a:prstGeom prst="round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Gastroenterology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440AE7F-8A45-4EB7-BA72-CE8149BF2EC0}"/>
                </a:ext>
              </a:extLst>
            </p:cNvPr>
            <p:cNvSpPr txBox="1"/>
            <p:nvPr/>
          </p:nvSpPr>
          <p:spPr>
            <a:xfrm>
              <a:off x="2191317" y="4212942"/>
              <a:ext cx="1463040" cy="306467"/>
            </a:xfrm>
            <a:prstGeom prst="round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Hematology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8D2293A-4C3F-4217-A01D-CC75610F9A3A}"/>
                </a:ext>
              </a:extLst>
            </p:cNvPr>
            <p:cNvSpPr txBox="1"/>
            <p:nvPr/>
          </p:nvSpPr>
          <p:spPr>
            <a:xfrm>
              <a:off x="3873260" y="4212942"/>
              <a:ext cx="1238738" cy="306467"/>
            </a:xfrm>
            <a:prstGeom prst="round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Immunology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55FEF23-02B3-4E27-AC7A-281C9F1D7E7B}"/>
                </a:ext>
              </a:extLst>
            </p:cNvPr>
            <p:cNvSpPr txBox="1"/>
            <p:nvPr/>
          </p:nvSpPr>
          <p:spPr>
            <a:xfrm>
              <a:off x="5367059" y="4212942"/>
              <a:ext cx="1431656" cy="306467"/>
            </a:xfrm>
            <a:prstGeom prst="round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Infectious Disease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E67D0D0-239E-4F43-BDA1-238CADC92EA3}"/>
                </a:ext>
              </a:extLst>
            </p:cNvPr>
            <p:cNvSpPr txBox="1"/>
            <p:nvPr/>
          </p:nvSpPr>
          <p:spPr>
            <a:xfrm>
              <a:off x="6910330" y="4110787"/>
              <a:ext cx="1463040" cy="510778"/>
            </a:xfrm>
            <a:prstGeom prst="round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Nephrology/</a:t>
              </a:r>
              <a:b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</a:br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Urology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A2A2CF1-D595-40EB-BD20-F930DDF26179}"/>
                </a:ext>
              </a:extLst>
            </p:cNvPr>
            <p:cNvSpPr txBox="1"/>
            <p:nvPr/>
          </p:nvSpPr>
          <p:spPr>
            <a:xfrm>
              <a:off x="8477834" y="4212942"/>
              <a:ext cx="1463040" cy="306467"/>
            </a:xfrm>
            <a:prstGeom prst="round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Oncology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FA7C345-3E5D-4CCE-895F-915808743E15}"/>
              </a:ext>
            </a:extLst>
          </p:cNvPr>
          <p:cNvGrpSpPr/>
          <p:nvPr/>
        </p:nvGrpSpPr>
        <p:grpSpPr>
          <a:xfrm>
            <a:off x="385294" y="4841664"/>
            <a:ext cx="10889611" cy="510778"/>
            <a:chOff x="618766" y="4968687"/>
            <a:chExt cx="10889611" cy="510778"/>
          </a:xfrm>
          <a:noFill/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442241B-3BE8-472C-9519-98B8846B4D8F}"/>
                </a:ext>
              </a:extLst>
            </p:cNvPr>
            <p:cNvSpPr txBox="1"/>
            <p:nvPr/>
          </p:nvSpPr>
          <p:spPr>
            <a:xfrm>
              <a:off x="10045337" y="4968687"/>
              <a:ext cx="1463040" cy="510778"/>
            </a:xfrm>
            <a:prstGeom prst="round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Women’s Health-OB/GYN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7B1D8B9-D7A2-444B-BB32-1C4FC8D34FDA}"/>
                </a:ext>
              </a:extLst>
            </p:cNvPr>
            <p:cNvSpPr txBox="1"/>
            <p:nvPr/>
          </p:nvSpPr>
          <p:spPr>
            <a:xfrm>
              <a:off x="618766" y="5070842"/>
              <a:ext cx="1463040" cy="306467"/>
            </a:xfrm>
            <a:prstGeom prst="round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Orthopedics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3F9938C-775F-46B3-8B4A-F9449782B4AF}"/>
                </a:ext>
              </a:extLst>
            </p:cNvPr>
            <p:cNvSpPr txBox="1"/>
            <p:nvPr/>
          </p:nvSpPr>
          <p:spPr>
            <a:xfrm>
              <a:off x="2251126" y="5070842"/>
              <a:ext cx="1343422" cy="306467"/>
            </a:xfrm>
            <a:prstGeom prst="round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Otolaryngology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6B312A7-DAB8-4249-8714-1173C09715BF}"/>
                </a:ext>
              </a:extLst>
            </p:cNvPr>
            <p:cNvSpPr txBox="1"/>
            <p:nvPr/>
          </p:nvSpPr>
          <p:spPr>
            <a:xfrm>
              <a:off x="3758456" y="5070842"/>
              <a:ext cx="1451094" cy="306467"/>
            </a:xfrm>
            <a:prstGeom prst="round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Pain Management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7AE1F65-63B0-4286-B526-A9FDAC8AE1BE}"/>
                </a:ext>
              </a:extLst>
            </p:cNvPr>
            <p:cNvSpPr txBox="1"/>
            <p:nvPr/>
          </p:nvSpPr>
          <p:spPr>
            <a:xfrm>
              <a:off x="5334115" y="5070842"/>
              <a:ext cx="1463040" cy="306467"/>
            </a:xfrm>
            <a:prstGeom prst="round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Respiratory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1F66BC7-5999-4CF0-9FFA-1A053611BD7C}"/>
                </a:ext>
              </a:extLst>
            </p:cNvPr>
            <p:cNvSpPr txBox="1"/>
            <p:nvPr/>
          </p:nvSpPr>
          <p:spPr>
            <a:xfrm>
              <a:off x="7013275" y="5070842"/>
              <a:ext cx="1257150" cy="306467"/>
            </a:xfrm>
            <a:prstGeom prst="round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Rheumatology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9052C58-AD18-43F8-91D3-7258C4FBD0CE}"/>
                </a:ext>
              </a:extLst>
            </p:cNvPr>
            <p:cNvSpPr txBox="1"/>
            <p:nvPr/>
          </p:nvSpPr>
          <p:spPr>
            <a:xfrm>
              <a:off x="8557404" y="4968687"/>
              <a:ext cx="1303900" cy="510778"/>
            </a:xfrm>
            <a:prstGeom prst="round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Calibri" charset="0"/>
                  <a:ea typeface="Calibri" charset="0"/>
                  <a:cs typeface="Calibri" charset="0"/>
                </a:rPr>
                <a:t>Weight Management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E09E7B-6469-41CC-8B20-B71C0B243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Broad Therapeutic Experience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8C4E69-F8D8-4B6E-A753-A08374EF0E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1440" y="1689143"/>
            <a:ext cx="6929120" cy="672737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3600" b="1" i="1" dirty="0"/>
              <a:t>All major therapeutic areas, including:</a:t>
            </a:r>
          </a:p>
        </p:txBody>
      </p:sp>
    </p:spTree>
    <p:extLst>
      <p:ext uri="{BB962C8B-B14F-4D97-AF65-F5344CB8AC3E}">
        <p14:creationId xmlns:p14="http://schemas.microsoft.com/office/powerpoint/2010/main" val="3732932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68A09-D7FA-4B92-8D82-1D616B6EC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Turnaround Times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D7209B-7F5D-4A25-9170-568569E284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1347" y="1742565"/>
            <a:ext cx="5000692" cy="671053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Review Type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85580D-F880-424D-8A77-535A3F57C7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11477" y="1742565"/>
            <a:ext cx="4389120" cy="671052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Turnaround Time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75CB70-82EC-41F0-B04F-3877D021DFD7}"/>
              </a:ext>
            </a:extLst>
          </p:cNvPr>
          <p:cNvSpPr txBox="1"/>
          <p:nvPr/>
        </p:nvSpPr>
        <p:spPr>
          <a:xfrm>
            <a:off x="1091347" y="2568664"/>
            <a:ext cx="5000692" cy="731520"/>
          </a:xfrm>
          <a:prstGeom prst="parallelogram">
            <a:avLst>
              <a:gd name="adj" fmla="val 86557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New Protocol &amp; Consent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C6F196-F947-4402-B7FF-2F506C50C2CA}"/>
              </a:ext>
            </a:extLst>
          </p:cNvPr>
          <p:cNvSpPr txBox="1">
            <a:spLocks/>
          </p:cNvSpPr>
          <p:nvPr/>
        </p:nvSpPr>
        <p:spPr>
          <a:xfrm>
            <a:off x="6611477" y="2575139"/>
            <a:ext cx="4389120" cy="73152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4 business days maximum</a:t>
            </a:r>
            <a:r>
              <a:rPr lang="en-US" sz="2000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000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to review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F0E654-C346-4908-8FC7-E94D41037CB8}"/>
              </a:ext>
            </a:extLst>
          </p:cNvPr>
          <p:cNvSpPr txBox="1">
            <a:spLocks/>
          </p:cNvSpPr>
          <p:nvPr/>
        </p:nvSpPr>
        <p:spPr>
          <a:xfrm>
            <a:off x="6611477" y="3744045"/>
            <a:ext cx="4389120" cy="73152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1 business day</a:t>
            </a:r>
            <a:r>
              <a:rPr lang="en-US" sz="2000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000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to approval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D6FF8A-906D-4A3F-8C5F-B239916EB33C}"/>
              </a:ext>
            </a:extLst>
          </p:cNvPr>
          <p:cNvSpPr txBox="1">
            <a:spLocks/>
          </p:cNvSpPr>
          <p:nvPr/>
        </p:nvSpPr>
        <p:spPr>
          <a:xfrm>
            <a:off x="6611477" y="4925478"/>
            <a:ext cx="4389120" cy="73152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1 business day</a:t>
            </a:r>
            <a:r>
              <a:rPr lang="en-US" sz="2000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000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rPr>
              <a:t>following IRB meeting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4038D9A-14B3-4EDE-A4BB-34209FEA994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016119" y="2774924"/>
            <a:ext cx="519000" cy="33195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79BBFFC-B707-41A0-9571-FF402CE34B2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016119" y="3943829"/>
            <a:ext cx="519000" cy="33195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5FA1E92-AA18-4636-A01F-105FD6F6D55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016119" y="5125262"/>
            <a:ext cx="519000" cy="33195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A9318C8-83AF-48AA-81FE-481229BC279B}"/>
              </a:ext>
            </a:extLst>
          </p:cNvPr>
          <p:cNvSpPr txBox="1"/>
          <p:nvPr/>
        </p:nvSpPr>
        <p:spPr>
          <a:xfrm>
            <a:off x="1091347" y="3744045"/>
            <a:ext cx="5000692" cy="731520"/>
          </a:xfrm>
          <a:prstGeom prst="parallelogram">
            <a:avLst>
              <a:gd name="adj" fmla="val 86557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New Site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3C98FD-5BF0-4619-9BE7-18E960AF5FFF}"/>
              </a:ext>
            </a:extLst>
          </p:cNvPr>
          <p:cNvSpPr txBox="1"/>
          <p:nvPr/>
        </p:nvSpPr>
        <p:spPr>
          <a:xfrm>
            <a:off x="1091347" y="4925478"/>
            <a:ext cx="5000692" cy="731520"/>
          </a:xfrm>
          <a:prstGeom prst="parallelogram">
            <a:avLst>
              <a:gd name="adj" fmla="val 86557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IRB Review Notification &amp; Consent</a:t>
            </a:r>
          </a:p>
        </p:txBody>
      </p:sp>
    </p:spTree>
    <p:extLst>
      <p:ext uri="{BB962C8B-B14F-4D97-AF65-F5344CB8AC3E}">
        <p14:creationId xmlns:p14="http://schemas.microsoft.com/office/powerpoint/2010/main" val="369843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7">
            <a:extLst>
              <a:ext uri="{FF2B5EF4-FFF2-40B4-BE49-F238E27FC236}">
                <a16:creationId xmlns:a16="http://schemas.microsoft.com/office/drawing/2014/main" id="{FF98FB5E-D8C8-44E8-B9B9-877EE3CFFE25}"/>
              </a:ext>
            </a:extLst>
          </p:cNvPr>
          <p:cNvSpPr/>
          <p:nvPr/>
        </p:nvSpPr>
        <p:spPr>
          <a:xfrm>
            <a:off x="867244" y="3581396"/>
            <a:ext cx="9762185" cy="2568677"/>
          </a:xfrm>
          <a:prstGeom prst="parallelogram">
            <a:avLst>
              <a:gd name="adj" fmla="val 78146"/>
            </a:avLst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FEB51-2316-43F0-A847-9AC637D46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Flexibility &amp; Speed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B2C856-E2CA-494C-9ACD-C5FFE47B22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570" y="1600201"/>
            <a:ext cx="11268830" cy="4397476"/>
          </a:xfrm>
        </p:spPr>
        <p:txBody>
          <a:bodyPr>
            <a:normAutofit/>
          </a:bodyPr>
          <a:lstStyle/>
          <a:p>
            <a:r>
              <a:rPr lang="en-US" sz="2600" dirty="0"/>
              <a:t>No submission deadlines</a:t>
            </a:r>
          </a:p>
          <a:p>
            <a:r>
              <a:rPr lang="en-US" sz="2600" dirty="0"/>
              <a:t>Daily meetings with 17 scheduled board meetings per week &amp; ad hoc as needed</a:t>
            </a:r>
          </a:p>
          <a:p>
            <a:r>
              <a:rPr lang="en-US" sz="2600" dirty="0"/>
              <a:t>Ability to review North American studies across US &amp; Canada via single submission process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7C47C9-A043-444C-886F-6A71AFF97244}"/>
              </a:ext>
            </a:extLst>
          </p:cNvPr>
          <p:cNvSpPr txBox="1"/>
          <p:nvPr/>
        </p:nvSpPr>
        <p:spPr>
          <a:xfrm>
            <a:off x="3037438" y="3794313"/>
            <a:ext cx="5821094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25412" marR="0" lvl="1" algn="l" defTabSz="914400" rtl="0" eaLnBrk="1" fontAlgn="auto" latinLnBrk="0" hangingPunct="1">
              <a:spcBef>
                <a:spcPts val="225"/>
              </a:spcBef>
              <a:spcAft>
                <a:spcPts val="300"/>
              </a:spcAft>
              <a:buClr>
                <a:srgbClr val="00739B"/>
              </a:buClr>
              <a:buSzPct val="100000"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Ebrima" panose="02000000000000000000" pitchFamily="2" charset="0"/>
                <a:cs typeface="Ebrima" panose="02000000000000000000" pitchFamily="2" charset="0"/>
              </a:rPr>
              <a:t>Single board roster with</a:t>
            </a:r>
            <a:r>
              <a:rPr lang="en-US" sz="2400" dirty="0">
                <a:solidFill>
                  <a:schemeClr val="bg1"/>
                </a:solidFill>
                <a:latin typeface="Calibri"/>
                <a:ea typeface="Ebrima" panose="02000000000000000000" pitchFamily="2" charset="0"/>
                <a:cs typeface="Ebrima" panose="02000000000000000000" pitchFamily="2" charset="0"/>
              </a:rPr>
              <a:t> an extensive list of alternates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Ebrima" panose="02000000000000000000" pitchFamily="2" charset="0"/>
                <a:cs typeface="Ebrima" panose="02000000000000000000" pitchFamily="2" charset="0"/>
              </a:rPr>
              <a:t>—enables maximum flexibility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8B1E2D7-9757-44CB-8779-8EEA27042A1A}"/>
              </a:ext>
            </a:extLst>
          </p:cNvPr>
          <p:cNvCxnSpPr>
            <a:cxnSpLocks/>
          </p:cNvCxnSpPr>
          <p:nvPr/>
        </p:nvCxnSpPr>
        <p:spPr>
          <a:xfrm>
            <a:off x="1455313" y="4865734"/>
            <a:ext cx="8937938" cy="1"/>
          </a:xfrm>
          <a:prstGeom prst="line">
            <a:avLst/>
          </a:prstGeom>
          <a:ln w="76200">
            <a:solidFill>
              <a:schemeClr val="bg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6C17B123-635F-4BE6-8E58-8F5AEFA07955}"/>
              </a:ext>
            </a:extLst>
          </p:cNvPr>
          <p:cNvSpPr txBox="1"/>
          <p:nvPr/>
        </p:nvSpPr>
        <p:spPr>
          <a:xfrm>
            <a:off x="2619375" y="4914996"/>
            <a:ext cx="6257925" cy="1202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412" lvl="1">
              <a:spcBef>
                <a:spcPts val="225"/>
              </a:spcBef>
              <a:spcAft>
                <a:spcPts val="300"/>
              </a:spcAft>
              <a:buClr>
                <a:srgbClr val="00739B"/>
              </a:buClr>
              <a:buSzPct val="100000"/>
              <a:defRPr/>
            </a:pPr>
            <a:r>
              <a:rPr lang="en-US" sz="2400" dirty="0">
                <a:solidFill>
                  <a:schemeClr val="bg1"/>
                </a:solidFill>
                <a:ea typeface="Ebrima" panose="02000000000000000000" pitchFamily="2" charset="0"/>
                <a:cs typeface="Ebrima" panose="02000000000000000000" pitchFamily="2" charset="0"/>
              </a:rPr>
              <a:t>The </a:t>
            </a:r>
            <a:r>
              <a:rPr lang="en-US" sz="2400" u="sng" dirty="0">
                <a:solidFill>
                  <a:schemeClr val="bg1"/>
                </a:solidFill>
                <a:ea typeface="Ebrima" panose="02000000000000000000" pitchFamily="2" charset="0"/>
                <a:cs typeface="Ebrima" panose="02000000000000000000" pitchFamily="2" charset="0"/>
              </a:rPr>
              <a:t>only</a:t>
            </a:r>
            <a:r>
              <a:rPr lang="en-US" sz="2400" dirty="0">
                <a:solidFill>
                  <a:schemeClr val="bg1"/>
                </a:solidFill>
                <a:ea typeface="Ebrima" panose="02000000000000000000" pitchFamily="2" charset="0"/>
                <a:cs typeface="Ebrima" panose="02000000000000000000" pitchFamily="2" charset="0"/>
              </a:rPr>
              <a:t> Canadian board to be AAHRPP accredited</a:t>
            </a:r>
          </a:p>
          <a:p>
            <a:pPr marL="796925" lvl="3" indent="-214313">
              <a:spcBef>
                <a:spcPts val="225"/>
              </a:spcBef>
              <a:spcAft>
                <a:spcPts val="30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ea typeface="Ebrima" panose="02000000000000000000" pitchFamily="2" charset="0"/>
                <a:cs typeface="Ebrima" panose="02000000000000000000" pitchFamily="2" charset="0"/>
              </a:rPr>
              <a:t>Canadian board meets 3x/week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92260BB-9491-405E-873C-AADC406B21B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8368" y="5160767"/>
            <a:ext cx="799288" cy="7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80367"/>
      </p:ext>
    </p:extLst>
  </p:cSld>
  <p:clrMapOvr>
    <a:masterClrMapping/>
  </p:clrMapOvr>
</p:sld>
</file>

<file path=ppt/theme/theme1.xml><?xml version="1.0" encoding="utf-8"?>
<a:theme xmlns:a="http://schemas.openxmlformats.org/drawingml/2006/main" name="Advarra Widescreen BigIdea">
  <a:themeElements>
    <a:clrScheme name="Advarra 1">
      <a:dk1>
        <a:srgbClr val="000000"/>
      </a:dk1>
      <a:lt1>
        <a:srgbClr val="FFFFFF"/>
      </a:lt1>
      <a:dk2>
        <a:srgbClr val="4E5157"/>
      </a:dk2>
      <a:lt2>
        <a:srgbClr val="C9D0D9"/>
      </a:lt2>
      <a:accent1>
        <a:srgbClr val="005172"/>
      </a:accent1>
      <a:accent2>
        <a:srgbClr val="007EA3"/>
      </a:accent2>
      <a:accent3>
        <a:srgbClr val="92D400"/>
      </a:accent3>
      <a:accent4>
        <a:srgbClr val="E98300"/>
      </a:accent4>
      <a:accent5>
        <a:srgbClr val="480D6E"/>
      </a:accent5>
      <a:accent6>
        <a:srgbClr val="981E32"/>
      </a:accent6>
      <a:hlink>
        <a:srgbClr val="92D332"/>
      </a:hlink>
      <a:folHlink>
        <a:srgbClr val="0051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triangl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 dirty="0" err="1" smtClean="0">
            <a:solidFill>
              <a:schemeClr val="accent4"/>
            </a:solidFill>
            <a:latin typeface="Calibri" charset="0"/>
            <a:ea typeface="Calibri" charset="0"/>
            <a:cs typeface="Calibri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dvarra Widescreen BigIdea" id="{34C93A16-313F-4019-B742-E900FA297ED2}" vid="{2D4A0E15-1319-430C-9305-1DE9265289DA}"/>
    </a:ext>
  </a:extLst>
</a:theme>
</file>

<file path=ppt/theme/theme2.xml><?xml version="1.0" encoding="utf-8"?>
<a:theme xmlns:a="http://schemas.openxmlformats.org/drawingml/2006/main" name="1_Custom Design">
  <a:themeElements>
    <a:clrScheme name="Advarra">
      <a:dk1>
        <a:srgbClr val="000000"/>
      </a:dk1>
      <a:lt1>
        <a:srgbClr val="FFFFFF"/>
      </a:lt1>
      <a:dk2>
        <a:srgbClr val="4E5157"/>
      </a:dk2>
      <a:lt2>
        <a:srgbClr val="C9D0D9"/>
      </a:lt2>
      <a:accent1>
        <a:srgbClr val="005172"/>
      </a:accent1>
      <a:accent2>
        <a:srgbClr val="007EA3"/>
      </a:accent2>
      <a:accent3>
        <a:srgbClr val="92D400"/>
      </a:accent3>
      <a:accent4>
        <a:srgbClr val="4E5157"/>
      </a:accent4>
      <a:accent5>
        <a:srgbClr val="C9D0D9"/>
      </a:accent5>
      <a:accent6>
        <a:srgbClr val="007EA3"/>
      </a:accent6>
      <a:hlink>
        <a:srgbClr val="92D400"/>
      </a:hlink>
      <a:folHlink>
        <a:srgbClr val="0051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triangl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 dirty="0" err="1" smtClean="0">
            <a:solidFill>
              <a:schemeClr val="accent4"/>
            </a:solidFill>
            <a:latin typeface="Calibri" charset="0"/>
            <a:ea typeface="Calibri" charset="0"/>
            <a:cs typeface="Calibri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dvarra_NewBrand_PPT_Widescreen_vF" id="{5F3243A0-B158-B842-B21F-79B058E5DF44}" vid="{407B9131-1E8E-B049-B421-611E6AA04684}"/>
    </a:ext>
  </a:extLst>
</a:theme>
</file>

<file path=ppt/theme/theme3.xml><?xml version="1.0" encoding="utf-8"?>
<a:theme xmlns:a="http://schemas.openxmlformats.org/drawingml/2006/main" name="6_Custom Design">
  <a:themeElements>
    <a:clrScheme name="Advarra">
      <a:dk1>
        <a:srgbClr val="000000"/>
      </a:dk1>
      <a:lt1>
        <a:srgbClr val="FFFFFF"/>
      </a:lt1>
      <a:dk2>
        <a:srgbClr val="4E5157"/>
      </a:dk2>
      <a:lt2>
        <a:srgbClr val="C9D0D9"/>
      </a:lt2>
      <a:accent1>
        <a:srgbClr val="005172"/>
      </a:accent1>
      <a:accent2>
        <a:srgbClr val="007EA3"/>
      </a:accent2>
      <a:accent3>
        <a:srgbClr val="92D400"/>
      </a:accent3>
      <a:accent4>
        <a:srgbClr val="4E5157"/>
      </a:accent4>
      <a:accent5>
        <a:srgbClr val="C9D0D9"/>
      </a:accent5>
      <a:accent6>
        <a:srgbClr val="007EA3"/>
      </a:accent6>
      <a:hlink>
        <a:srgbClr val="92D400"/>
      </a:hlink>
      <a:folHlink>
        <a:srgbClr val="0051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triangl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 dirty="0" err="1" smtClean="0">
            <a:solidFill>
              <a:schemeClr val="bg1"/>
            </a:solidFill>
            <a:latin typeface="Calibri" charset="0"/>
            <a:ea typeface="Calibri" charset="0"/>
            <a:cs typeface="Calibri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dvarra_NewBrand_PPT_Widescreen_vF" id="{5F3243A0-B158-B842-B21F-79B058E5DF44}" vid="{79A52341-B514-8447-9BBE-D7EDEC30713F}"/>
    </a:ext>
  </a:extLst>
</a:theme>
</file>

<file path=ppt/theme/theme4.xml><?xml version="1.0" encoding="utf-8"?>
<a:theme xmlns:a="http://schemas.openxmlformats.org/drawingml/2006/main" name="4_Custom Design">
  <a:themeElements>
    <a:clrScheme name="Advarra">
      <a:dk1>
        <a:srgbClr val="000000"/>
      </a:dk1>
      <a:lt1>
        <a:srgbClr val="FFFFFF"/>
      </a:lt1>
      <a:dk2>
        <a:srgbClr val="4E5157"/>
      </a:dk2>
      <a:lt2>
        <a:srgbClr val="C9D0D9"/>
      </a:lt2>
      <a:accent1>
        <a:srgbClr val="005172"/>
      </a:accent1>
      <a:accent2>
        <a:srgbClr val="007EA3"/>
      </a:accent2>
      <a:accent3>
        <a:srgbClr val="92D400"/>
      </a:accent3>
      <a:accent4>
        <a:srgbClr val="4E5157"/>
      </a:accent4>
      <a:accent5>
        <a:srgbClr val="C9D0D9"/>
      </a:accent5>
      <a:accent6>
        <a:srgbClr val="007EA3"/>
      </a:accent6>
      <a:hlink>
        <a:srgbClr val="92D400"/>
      </a:hlink>
      <a:folHlink>
        <a:srgbClr val="0051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triangl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 dirty="0" err="1" smtClean="0">
            <a:solidFill>
              <a:schemeClr val="bg1"/>
            </a:solidFill>
            <a:latin typeface="Calibri" charset="0"/>
            <a:ea typeface="Calibri" charset="0"/>
            <a:cs typeface="Calibri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dvarra_NewBrand_PPT_Widescreen_vF" id="{5F3243A0-B158-B842-B21F-79B058E5DF44}" vid="{413B9ED9-89C3-F043-BC17-67342D3B6F30}"/>
    </a:ext>
  </a:extLst>
</a:theme>
</file>

<file path=ppt/theme/theme5.xml><?xml version="1.0" encoding="utf-8"?>
<a:theme xmlns:a="http://schemas.openxmlformats.org/drawingml/2006/main" name="3_Custom Design">
  <a:themeElements>
    <a:clrScheme name="Advarra">
      <a:dk1>
        <a:srgbClr val="000000"/>
      </a:dk1>
      <a:lt1>
        <a:srgbClr val="FFFFFF"/>
      </a:lt1>
      <a:dk2>
        <a:srgbClr val="4E5157"/>
      </a:dk2>
      <a:lt2>
        <a:srgbClr val="C9D0D9"/>
      </a:lt2>
      <a:accent1>
        <a:srgbClr val="005172"/>
      </a:accent1>
      <a:accent2>
        <a:srgbClr val="007EA3"/>
      </a:accent2>
      <a:accent3>
        <a:srgbClr val="92D400"/>
      </a:accent3>
      <a:accent4>
        <a:srgbClr val="4E5157"/>
      </a:accent4>
      <a:accent5>
        <a:srgbClr val="C9D0D9"/>
      </a:accent5>
      <a:accent6>
        <a:srgbClr val="007EA3"/>
      </a:accent6>
      <a:hlink>
        <a:srgbClr val="92D400"/>
      </a:hlink>
      <a:folHlink>
        <a:srgbClr val="0051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triangl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 dirty="0" err="1" smtClean="0">
            <a:solidFill>
              <a:schemeClr val="bg1"/>
            </a:solidFill>
            <a:latin typeface="Calibri" charset="0"/>
            <a:ea typeface="Calibri" charset="0"/>
            <a:cs typeface="Calibri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dvarra_NewBrand_PPT_Widescreen_vF" id="{5F3243A0-B158-B842-B21F-79B058E5DF44}" vid="{A0D11463-19EA-9E40-802D-724847C40EE7}"/>
    </a:ext>
  </a:extLst>
</a:theme>
</file>

<file path=ppt/theme/theme6.xml><?xml version="1.0" encoding="utf-8"?>
<a:theme xmlns:a="http://schemas.openxmlformats.org/drawingml/2006/main" name="7_Custom Design">
  <a:themeElements>
    <a:clrScheme name="Advarra 1">
      <a:dk1>
        <a:srgbClr val="000000"/>
      </a:dk1>
      <a:lt1>
        <a:srgbClr val="FFFFFF"/>
      </a:lt1>
      <a:dk2>
        <a:srgbClr val="4E5157"/>
      </a:dk2>
      <a:lt2>
        <a:srgbClr val="C9D0D9"/>
      </a:lt2>
      <a:accent1>
        <a:srgbClr val="005172"/>
      </a:accent1>
      <a:accent2>
        <a:srgbClr val="007EA3"/>
      </a:accent2>
      <a:accent3>
        <a:srgbClr val="92D400"/>
      </a:accent3>
      <a:accent4>
        <a:srgbClr val="E98300"/>
      </a:accent4>
      <a:accent5>
        <a:srgbClr val="480D6E"/>
      </a:accent5>
      <a:accent6>
        <a:srgbClr val="981E32"/>
      </a:accent6>
      <a:hlink>
        <a:srgbClr val="92D332"/>
      </a:hlink>
      <a:folHlink>
        <a:srgbClr val="0051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triangl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 dirty="0" err="1" smtClean="0">
            <a:solidFill>
              <a:schemeClr val="accent4"/>
            </a:solidFill>
            <a:latin typeface="Calibri" charset="0"/>
            <a:ea typeface="Calibri" charset="0"/>
            <a:cs typeface="Calibri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dvarra_NewBrand_PPT_Widescreen_vF" id="{5F3243A0-B158-B842-B21F-79B058E5DF44}" vid="{EDC9AE7D-2B15-1D45-8465-FB1FB38883E7}"/>
    </a:ext>
  </a:extLst>
</a:theme>
</file>

<file path=ppt/theme/theme7.xml><?xml version="1.0" encoding="utf-8"?>
<a:theme xmlns:a="http://schemas.openxmlformats.org/drawingml/2006/main" name="1_Advarra Widescreen BigIdea">
  <a:themeElements>
    <a:clrScheme name="Advarra 1">
      <a:dk1>
        <a:srgbClr val="000000"/>
      </a:dk1>
      <a:lt1>
        <a:srgbClr val="FFFFFF"/>
      </a:lt1>
      <a:dk2>
        <a:srgbClr val="4E5157"/>
      </a:dk2>
      <a:lt2>
        <a:srgbClr val="C9D0D9"/>
      </a:lt2>
      <a:accent1>
        <a:srgbClr val="005172"/>
      </a:accent1>
      <a:accent2>
        <a:srgbClr val="007EA3"/>
      </a:accent2>
      <a:accent3>
        <a:srgbClr val="92D400"/>
      </a:accent3>
      <a:accent4>
        <a:srgbClr val="E98300"/>
      </a:accent4>
      <a:accent5>
        <a:srgbClr val="480D6E"/>
      </a:accent5>
      <a:accent6>
        <a:srgbClr val="981E32"/>
      </a:accent6>
      <a:hlink>
        <a:srgbClr val="92D332"/>
      </a:hlink>
      <a:folHlink>
        <a:srgbClr val="0051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triangl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 dirty="0" err="1" smtClean="0">
            <a:solidFill>
              <a:schemeClr val="accent4"/>
            </a:solidFill>
            <a:latin typeface="Calibri" charset="0"/>
            <a:ea typeface="Calibri" charset="0"/>
            <a:cs typeface="Calibri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dvarra Widescreen BigIdea" id="{34C93A16-313F-4019-B742-E900FA297ED2}" vid="{2D4A0E15-1319-430C-9305-1DE9265289D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Advarra1.0 PPT Template Widescreen - BD</Template>
  <TotalTime>24911</TotalTime>
  <Words>889</Words>
  <Application>Microsoft Office PowerPoint</Application>
  <PresentationFormat>Widescreen</PresentationFormat>
  <Paragraphs>190</Paragraphs>
  <Slides>23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Arial</vt:lpstr>
      <vt:lpstr>Calibri</vt:lpstr>
      <vt:lpstr>Courier New</vt:lpstr>
      <vt:lpstr>Lucida Grande</vt:lpstr>
      <vt:lpstr>Advarra Widescreen BigIdea</vt:lpstr>
      <vt:lpstr>1_Custom Design</vt:lpstr>
      <vt:lpstr>6_Custom Design</vt:lpstr>
      <vt:lpstr>4_Custom Design</vt:lpstr>
      <vt:lpstr>3_Custom Design</vt:lpstr>
      <vt:lpstr>7_Custom Design</vt:lpstr>
      <vt:lpstr>1_Advarra Widescreen BigIdea</vt:lpstr>
      <vt:lpstr>National Institutes of Health </vt:lpstr>
      <vt:lpstr>Agenda</vt:lpstr>
      <vt:lpstr>Meet your Advarra team</vt:lpstr>
      <vt:lpstr>Advarra Services &amp; Capabilities </vt:lpstr>
      <vt:lpstr>Advarra History</vt:lpstr>
      <vt:lpstr>Experience and Reputation</vt:lpstr>
      <vt:lpstr>Broad Therapeutic Experience</vt:lpstr>
      <vt:lpstr>Turnaround Times</vt:lpstr>
      <vt:lpstr>Process Flexibility &amp; Speed</vt:lpstr>
      <vt:lpstr>New study?</vt:lpstr>
      <vt:lpstr>Process/next steps</vt:lpstr>
      <vt:lpstr>Kick-off call Led by Kathleen Rankin &amp; Betsy Casillo </vt:lpstr>
      <vt:lpstr>Lead site/data coordinating center/sponsor  </vt:lpstr>
      <vt:lpstr>Lead site/data coordinating center/sponsor (Cont’d) </vt:lpstr>
      <vt:lpstr>Add on site</vt:lpstr>
      <vt:lpstr>Add on site (Cont’d)</vt:lpstr>
      <vt:lpstr>What to Expect</vt:lpstr>
      <vt:lpstr>What to Expect</vt:lpstr>
      <vt:lpstr>Budgeting &amp; Fees</vt:lpstr>
      <vt:lpstr>CIRBI best practices</vt:lpstr>
      <vt:lpstr>Questions?</vt:lpstr>
      <vt:lpstr>Contact Us</vt:lpstr>
      <vt:lpstr>CIRBI Overview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Advarra</dc:creator>
  <cp:lastModifiedBy>Bridge, Heather (NIH/OD) [E]</cp:lastModifiedBy>
  <cp:revision>347</cp:revision>
  <dcterms:created xsi:type="dcterms:W3CDTF">2018-02-02T12:42:56Z</dcterms:created>
  <dcterms:modified xsi:type="dcterms:W3CDTF">2019-07-30T11:59:07Z</dcterms:modified>
</cp:coreProperties>
</file>