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66" r:id="rId2"/>
    <p:sldId id="267" r:id="rId3"/>
    <p:sldId id="273" r:id="rId4"/>
    <p:sldId id="272" r:id="rId5"/>
    <p:sldId id="269" r:id="rId6"/>
    <p:sldId id="274" r:id="rId7"/>
    <p:sldId id="278" r:id="rId8"/>
    <p:sldId id="298" r:id="rId9"/>
    <p:sldId id="299" r:id="rId10"/>
    <p:sldId id="275" r:id="rId11"/>
    <p:sldId id="276" r:id="rId12"/>
    <p:sldId id="277" r:id="rId13"/>
    <p:sldId id="279" r:id="rId14"/>
    <p:sldId id="291" r:id="rId15"/>
    <p:sldId id="294" r:id="rId16"/>
    <p:sldId id="280" r:id="rId17"/>
    <p:sldId id="281" r:id="rId18"/>
    <p:sldId id="295" r:id="rId19"/>
    <p:sldId id="296" r:id="rId20"/>
    <p:sldId id="282" r:id="rId21"/>
    <p:sldId id="284" r:id="rId22"/>
    <p:sldId id="290" r:id="rId23"/>
    <p:sldId id="285" r:id="rId24"/>
    <p:sldId id="288" r:id="rId25"/>
    <p:sldId id="293" r:id="rId26"/>
    <p:sldId id="297" r:id="rId27"/>
    <p:sldId id="28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D49042-D580-945F-74FC-5B2FD73D92B4}" name="Grant, Nicole (NIH/OD) [E]" initials="GN([" userId="S::grantn@nih.gov::5a10bc7a-4ebc-448a-bfc2-65da3fa36876" providerId="AD"/>
  <p188:author id="{01C68B99-F0AC-8816-EF02-0D98C7B82714}" name="Pauly, Kelly (NIH/OD) [E]" initials="PK([" userId="S::paulyke@nih.gov::9d372422-b56c-46ac-b5e3-65dbf0ab9a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p:cViewPr varScale="1">
        <p:scale>
          <a:sx n="63" d="100"/>
          <a:sy n="63" d="100"/>
        </p:scale>
        <p:origin x="130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92F34C-B6DD-45A0-B539-3DDE33812FAB}" type="datetimeFigureOut">
              <a:rPr lang="en-US" smtClean="0"/>
              <a:t>5/24/2023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187016-B78B-4C77-9086-F6BDF7BF8415}" type="slidenum">
              <a:rPr lang="en-US" smtClean="0"/>
              <a:t>‹#›</a:t>
            </a:fld>
            <a:endParaRPr lang="en-US" dirty="0"/>
          </a:p>
        </p:txBody>
      </p:sp>
    </p:spTree>
    <p:extLst>
      <p:ext uri="{BB962C8B-B14F-4D97-AF65-F5344CB8AC3E}">
        <p14:creationId xmlns:p14="http://schemas.microsoft.com/office/powerpoint/2010/main" val="3312929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5/24/2023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5/24/2023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5/24/2023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5/24/2023</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CD9B07C-FC77-488B-B36B-4BFC9BD6973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s://irbo.nih.gov/confluence/display/ohsrp/How+to+Name+Your+Documents"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1602A79-BD44-4C6B-9580-D8B6ADDB4F2F}"/>
              </a:ext>
            </a:extLst>
          </p:cNvPr>
          <p:cNvSpPr>
            <a:spLocks noGrp="1"/>
          </p:cNvSpPr>
          <p:nvPr>
            <p:ph type="ctrTitle"/>
          </p:nvPr>
        </p:nvSpPr>
        <p:spPr>
          <a:xfrm>
            <a:off x="777621" y="289169"/>
            <a:ext cx="7543800" cy="3566160"/>
          </a:xfrm>
        </p:spPr>
        <p:txBody>
          <a:bodyPr>
            <a:normAutofit/>
          </a:bodyPr>
          <a:lstStyle/>
          <a:p>
            <a:pPr algn="ctr"/>
            <a:r>
              <a:rPr lang="en-US" sz="4800" dirty="0"/>
              <a:t>Tips &amp; Tricks: Document Management</a:t>
            </a:r>
            <a:endParaRPr lang="en-US" sz="4800" dirty="0">
              <a:solidFill>
                <a:schemeClr val="tx1">
                  <a:lumMod val="65000"/>
                  <a:lumOff val="35000"/>
                </a:schemeClr>
              </a:solidFill>
            </a:endParaRPr>
          </a:p>
        </p:txBody>
      </p:sp>
      <p:sp>
        <p:nvSpPr>
          <p:cNvPr id="7" name="Subtitle 6">
            <a:extLst>
              <a:ext uri="{FF2B5EF4-FFF2-40B4-BE49-F238E27FC236}">
                <a16:creationId xmlns:a16="http://schemas.microsoft.com/office/drawing/2014/main" id="{2ED0BE6A-1C75-45AB-BF71-8F63C87C9306}"/>
              </a:ext>
            </a:extLst>
          </p:cNvPr>
          <p:cNvSpPr>
            <a:spLocks noGrp="1"/>
          </p:cNvSpPr>
          <p:nvPr>
            <p:ph type="subTitle" idx="1"/>
          </p:nvPr>
        </p:nvSpPr>
        <p:spPr/>
        <p:txBody>
          <a:bodyPr/>
          <a:lstStyle/>
          <a:p>
            <a:br>
              <a:rPr lang="en-US" dirty="0"/>
            </a:br>
            <a:r>
              <a:rPr lang="en-US" dirty="0"/>
              <a:t>Presented by:</a:t>
            </a:r>
            <a:br>
              <a:rPr lang="en-US" dirty="0"/>
            </a:br>
            <a:r>
              <a:rPr lang="en-US" dirty="0"/>
              <a:t>Protect Training TEAM </a:t>
            </a:r>
          </a:p>
        </p:txBody>
      </p:sp>
    </p:spTree>
    <p:extLst>
      <p:ext uri="{BB962C8B-B14F-4D97-AF65-F5344CB8AC3E}">
        <p14:creationId xmlns:p14="http://schemas.microsoft.com/office/powerpoint/2010/main" val="2398319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D6B9E-3C05-78AB-209C-8FC6C21BEB21}"/>
              </a:ext>
            </a:extLst>
          </p:cNvPr>
          <p:cNvSpPr>
            <a:spLocks noGrp="1"/>
          </p:cNvSpPr>
          <p:nvPr>
            <p:ph type="title"/>
          </p:nvPr>
        </p:nvSpPr>
        <p:spPr/>
        <p:txBody>
          <a:bodyPr/>
          <a:lstStyle/>
          <a:p>
            <a:r>
              <a:rPr lang="en-US" dirty="0"/>
              <a:t>Comparing Documents in PROTECT</a:t>
            </a:r>
          </a:p>
        </p:txBody>
      </p:sp>
      <p:sp>
        <p:nvSpPr>
          <p:cNvPr id="3" name="Content Placeholder 2">
            <a:extLst>
              <a:ext uri="{FF2B5EF4-FFF2-40B4-BE49-F238E27FC236}">
                <a16:creationId xmlns:a16="http://schemas.microsoft.com/office/drawing/2014/main" id="{5CB7D506-91EF-CD32-37CB-E44365AA8211}"/>
              </a:ext>
            </a:extLst>
          </p:cNvPr>
          <p:cNvSpPr>
            <a:spLocks noGrp="1"/>
          </p:cNvSpPr>
          <p:nvPr>
            <p:ph sz="half" idx="1"/>
          </p:nvPr>
        </p:nvSpPr>
        <p:spPr/>
        <p:txBody>
          <a:bodyPr/>
          <a:lstStyle/>
          <a:p>
            <a:pPr>
              <a:buFont typeface="Wingdings" panose="05000000000000000000" pitchFamily="2" charset="2"/>
              <a:buChar char="§"/>
            </a:pPr>
            <a:r>
              <a:rPr lang="en-US" dirty="0"/>
              <a:t>If you are reviewing a Modification you can use the compare feature within the MOD form to see what documents have been changed. </a:t>
            </a:r>
          </a:p>
          <a:p>
            <a:pPr>
              <a:buFont typeface="Wingdings" panose="05000000000000000000" pitchFamily="2" charset="2"/>
              <a:buChar char="§"/>
            </a:pPr>
            <a:r>
              <a:rPr lang="en-US" dirty="0"/>
              <a:t>You can also click the blue History button next to the document and it will take you to a screen that shows all the versions of that document. You will notice the incremental changes in the version numbers:</a:t>
            </a:r>
          </a:p>
        </p:txBody>
      </p:sp>
      <p:pic>
        <p:nvPicPr>
          <p:cNvPr id="6" name="Content Placeholder 5">
            <a:extLst>
              <a:ext uri="{FF2B5EF4-FFF2-40B4-BE49-F238E27FC236}">
                <a16:creationId xmlns:a16="http://schemas.microsoft.com/office/drawing/2014/main" id="{09F699C9-6F81-8AB7-5C67-4E97C34E73D0}"/>
              </a:ext>
            </a:extLst>
          </p:cNvPr>
          <p:cNvPicPr>
            <a:picLocks noGrp="1" noChangeAspect="1"/>
          </p:cNvPicPr>
          <p:nvPr>
            <p:ph sz="half" idx="2"/>
          </p:nvPr>
        </p:nvPicPr>
        <p:blipFill>
          <a:blip r:embed="rId2"/>
          <a:stretch>
            <a:fillRect/>
          </a:stretch>
        </p:blipFill>
        <p:spPr>
          <a:xfrm>
            <a:off x="4641837" y="1852265"/>
            <a:ext cx="4093790" cy="2558487"/>
          </a:xfrm>
        </p:spPr>
        <p:style>
          <a:lnRef idx="2">
            <a:schemeClr val="dk1"/>
          </a:lnRef>
          <a:fillRef idx="1">
            <a:schemeClr val="lt1"/>
          </a:fillRef>
          <a:effectRef idx="0">
            <a:schemeClr val="dk1"/>
          </a:effectRef>
          <a:fontRef idx="minor">
            <a:schemeClr val="dk1"/>
          </a:fontRef>
        </p:style>
      </p:pic>
      <p:pic>
        <p:nvPicPr>
          <p:cNvPr id="8" name="Picture 7">
            <a:extLst>
              <a:ext uri="{FF2B5EF4-FFF2-40B4-BE49-F238E27FC236}">
                <a16:creationId xmlns:a16="http://schemas.microsoft.com/office/drawing/2014/main" id="{0B86BB94-01DD-8D9D-349D-36CBF20A5449}"/>
              </a:ext>
            </a:extLst>
          </p:cNvPr>
          <p:cNvPicPr>
            <a:picLocks noChangeAspect="1"/>
          </p:cNvPicPr>
          <p:nvPr/>
        </p:nvPicPr>
        <p:blipFill>
          <a:blip r:embed="rId3"/>
          <a:stretch>
            <a:fillRect/>
          </a:stretch>
        </p:blipFill>
        <p:spPr>
          <a:xfrm>
            <a:off x="822961" y="5120640"/>
            <a:ext cx="7912666" cy="113811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386364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8035D-92E7-33D5-EAEC-0D354DFF1307}"/>
              </a:ext>
            </a:extLst>
          </p:cNvPr>
          <p:cNvSpPr>
            <a:spLocks noGrp="1"/>
          </p:cNvSpPr>
          <p:nvPr>
            <p:ph type="title"/>
          </p:nvPr>
        </p:nvSpPr>
        <p:spPr/>
        <p:txBody>
          <a:bodyPr/>
          <a:lstStyle/>
          <a:p>
            <a:r>
              <a:rPr lang="en-US" dirty="0"/>
              <a:t>Comparing Documents in PROTECT</a:t>
            </a:r>
          </a:p>
        </p:txBody>
      </p:sp>
      <p:sp>
        <p:nvSpPr>
          <p:cNvPr id="3" name="Content Placeholder 2">
            <a:extLst>
              <a:ext uri="{FF2B5EF4-FFF2-40B4-BE49-F238E27FC236}">
                <a16:creationId xmlns:a16="http://schemas.microsoft.com/office/drawing/2014/main" id="{8732CDE2-2EA9-C708-0DD2-398D6885FFE4}"/>
              </a:ext>
            </a:extLst>
          </p:cNvPr>
          <p:cNvSpPr>
            <a:spLocks noGrp="1"/>
          </p:cNvSpPr>
          <p:nvPr>
            <p:ph sz="half" idx="1"/>
          </p:nvPr>
        </p:nvSpPr>
        <p:spPr>
          <a:xfrm>
            <a:off x="621624" y="1871824"/>
            <a:ext cx="3703320" cy="4023360"/>
          </a:xfrm>
        </p:spPr>
        <p:txBody>
          <a:bodyPr>
            <a:normAutofit lnSpcReduction="10000"/>
          </a:bodyPr>
          <a:lstStyle/>
          <a:p>
            <a:pPr>
              <a:buFont typeface="Wingdings" panose="05000000000000000000" pitchFamily="2" charset="2"/>
              <a:buChar char="§"/>
            </a:pPr>
            <a:r>
              <a:rPr lang="en-US" sz="1700" dirty="0"/>
              <a:t>In order to view the changes made within the new document, you will use the compare function in PROTECT. This will then open a Word document with tracked changes showing the changes made.</a:t>
            </a:r>
          </a:p>
          <a:p>
            <a:pPr>
              <a:buFont typeface="Wingdings" panose="05000000000000000000" pitchFamily="2" charset="2"/>
              <a:buChar char="§"/>
            </a:pPr>
            <a:r>
              <a:rPr lang="en-US" sz="1700" dirty="0">
                <a:solidFill>
                  <a:srgbClr val="FF0000"/>
                </a:solidFill>
              </a:rPr>
              <a:t>NOTE</a:t>
            </a:r>
            <a:r>
              <a:rPr lang="en-US" sz="1700" dirty="0"/>
              <a:t>: this is how the IRB is comparing documents in PROTECT. </a:t>
            </a:r>
            <a:r>
              <a:rPr lang="en-US" sz="1700" dirty="0">
                <a:solidFill>
                  <a:srgbClr val="FF0000"/>
                </a:solidFill>
              </a:rPr>
              <a:t>NEVER</a:t>
            </a:r>
            <a:r>
              <a:rPr lang="en-US" sz="1700" dirty="0"/>
              <a:t> upload tracked changed documents unless advised to do so. Also </a:t>
            </a:r>
            <a:r>
              <a:rPr lang="en-US" sz="1700" dirty="0">
                <a:solidFill>
                  <a:srgbClr val="FF0000"/>
                </a:solidFill>
              </a:rPr>
              <a:t>do not </a:t>
            </a:r>
            <a:r>
              <a:rPr lang="en-US" sz="1700" dirty="0"/>
              <a:t>upload PDF versions of the consent or the NIH </a:t>
            </a:r>
            <a:r>
              <a:rPr lang="en-US" sz="1700" dirty="0" err="1"/>
              <a:t>protcol</a:t>
            </a:r>
            <a:r>
              <a:rPr lang="en-US" sz="1700" dirty="0"/>
              <a:t>. PROTECT cannot compare PDFs, it can only compare two WORD documents. </a:t>
            </a:r>
          </a:p>
          <a:p>
            <a:pPr>
              <a:buFont typeface="Wingdings" panose="05000000000000000000" pitchFamily="2" charset="2"/>
              <a:buChar char="§"/>
            </a:pPr>
            <a:r>
              <a:rPr lang="en-US" sz="1800" dirty="0"/>
              <a:t>Do not convert PDF consents to Word as this often creates formatting errors</a:t>
            </a:r>
          </a:p>
        </p:txBody>
      </p:sp>
      <p:pic>
        <p:nvPicPr>
          <p:cNvPr id="6" name="Content Placeholder 5">
            <a:extLst>
              <a:ext uri="{FF2B5EF4-FFF2-40B4-BE49-F238E27FC236}">
                <a16:creationId xmlns:a16="http://schemas.microsoft.com/office/drawing/2014/main" id="{F5174DC4-AEF1-E37A-E66C-E101FF91BAFF}"/>
              </a:ext>
            </a:extLst>
          </p:cNvPr>
          <p:cNvPicPr>
            <a:picLocks noGrp="1" noChangeAspect="1"/>
          </p:cNvPicPr>
          <p:nvPr>
            <p:ph sz="half" idx="2"/>
          </p:nvPr>
        </p:nvPicPr>
        <p:blipFill>
          <a:blip r:embed="rId2"/>
          <a:stretch>
            <a:fillRect/>
          </a:stretch>
        </p:blipFill>
        <p:spPr>
          <a:xfrm>
            <a:off x="4664709" y="1871824"/>
            <a:ext cx="3702051" cy="1282437"/>
          </a:xfrm>
        </p:spPr>
        <p:style>
          <a:lnRef idx="2">
            <a:schemeClr val="dk1"/>
          </a:lnRef>
          <a:fillRef idx="1">
            <a:schemeClr val="lt1"/>
          </a:fillRef>
          <a:effectRef idx="0">
            <a:schemeClr val="dk1"/>
          </a:effectRef>
          <a:fontRef idx="minor">
            <a:schemeClr val="dk1"/>
          </a:fontRef>
        </p:style>
      </p:pic>
      <p:pic>
        <p:nvPicPr>
          <p:cNvPr id="8" name="Picture 7">
            <a:extLst>
              <a:ext uri="{FF2B5EF4-FFF2-40B4-BE49-F238E27FC236}">
                <a16:creationId xmlns:a16="http://schemas.microsoft.com/office/drawing/2014/main" id="{7807ABD7-2A6A-36F1-5D13-59600B9D24EA}"/>
              </a:ext>
            </a:extLst>
          </p:cNvPr>
          <p:cNvPicPr>
            <a:picLocks noChangeAspect="1"/>
          </p:cNvPicPr>
          <p:nvPr/>
        </p:nvPicPr>
        <p:blipFill>
          <a:blip r:embed="rId3"/>
          <a:stretch>
            <a:fillRect/>
          </a:stretch>
        </p:blipFill>
        <p:spPr>
          <a:xfrm>
            <a:off x="4664709" y="3338040"/>
            <a:ext cx="3702051" cy="2958051"/>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861505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5381-E819-E6E7-1FF8-C500C833D68E}"/>
              </a:ext>
            </a:extLst>
          </p:cNvPr>
          <p:cNvSpPr>
            <a:spLocks noGrp="1"/>
          </p:cNvSpPr>
          <p:nvPr>
            <p:ph type="title"/>
          </p:nvPr>
        </p:nvSpPr>
        <p:spPr/>
        <p:txBody>
          <a:bodyPr/>
          <a:lstStyle/>
          <a:p>
            <a:r>
              <a:rPr lang="en-US" dirty="0"/>
              <a:t>Comparing documents in PROTECT</a:t>
            </a:r>
          </a:p>
        </p:txBody>
      </p:sp>
      <p:sp>
        <p:nvSpPr>
          <p:cNvPr id="3" name="Content Placeholder 2">
            <a:extLst>
              <a:ext uri="{FF2B5EF4-FFF2-40B4-BE49-F238E27FC236}">
                <a16:creationId xmlns:a16="http://schemas.microsoft.com/office/drawing/2014/main" id="{148E7976-6816-99D5-D4E9-B1807691C749}"/>
              </a:ext>
            </a:extLst>
          </p:cNvPr>
          <p:cNvSpPr>
            <a:spLocks noGrp="1"/>
          </p:cNvSpPr>
          <p:nvPr>
            <p:ph sz="half" idx="1"/>
          </p:nvPr>
        </p:nvSpPr>
        <p:spPr>
          <a:xfrm>
            <a:off x="822960" y="1845734"/>
            <a:ext cx="8069370" cy="4023360"/>
          </a:xfrm>
        </p:spPr>
        <p:txBody>
          <a:bodyPr>
            <a:normAutofit/>
          </a:bodyPr>
          <a:lstStyle/>
          <a:p>
            <a:pPr>
              <a:buFont typeface="Wingdings" panose="05000000000000000000" pitchFamily="2" charset="2"/>
              <a:buChar char="§"/>
            </a:pPr>
            <a:r>
              <a:rPr lang="en-US" dirty="0"/>
              <a:t>If you are reviewing the changes and the MOD was sent back for clarifications at the pre-review or IRB review state, there may have been additional changes made to the documents through the round of clarifications. In this case you will have several versions stacked.</a:t>
            </a:r>
          </a:p>
          <a:p>
            <a:pPr>
              <a:buFont typeface="Wingdings" panose="05000000000000000000" pitchFamily="2" charset="2"/>
              <a:buChar char="§"/>
            </a:pPr>
            <a:r>
              <a:rPr lang="en-US" dirty="0"/>
              <a:t> </a:t>
            </a:r>
            <a:r>
              <a:rPr lang="en-US" i="1" dirty="0"/>
              <a:t>Pay close attention to the version dates. </a:t>
            </a:r>
            <a:r>
              <a:rPr lang="en-US" dirty="0"/>
              <a:t>Make sure you compare the currently approved version with the most recent version the team has submitted to be able to see the TOTAL changes including modifications requested. </a:t>
            </a:r>
            <a:endParaRPr lang="en-US" i="1" dirty="0"/>
          </a:p>
        </p:txBody>
      </p:sp>
      <p:pic>
        <p:nvPicPr>
          <p:cNvPr id="6" name="Content Placeholder 5">
            <a:extLst>
              <a:ext uri="{FF2B5EF4-FFF2-40B4-BE49-F238E27FC236}">
                <a16:creationId xmlns:a16="http://schemas.microsoft.com/office/drawing/2014/main" id="{D1CE07AD-5E44-31BE-2F98-3016D37213D6}"/>
              </a:ext>
            </a:extLst>
          </p:cNvPr>
          <p:cNvPicPr>
            <a:picLocks noGrp="1" noChangeAspect="1"/>
          </p:cNvPicPr>
          <p:nvPr>
            <p:ph sz="half" idx="2"/>
          </p:nvPr>
        </p:nvPicPr>
        <p:blipFill>
          <a:blip r:embed="rId2"/>
          <a:stretch>
            <a:fillRect/>
          </a:stretch>
        </p:blipFill>
        <p:spPr>
          <a:xfrm>
            <a:off x="822960" y="4309904"/>
            <a:ext cx="7543800" cy="1782972"/>
          </a:xfr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266534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6323A-F67B-6320-364B-095D00ECEF2E}"/>
              </a:ext>
            </a:extLst>
          </p:cNvPr>
          <p:cNvSpPr>
            <a:spLocks noGrp="1"/>
          </p:cNvSpPr>
          <p:nvPr>
            <p:ph type="title"/>
          </p:nvPr>
        </p:nvSpPr>
        <p:spPr>
          <a:xfrm>
            <a:off x="907819" y="278984"/>
            <a:ext cx="7543800" cy="1450757"/>
          </a:xfrm>
        </p:spPr>
        <p:txBody>
          <a:bodyPr/>
          <a:lstStyle/>
          <a:p>
            <a:r>
              <a:rPr lang="en-US" dirty="0"/>
              <a:t>Where to find your documents</a:t>
            </a:r>
          </a:p>
        </p:txBody>
      </p:sp>
      <p:sp>
        <p:nvSpPr>
          <p:cNvPr id="3" name="Content Placeholder 2">
            <a:extLst>
              <a:ext uri="{FF2B5EF4-FFF2-40B4-BE49-F238E27FC236}">
                <a16:creationId xmlns:a16="http://schemas.microsoft.com/office/drawing/2014/main" id="{DEDDEF7A-BDBD-653A-CB8E-FE24362600E4}"/>
              </a:ext>
            </a:extLst>
          </p:cNvPr>
          <p:cNvSpPr>
            <a:spLocks noGrp="1"/>
          </p:cNvSpPr>
          <p:nvPr>
            <p:ph idx="1"/>
          </p:nvPr>
        </p:nvSpPr>
        <p:spPr>
          <a:xfrm>
            <a:off x="800099" y="1896068"/>
            <a:ext cx="7543801" cy="4023360"/>
          </a:xfrm>
        </p:spPr>
        <p:txBody>
          <a:bodyPr/>
          <a:lstStyle/>
          <a:p>
            <a:pPr>
              <a:buFont typeface="Wingdings" panose="05000000000000000000" pitchFamily="2" charset="2"/>
              <a:buChar char="§"/>
            </a:pPr>
            <a:r>
              <a:rPr lang="en-US" dirty="0"/>
              <a:t>Documents will be housed in the study related and site related documents area (Protocol, consents, recruitment materials, etc.).</a:t>
            </a:r>
          </a:p>
          <a:p>
            <a:pPr>
              <a:buFont typeface="Wingdings" panose="05000000000000000000" pitchFamily="2" charset="2"/>
              <a:buChar char="§"/>
            </a:pPr>
            <a:r>
              <a:rPr lang="en-US" dirty="0"/>
              <a:t>All documents that are in the “final” column are those that have been approved and stamped (if applicable) by the IRB.</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US" dirty="0"/>
          </a:p>
        </p:txBody>
      </p:sp>
      <p:pic>
        <p:nvPicPr>
          <p:cNvPr id="5" name="Picture 4">
            <a:extLst>
              <a:ext uri="{FF2B5EF4-FFF2-40B4-BE49-F238E27FC236}">
                <a16:creationId xmlns:a16="http://schemas.microsoft.com/office/drawing/2014/main" id="{C822A03D-0C41-4C8C-894C-1A5C60420097}"/>
              </a:ext>
            </a:extLst>
          </p:cNvPr>
          <p:cNvPicPr>
            <a:picLocks noChangeAspect="1"/>
          </p:cNvPicPr>
          <p:nvPr/>
        </p:nvPicPr>
        <p:blipFill>
          <a:blip r:embed="rId2"/>
          <a:stretch>
            <a:fillRect/>
          </a:stretch>
        </p:blipFill>
        <p:spPr>
          <a:xfrm>
            <a:off x="800099" y="3378995"/>
            <a:ext cx="7543801" cy="2599216"/>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27760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58824-D8F4-ABFF-D750-43CF5EAE1BE2}"/>
              </a:ext>
            </a:extLst>
          </p:cNvPr>
          <p:cNvSpPr>
            <a:spLocks noGrp="1"/>
          </p:cNvSpPr>
          <p:nvPr>
            <p:ph type="title"/>
          </p:nvPr>
        </p:nvSpPr>
        <p:spPr/>
        <p:txBody>
          <a:bodyPr>
            <a:normAutofit/>
          </a:bodyPr>
          <a:lstStyle/>
          <a:p>
            <a:r>
              <a:rPr lang="en-US" dirty="0"/>
              <a:t>Uploading NIH addendums for Multi-site Studies</a:t>
            </a:r>
          </a:p>
        </p:txBody>
      </p:sp>
      <p:sp>
        <p:nvSpPr>
          <p:cNvPr id="3" name="Content Placeholder 2">
            <a:extLst>
              <a:ext uri="{FF2B5EF4-FFF2-40B4-BE49-F238E27FC236}">
                <a16:creationId xmlns:a16="http://schemas.microsoft.com/office/drawing/2014/main" id="{32CF98C3-2304-0B98-0AF2-DA12D1C98CB5}"/>
              </a:ext>
            </a:extLst>
          </p:cNvPr>
          <p:cNvSpPr>
            <a:spLocks noGrp="1"/>
          </p:cNvSpPr>
          <p:nvPr>
            <p:ph idx="1"/>
          </p:nvPr>
        </p:nvSpPr>
        <p:spPr/>
        <p:txBody>
          <a:bodyPr/>
          <a:lstStyle/>
          <a:p>
            <a:pPr>
              <a:buFont typeface="Wingdings" panose="05000000000000000000" pitchFamily="2" charset="2"/>
              <a:buChar char="§"/>
            </a:pPr>
            <a:r>
              <a:rPr lang="en-US" sz="1800" dirty="0">
                <a:effectLst/>
                <a:latin typeface="Arial" panose="020B0604020202020204" pitchFamily="34" charset="0"/>
                <a:ea typeface="Arial" panose="020B0604020202020204" pitchFamily="34" charset="0"/>
              </a:rPr>
              <a:t>The NIH Protocol Addendum for MSS should be uploaded under number 12 on the Study Form, </a:t>
            </a:r>
            <a:r>
              <a:rPr lang="en-US" sz="1800" b="1" dirty="0">
                <a:effectLst/>
                <a:latin typeface="Arial" panose="020B0604020202020204" pitchFamily="34" charset="0"/>
                <a:ea typeface="Arial" panose="020B0604020202020204" pitchFamily="34" charset="0"/>
              </a:rPr>
              <a:t>“NIH Addendum if applicable”</a:t>
            </a:r>
            <a:r>
              <a:rPr lang="en-US" sz="1800" dirty="0">
                <a:effectLst/>
                <a:latin typeface="Arial" panose="020B0604020202020204" pitchFamily="34" charset="0"/>
                <a:ea typeface="Arial" panose="020B0604020202020204" pitchFamily="34" charset="0"/>
              </a:rPr>
              <a:t>. </a:t>
            </a:r>
          </a:p>
          <a:p>
            <a:pPr>
              <a:buFont typeface="Wingdings" panose="05000000000000000000" pitchFamily="2" charset="2"/>
              <a:buChar char="§"/>
            </a:pPr>
            <a:r>
              <a:rPr lang="en-US" sz="1800" dirty="0">
                <a:effectLst/>
                <a:latin typeface="Arial" panose="020B0604020202020204" pitchFamily="34" charset="0"/>
                <a:ea typeface="Arial" panose="020B0604020202020204" pitchFamily="34" charset="0"/>
              </a:rPr>
              <a:t>For multi-site studies in the study form you will have two sections for documents; </a:t>
            </a:r>
            <a:r>
              <a:rPr lang="en-US" sz="1800" b="1" dirty="0">
                <a:effectLst/>
                <a:latin typeface="Arial" panose="020B0604020202020204" pitchFamily="34" charset="0"/>
                <a:ea typeface="Arial" panose="020B0604020202020204" pitchFamily="34" charset="0"/>
              </a:rPr>
              <a:t>Study Related Documents </a:t>
            </a:r>
            <a:r>
              <a:rPr lang="en-US" sz="1800" dirty="0">
                <a:effectLst/>
                <a:latin typeface="Arial" panose="020B0604020202020204" pitchFamily="34" charset="0"/>
                <a:ea typeface="Arial" panose="020B0604020202020204" pitchFamily="34" charset="0"/>
              </a:rPr>
              <a:t>and </a:t>
            </a:r>
            <a:r>
              <a:rPr lang="en-US" sz="1800" b="1" dirty="0">
                <a:effectLst/>
                <a:latin typeface="Arial" panose="020B0604020202020204" pitchFamily="34" charset="0"/>
                <a:ea typeface="Arial" panose="020B0604020202020204" pitchFamily="34" charset="0"/>
              </a:rPr>
              <a:t>Local Site Documents</a:t>
            </a:r>
            <a:endParaRPr lang="en-US" sz="1800" dirty="0">
              <a:effectLst/>
              <a:latin typeface="Arial" panose="020B0604020202020204" pitchFamily="34" charset="0"/>
              <a:ea typeface="Arial" panose="020B0604020202020204" pitchFamily="34" charset="0"/>
            </a:endParaRPr>
          </a:p>
          <a:p>
            <a:pPr>
              <a:buFont typeface="Wingdings" panose="05000000000000000000" pitchFamily="2" charset="2"/>
              <a:buChar char="§"/>
            </a:pPr>
            <a:r>
              <a:rPr lang="en-US" sz="1800" dirty="0">
                <a:effectLst/>
                <a:latin typeface="Arial" panose="020B0604020202020204" pitchFamily="34" charset="0"/>
                <a:ea typeface="Arial" panose="020B0604020202020204" pitchFamily="34" charset="0"/>
              </a:rPr>
              <a:t>If your study is reviewed by an external IRB, include the External IRB letter approving the NIH site in the “Other attachments” section of </a:t>
            </a:r>
            <a:r>
              <a:rPr lang="en-US" sz="1800" b="1" dirty="0">
                <a:effectLst/>
                <a:latin typeface="Arial" panose="020B0604020202020204" pitchFamily="34" charset="0"/>
                <a:ea typeface="Arial" panose="020B0604020202020204" pitchFamily="34" charset="0"/>
              </a:rPr>
              <a:t>Local Site Documents</a:t>
            </a:r>
            <a:r>
              <a:rPr lang="en-US" sz="1800" dirty="0">
                <a:effectLst/>
                <a:latin typeface="Arial" panose="020B0604020202020204" pitchFamily="34" charset="0"/>
                <a:ea typeface="Arial" panose="020B0604020202020204" pitchFamily="34" charset="0"/>
              </a:rPr>
              <a:t>. </a:t>
            </a:r>
          </a:p>
          <a:p>
            <a:pPr>
              <a:buFont typeface="Wingdings" panose="05000000000000000000" pitchFamily="2" charset="2"/>
              <a:buChar char="§"/>
            </a:pPr>
            <a:endParaRPr lang="en-US" sz="1800" dirty="0">
              <a:effectLst/>
              <a:latin typeface="Arial" panose="020B0604020202020204" pitchFamily="34" charset="0"/>
              <a:ea typeface="Arial" panose="020B0604020202020204" pitchFamily="34" charset="0"/>
            </a:endParaRPr>
          </a:p>
          <a:p>
            <a:pPr>
              <a:buFont typeface="Wingdings" panose="05000000000000000000" pitchFamily="2" charset="2"/>
              <a:buChar char="§"/>
            </a:pPr>
            <a:endParaRPr lang="en-US" sz="1800" dirty="0">
              <a:effectLst/>
              <a:latin typeface="Arial" panose="020B0604020202020204" pitchFamily="34" charset="0"/>
              <a:ea typeface="Arial" panose="020B0604020202020204" pitchFamily="34" charset="0"/>
            </a:endParaRPr>
          </a:p>
          <a:p>
            <a:endParaRPr lang="en-US" sz="1800" dirty="0">
              <a:latin typeface="Arial" panose="020B0604020202020204" pitchFamily="34" charset="0"/>
            </a:endParaRPr>
          </a:p>
          <a:p>
            <a:endParaRPr lang="en-US" dirty="0"/>
          </a:p>
        </p:txBody>
      </p:sp>
      <p:pic>
        <p:nvPicPr>
          <p:cNvPr id="6" name="Picture 5">
            <a:extLst>
              <a:ext uri="{FF2B5EF4-FFF2-40B4-BE49-F238E27FC236}">
                <a16:creationId xmlns:a16="http://schemas.microsoft.com/office/drawing/2014/main" id="{D49E38A0-2E03-EFFB-DE87-97F6B0477324}"/>
              </a:ext>
            </a:extLst>
          </p:cNvPr>
          <p:cNvPicPr>
            <a:picLocks noChangeAspect="1"/>
          </p:cNvPicPr>
          <p:nvPr/>
        </p:nvPicPr>
        <p:blipFill>
          <a:blip r:embed="rId2"/>
          <a:stretch>
            <a:fillRect/>
          </a:stretch>
        </p:blipFill>
        <p:spPr>
          <a:xfrm>
            <a:off x="0" y="4215254"/>
            <a:ext cx="4827506" cy="1762213"/>
          </a:xfrm>
          <a:prstGeom prst="rect">
            <a:avLst/>
          </a:prstGeom>
        </p:spPr>
        <p:style>
          <a:lnRef idx="2">
            <a:schemeClr val="dk1"/>
          </a:lnRef>
          <a:fillRef idx="1">
            <a:schemeClr val="lt1"/>
          </a:fillRef>
          <a:effectRef idx="0">
            <a:schemeClr val="dk1"/>
          </a:effectRef>
          <a:fontRef idx="minor">
            <a:schemeClr val="dk1"/>
          </a:fontRef>
        </p:style>
      </p:pic>
      <p:pic>
        <p:nvPicPr>
          <p:cNvPr id="8" name="Picture 7">
            <a:extLst>
              <a:ext uri="{FF2B5EF4-FFF2-40B4-BE49-F238E27FC236}">
                <a16:creationId xmlns:a16="http://schemas.microsoft.com/office/drawing/2014/main" id="{D6BB3346-D5DB-47AB-F54F-0F129C735629}"/>
              </a:ext>
            </a:extLst>
          </p:cNvPr>
          <p:cNvPicPr>
            <a:picLocks noChangeAspect="1"/>
          </p:cNvPicPr>
          <p:nvPr/>
        </p:nvPicPr>
        <p:blipFill>
          <a:blip r:embed="rId3"/>
          <a:stretch>
            <a:fillRect/>
          </a:stretch>
        </p:blipFill>
        <p:spPr>
          <a:xfrm>
            <a:off x="4933124" y="3823399"/>
            <a:ext cx="4114356" cy="2506432"/>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45793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B1986-1B70-67A4-EA39-CED1E643DFA7}"/>
              </a:ext>
            </a:extLst>
          </p:cNvPr>
          <p:cNvSpPr>
            <a:spLocks noGrp="1"/>
          </p:cNvSpPr>
          <p:nvPr>
            <p:ph type="title"/>
          </p:nvPr>
        </p:nvSpPr>
        <p:spPr/>
        <p:txBody>
          <a:bodyPr/>
          <a:lstStyle/>
          <a:p>
            <a:r>
              <a:rPr lang="en-US" dirty="0"/>
              <a:t>Uploading sponsor protocols</a:t>
            </a:r>
          </a:p>
        </p:txBody>
      </p:sp>
      <p:sp>
        <p:nvSpPr>
          <p:cNvPr id="3" name="Content Placeholder 2">
            <a:extLst>
              <a:ext uri="{FF2B5EF4-FFF2-40B4-BE49-F238E27FC236}">
                <a16:creationId xmlns:a16="http://schemas.microsoft.com/office/drawing/2014/main" id="{4716F445-2C51-A27A-0556-D897220CFE46}"/>
              </a:ext>
            </a:extLst>
          </p:cNvPr>
          <p:cNvSpPr>
            <a:spLocks noGrp="1"/>
          </p:cNvSpPr>
          <p:nvPr>
            <p:ph idx="1"/>
          </p:nvPr>
        </p:nvSpPr>
        <p:spPr/>
        <p:txBody>
          <a:bodyPr>
            <a:normAutofit/>
          </a:bodyPr>
          <a:lstStyle/>
          <a:p>
            <a:pPr rtl="0"/>
            <a:r>
              <a:rPr lang="en-US" sz="1800" b="1" dirty="0">
                <a:effectLst/>
              </a:rPr>
              <a:t>SPONSOR PROTOCOLS that only come in PDF</a:t>
            </a:r>
            <a:endParaRPr lang="en-US" dirty="0"/>
          </a:p>
          <a:p>
            <a:pPr rtl="0">
              <a:buFont typeface="Wingdings" panose="05000000000000000000" pitchFamily="2" charset="2"/>
              <a:buChar char="§"/>
            </a:pPr>
            <a:r>
              <a:rPr lang="en-US" sz="1800" dirty="0">
                <a:effectLst/>
              </a:rPr>
              <a:t>Upload under the </a:t>
            </a:r>
            <a:r>
              <a:rPr lang="en-US" sz="1800" b="1" dirty="0">
                <a:effectLst/>
              </a:rPr>
              <a:t>BASIC Study </a:t>
            </a:r>
            <a:r>
              <a:rPr lang="en-US" sz="1800" dirty="0">
                <a:effectLst/>
              </a:rPr>
              <a:t>Information Section on the Study Form</a:t>
            </a:r>
          </a:p>
          <a:p>
            <a:pPr>
              <a:buFont typeface="Wingdings" panose="05000000000000000000" pitchFamily="2" charset="2"/>
              <a:buChar char="§"/>
            </a:pPr>
            <a:r>
              <a:rPr lang="en-US" sz="1800" dirty="0">
                <a:effectLst/>
              </a:rPr>
              <a:t>In the Protocol section a Clean Copy of the Sponsor Protocol will be added here</a:t>
            </a:r>
          </a:p>
          <a:p>
            <a:pPr>
              <a:buFont typeface="Wingdings" panose="05000000000000000000" pitchFamily="2" charset="2"/>
              <a:buChar char="§"/>
            </a:pPr>
            <a:r>
              <a:rPr lang="en-US" sz="1800" dirty="0">
                <a:effectLst/>
              </a:rPr>
              <a:t>Tracked change versions of the Sponsor Protocol will be uploaded just beneath the </a:t>
            </a:r>
            <a:r>
              <a:rPr lang="en-US" sz="1800" dirty="0"/>
              <a:t>clean copy</a:t>
            </a:r>
            <a:r>
              <a:rPr lang="en-US" sz="1800" dirty="0">
                <a:effectLst/>
              </a:rPr>
              <a:t> of the Sponsor protocol. IRBO will not be finalizing tracked change documents.</a:t>
            </a:r>
          </a:p>
          <a:p>
            <a:pPr>
              <a:buFont typeface="Wingdings" panose="05000000000000000000" pitchFamily="2" charset="2"/>
              <a:buChar char="§"/>
            </a:pPr>
            <a:r>
              <a:rPr lang="en-US" sz="1800" dirty="0">
                <a:effectLst/>
              </a:rPr>
              <a:t>DO NOT attach the tracked change version of the sponsor protocol in the </a:t>
            </a:r>
            <a:r>
              <a:rPr lang="en-US" sz="1800" b="1" dirty="0">
                <a:effectLst/>
              </a:rPr>
              <a:t>Drug Section</a:t>
            </a:r>
            <a:r>
              <a:rPr lang="en-US" sz="1800" dirty="0">
                <a:effectLst/>
              </a:rPr>
              <a:t> or </a:t>
            </a:r>
            <a:r>
              <a:rPr lang="en-US" sz="1800" b="1" dirty="0">
                <a:effectLst/>
              </a:rPr>
              <a:t>Other attachments </a:t>
            </a:r>
            <a:r>
              <a:rPr lang="en-US" sz="1800" dirty="0">
                <a:effectLst/>
              </a:rPr>
              <a:t>at the end of the form. This will impact document management over time.</a:t>
            </a:r>
          </a:p>
          <a:p>
            <a:pPr>
              <a:buFont typeface="Wingdings" panose="05000000000000000000" pitchFamily="2" charset="2"/>
              <a:buChar char="§"/>
            </a:pPr>
            <a:endParaRPr lang="en-US" sz="1800" dirty="0">
              <a:effectLst/>
            </a:endParaRPr>
          </a:p>
          <a:p>
            <a:pPr>
              <a:buFont typeface="Wingdings" panose="05000000000000000000" pitchFamily="2" charset="2"/>
              <a:buChar char="§"/>
            </a:pPr>
            <a:endParaRPr lang="en-US" sz="1800" dirty="0">
              <a:effectLst/>
            </a:endParaRPr>
          </a:p>
          <a:p>
            <a:pPr>
              <a:buFont typeface="Wingdings" panose="05000000000000000000" pitchFamily="2" charset="2"/>
              <a:buChar char="§"/>
            </a:pPr>
            <a:endParaRPr lang="en-US" sz="1800" dirty="0">
              <a:effectLst/>
            </a:endParaRPr>
          </a:p>
          <a:p>
            <a:pPr rtl="0">
              <a:buFont typeface="Wingdings" panose="05000000000000000000" pitchFamily="2" charset="2"/>
              <a:buChar char="§"/>
            </a:pPr>
            <a:endParaRPr lang="en-US" sz="1800" dirty="0">
              <a:effectLst/>
            </a:endParaRPr>
          </a:p>
          <a:p>
            <a:pPr rtl="0">
              <a:buFont typeface="Wingdings" panose="05000000000000000000" pitchFamily="2" charset="2"/>
              <a:buChar char="§"/>
            </a:pPr>
            <a:endParaRPr lang="en-US" dirty="0">
              <a:effectLst/>
            </a:endParaRPr>
          </a:p>
          <a:p>
            <a:endParaRPr lang="en-US" dirty="0"/>
          </a:p>
        </p:txBody>
      </p:sp>
      <p:pic>
        <p:nvPicPr>
          <p:cNvPr id="5" name="Picture 4">
            <a:extLst>
              <a:ext uri="{FF2B5EF4-FFF2-40B4-BE49-F238E27FC236}">
                <a16:creationId xmlns:a16="http://schemas.microsoft.com/office/drawing/2014/main" id="{4D8A1448-A4E9-3807-F638-8DCB51547190}"/>
              </a:ext>
            </a:extLst>
          </p:cNvPr>
          <p:cNvPicPr>
            <a:picLocks noChangeAspect="1"/>
          </p:cNvPicPr>
          <p:nvPr/>
        </p:nvPicPr>
        <p:blipFill>
          <a:blip r:embed="rId2"/>
          <a:stretch>
            <a:fillRect/>
          </a:stretch>
        </p:blipFill>
        <p:spPr>
          <a:xfrm>
            <a:off x="967666" y="4817364"/>
            <a:ext cx="6748128" cy="1441393"/>
          </a:xfrm>
          <a:prstGeom prst="rect">
            <a:avLst/>
          </a:prstGeom>
          <a:ln>
            <a:solidFill>
              <a:schemeClr val="tx1"/>
            </a:solidFill>
          </a:ln>
        </p:spPr>
      </p:pic>
    </p:spTree>
    <p:extLst>
      <p:ext uri="{BB962C8B-B14F-4D97-AF65-F5344CB8AC3E}">
        <p14:creationId xmlns:p14="http://schemas.microsoft.com/office/powerpoint/2010/main" val="893135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554D-08C2-6638-069D-E010A68C53FB}"/>
              </a:ext>
            </a:extLst>
          </p:cNvPr>
          <p:cNvSpPr>
            <a:spLocks noGrp="1"/>
          </p:cNvSpPr>
          <p:nvPr>
            <p:ph type="title"/>
          </p:nvPr>
        </p:nvSpPr>
        <p:spPr/>
        <p:txBody>
          <a:bodyPr/>
          <a:lstStyle/>
          <a:p>
            <a:r>
              <a:rPr lang="en-US" dirty="0"/>
              <a:t>Where to upload your drug/device documents</a:t>
            </a:r>
          </a:p>
        </p:txBody>
      </p:sp>
      <p:sp>
        <p:nvSpPr>
          <p:cNvPr id="3" name="Content Placeholder 2">
            <a:extLst>
              <a:ext uri="{FF2B5EF4-FFF2-40B4-BE49-F238E27FC236}">
                <a16:creationId xmlns:a16="http://schemas.microsoft.com/office/drawing/2014/main" id="{F7BEBCEA-186B-F71A-1249-E3725756E54C}"/>
              </a:ext>
            </a:extLst>
          </p:cNvPr>
          <p:cNvSpPr>
            <a:spLocks noGrp="1"/>
          </p:cNvSpPr>
          <p:nvPr>
            <p:ph idx="1"/>
          </p:nvPr>
        </p:nvSpPr>
        <p:spPr/>
        <p:txBody>
          <a:bodyPr>
            <a:normAutofit/>
          </a:bodyPr>
          <a:lstStyle/>
          <a:p>
            <a:pPr>
              <a:buFont typeface="Wingdings" panose="05000000000000000000" pitchFamily="2" charset="2"/>
              <a:buChar char="§"/>
            </a:pPr>
            <a:r>
              <a:rPr lang="en-US" dirty="0"/>
              <a:t>Drug, device and FDA documentation should be uploaded in the section with the drug/device information</a:t>
            </a:r>
          </a:p>
          <a:p>
            <a:pPr>
              <a:buFont typeface="Wingdings" panose="05000000000000000000" pitchFamily="2" charset="2"/>
              <a:buChar char="§"/>
            </a:pPr>
            <a:r>
              <a:rPr lang="en-US" dirty="0"/>
              <a:t>In the drug (or device) section of the study form, there will be an option to add a supporting document(s). You want to attach all IBs, package inserts, device labels, etc.  here. </a:t>
            </a:r>
          </a:p>
        </p:txBody>
      </p:sp>
      <p:pic>
        <p:nvPicPr>
          <p:cNvPr id="5" name="Picture 4">
            <a:extLst>
              <a:ext uri="{FF2B5EF4-FFF2-40B4-BE49-F238E27FC236}">
                <a16:creationId xmlns:a16="http://schemas.microsoft.com/office/drawing/2014/main" id="{1610A71A-D0E8-6DA5-DDAC-9B033B7B361D}"/>
              </a:ext>
            </a:extLst>
          </p:cNvPr>
          <p:cNvPicPr>
            <a:picLocks noChangeAspect="1"/>
          </p:cNvPicPr>
          <p:nvPr/>
        </p:nvPicPr>
        <p:blipFill>
          <a:blip r:embed="rId2"/>
          <a:stretch>
            <a:fillRect/>
          </a:stretch>
        </p:blipFill>
        <p:spPr>
          <a:xfrm>
            <a:off x="932154" y="3497817"/>
            <a:ext cx="6569477" cy="2736092"/>
          </a:xfrm>
          <a:prstGeom prst="rect">
            <a:avLst/>
          </a:prstGeom>
          <a:ln>
            <a:solidFill>
              <a:schemeClr val="tx1"/>
            </a:solidFill>
          </a:ln>
        </p:spPr>
      </p:pic>
    </p:spTree>
    <p:extLst>
      <p:ext uri="{BB962C8B-B14F-4D97-AF65-F5344CB8AC3E}">
        <p14:creationId xmlns:p14="http://schemas.microsoft.com/office/powerpoint/2010/main" val="2539335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5E6E6-76F1-6D04-C2A1-E293FB53A6EC}"/>
              </a:ext>
            </a:extLst>
          </p:cNvPr>
          <p:cNvSpPr>
            <a:spLocks noGrp="1"/>
          </p:cNvSpPr>
          <p:nvPr>
            <p:ph type="title"/>
          </p:nvPr>
        </p:nvSpPr>
        <p:spPr/>
        <p:txBody>
          <a:bodyPr/>
          <a:lstStyle/>
          <a:p>
            <a:r>
              <a:rPr lang="en-US" dirty="0"/>
              <a:t>Uploading Investigator Brochures</a:t>
            </a:r>
          </a:p>
        </p:txBody>
      </p:sp>
      <p:pic>
        <p:nvPicPr>
          <p:cNvPr id="6" name="Picture 5">
            <a:extLst>
              <a:ext uri="{FF2B5EF4-FFF2-40B4-BE49-F238E27FC236}">
                <a16:creationId xmlns:a16="http://schemas.microsoft.com/office/drawing/2014/main" id="{57171FBB-372F-5A17-1AD9-F960C98C8E94}"/>
              </a:ext>
            </a:extLst>
          </p:cNvPr>
          <p:cNvPicPr>
            <a:picLocks noChangeAspect="1"/>
          </p:cNvPicPr>
          <p:nvPr/>
        </p:nvPicPr>
        <p:blipFill>
          <a:blip r:embed="rId2"/>
          <a:stretch>
            <a:fillRect/>
          </a:stretch>
        </p:blipFill>
        <p:spPr>
          <a:xfrm>
            <a:off x="2450424" y="4014968"/>
            <a:ext cx="6087800" cy="2012265"/>
          </a:xfrm>
          <a:prstGeom prst="rect">
            <a:avLst/>
          </a:prstGeom>
        </p:spPr>
        <p:style>
          <a:lnRef idx="2">
            <a:schemeClr val="accent2"/>
          </a:lnRef>
          <a:fillRef idx="1">
            <a:schemeClr val="lt1"/>
          </a:fillRef>
          <a:effectRef idx="0">
            <a:schemeClr val="accent2"/>
          </a:effectRef>
          <a:fontRef idx="minor">
            <a:schemeClr val="dk1"/>
          </a:fontRef>
        </p:style>
      </p:pic>
      <p:pic>
        <p:nvPicPr>
          <p:cNvPr id="8" name="Picture 7">
            <a:extLst>
              <a:ext uri="{FF2B5EF4-FFF2-40B4-BE49-F238E27FC236}">
                <a16:creationId xmlns:a16="http://schemas.microsoft.com/office/drawing/2014/main" id="{F1F12721-3833-E4A7-F79D-E210BBF07274}"/>
              </a:ext>
            </a:extLst>
          </p:cNvPr>
          <p:cNvPicPr>
            <a:picLocks noChangeAspect="1"/>
          </p:cNvPicPr>
          <p:nvPr/>
        </p:nvPicPr>
        <p:blipFill>
          <a:blip r:embed="rId3"/>
          <a:stretch>
            <a:fillRect/>
          </a:stretch>
        </p:blipFill>
        <p:spPr>
          <a:xfrm>
            <a:off x="2399252" y="2054502"/>
            <a:ext cx="6087800" cy="1543504"/>
          </a:xfrm>
          <a:prstGeom prst="rect">
            <a:avLst/>
          </a:prstGeom>
        </p:spPr>
        <p:style>
          <a:lnRef idx="2">
            <a:schemeClr val="accent2"/>
          </a:lnRef>
          <a:fillRef idx="1">
            <a:schemeClr val="lt1"/>
          </a:fillRef>
          <a:effectRef idx="0">
            <a:schemeClr val="accent2"/>
          </a:effectRef>
          <a:fontRef idx="minor">
            <a:schemeClr val="dk1"/>
          </a:fontRef>
        </p:style>
      </p:pic>
      <p:sp>
        <p:nvSpPr>
          <p:cNvPr id="3" name="TextBox 2">
            <a:extLst>
              <a:ext uri="{FF2B5EF4-FFF2-40B4-BE49-F238E27FC236}">
                <a16:creationId xmlns:a16="http://schemas.microsoft.com/office/drawing/2014/main" id="{FA03C793-5459-D7AE-CE5B-3F0962B0D67B}"/>
              </a:ext>
            </a:extLst>
          </p:cNvPr>
          <p:cNvSpPr txBox="1"/>
          <p:nvPr/>
        </p:nvSpPr>
        <p:spPr>
          <a:xfrm>
            <a:off x="276837" y="2054502"/>
            <a:ext cx="2004969"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Drug section of study form</a:t>
            </a:r>
          </a:p>
        </p:txBody>
      </p:sp>
      <p:sp>
        <p:nvSpPr>
          <p:cNvPr id="4" name="TextBox 3">
            <a:extLst>
              <a:ext uri="{FF2B5EF4-FFF2-40B4-BE49-F238E27FC236}">
                <a16:creationId xmlns:a16="http://schemas.microsoft.com/office/drawing/2014/main" id="{E82A6C02-FFDB-CD24-B629-7BD9DAE7C3E4}"/>
              </a:ext>
            </a:extLst>
          </p:cNvPr>
          <p:cNvSpPr txBox="1"/>
          <p:nvPr/>
        </p:nvSpPr>
        <p:spPr>
          <a:xfrm>
            <a:off x="243280" y="4253218"/>
            <a:ext cx="2072081"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Updating a drug and attaching an IB</a:t>
            </a:r>
          </a:p>
        </p:txBody>
      </p:sp>
    </p:spTree>
    <p:extLst>
      <p:ext uri="{BB962C8B-B14F-4D97-AF65-F5344CB8AC3E}">
        <p14:creationId xmlns:p14="http://schemas.microsoft.com/office/powerpoint/2010/main" val="3161911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B930F-672B-A126-C193-C5F88A5AEB9E}"/>
              </a:ext>
            </a:extLst>
          </p:cNvPr>
          <p:cNvSpPr>
            <a:spLocks noGrp="1"/>
          </p:cNvSpPr>
          <p:nvPr>
            <p:ph type="title"/>
          </p:nvPr>
        </p:nvSpPr>
        <p:spPr>
          <a:xfrm>
            <a:off x="942340" y="623145"/>
            <a:ext cx="7543800" cy="894081"/>
          </a:xfrm>
        </p:spPr>
        <p:txBody>
          <a:bodyPr/>
          <a:lstStyle/>
          <a:p>
            <a:r>
              <a:rPr lang="en-US" dirty="0"/>
              <a:t>Drug/Device documents</a:t>
            </a:r>
          </a:p>
        </p:txBody>
      </p:sp>
      <p:sp>
        <p:nvSpPr>
          <p:cNvPr id="3" name="Content Placeholder 2">
            <a:extLst>
              <a:ext uri="{FF2B5EF4-FFF2-40B4-BE49-F238E27FC236}">
                <a16:creationId xmlns:a16="http://schemas.microsoft.com/office/drawing/2014/main" id="{9A9737ED-5B74-FD47-CC49-C66EB116F12C}"/>
              </a:ext>
            </a:extLst>
          </p:cNvPr>
          <p:cNvSpPr>
            <a:spLocks noGrp="1"/>
          </p:cNvSpPr>
          <p:nvPr>
            <p:ph idx="1"/>
          </p:nvPr>
        </p:nvSpPr>
        <p:spPr/>
        <p:txBody>
          <a:bodyPr/>
          <a:lstStyle/>
          <a:p>
            <a:pPr>
              <a:buFont typeface="Wingdings" panose="05000000000000000000" pitchFamily="2" charset="2"/>
              <a:buChar char="§"/>
            </a:pPr>
            <a:r>
              <a:rPr lang="en-US" dirty="0"/>
              <a:t>Upload tracked IBs under the “attach files” section of the designated drug area on the study form, if provided and relevant. You will use the same “update” feature in this section to stack subsequent drug and device information for future MODS, etc. </a:t>
            </a:r>
          </a:p>
          <a:p>
            <a:pPr>
              <a:buFont typeface="Wingdings" panose="05000000000000000000" pitchFamily="2" charset="2"/>
              <a:buChar char="§"/>
            </a:pPr>
            <a:r>
              <a:rPr lang="en-US" dirty="0"/>
              <a:t>FDA documentation (safe to proceed letter, etc.) should be uploaded in the “attach files” section under the IND/IDE information.</a:t>
            </a:r>
          </a:p>
          <a:p>
            <a:endParaRPr lang="en-US" dirty="0"/>
          </a:p>
        </p:txBody>
      </p:sp>
    </p:spTree>
    <p:extLst>
      <p:ext uri="{BB962C8B-B14F-4D97-AF65-F5344CB8AC3E}">
        <p14:creationId xmlns:p14="http://schemas.microsoft.com/office/powerpoint/2010/main" val="2196222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568EC17-E1F3-6BF9-56C2-AF1BA8AF985A}"/>
              </a:ext>
            </a:extLst>
          </p:cNvPr>
          <p:cNvPicPr>
            <a:picLocks noGrp="1" noChangeAspect="1"/>
          </p:cNvPicPr>
          <p:nvPr>
            <p:ph idx="4294967295"/>
          </p:nvPr>
        </p:nvPicPr>
        <p:blipFill>
          <a:blip r:embed="rId2"/>
          <a:stretch>
            <a:fillRect/>
          </a:stretch>
        </p:blipFill>
        <p:spPr>
          <a:xfrm>
            <a:off x="1161144" y="1007027"/>
            <a:ext cx="6143896" cy="5248749"/>
          </a:xfrm>
        </p:spPr>
        <p:style>
          <a:lnRef idx="2">
            <a:schemeClr val="dk1"/>
          </a:lnRef>
          <a:fillRef idx="1">
            <a:schemeClr val="lt1"/>
          </a:fillRef>
          <a:effectRef idx="0">
            <a:schemeClr val="dk1"/>
          </a:effectRef>
          <a:fontRef idx="minor">
            <a:schemeClr val="dk1"/>
          </a:fontRef>
        </p:style>
      </p:pic>
      <p:sp>
        <p:nvSpPr>
          <p:cNvPr id="3" name="TextBox 2">
            <a:extLst>
              <a:ext uri="{FF2B5EF4-FFF2-40B4-BE49-F238E27FC236}">
                <a16:creationId xmlns:a16="http://schemas.microsoft.com/office/drawing/2014/main" id="{D2A02067-5659-09A2-CC0E-344E2C1B66E8}"/>
              </a:ext>
            </a:extLst>
          </p:cNvPr>
          <p:cNvSpPr txBox="1"/>
          <p:nvPr/>
        </p:nvSpPr>
        <p:spPr>
          <a:xfrm>
            <a:off x="1005840" y="135374"/>
            <a:ext cx="7772400" cy="830997"/>
          </a:xfrm>
          <a:prstGeom prst="rect">
            <a:avLst/>
          </a:prstGeom>
          <a:noFill/>
        </p:spPr>
        <p:txBody>
          <a:bodyPr wrap="square">
            <a:spAutoFit/>
          </a:bodyPr>
          <a:lstStyle/>
          <a:p>
            <a:r>
              <a:rPr lang="en-US" sz="4800" u="sng" dirty="0">
                <a:latin typeface="+mj-lt"/>
              </a:rPr>
              <a:t>Drug/Device documents</a:t>
            </a:r>
          </a:p>
        </p:txBody>
      </p:sp>
    </p:spTree>
    <p:extLst>
      <p:ext uri="{BB962C8B-B14F-4D97-AF65-F5344CB8AC3E}">
        <p14:creationId xmlns:p14="http://schemas.microsoft.com/office/powerpoint/2010/main" val="2752399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3F70-ACCA-4FBC-91D5-FBBD1FD18B7E}"/>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6280A7A6-E145-43CC-B427-6FF15A467BD3}"/>
              </a:ext>
            </a:extLst>
          </p:cNvPr>
          <p:cNvSpPr>
            <a:spLocks noGrp="1"/>
          </p:cNvSpPr>
          <p:nvPr>
            <p:ph idx="1"/>
          </p:nvPr>
        </p:nvSpPr>
        <p:spPr/>
        <p:txBody>
          <a:bodyPr/>
          <a:lstStyle/>
          <a:p>
            <a:r>
              <a:rPr lang="en-US" dirty="0"/>
              <a:t>Document Management Topics:</a:t>
            </a:r>
          </a:p>
          <a:p>
            <a:pPr lvl="1"/>
            <a:r>
              <a:rPr lang="en-US" dirty="0"/>
              <a:t>Stacking documents when changes are made (MODs)/ modifications required</a:t>
            </a:r>
          </a:p>
          <a:p>
            <a:pPr lvl="1"/>
            <a:r>
              <a:rPr lang="en-US" dirty="0"/>
              <a:t>Comparing documents in the system</a:t>
            </a:r>
          </a:p>
          <a:p>
            <a:pPr lvl="1"/>
            <a:r>
              <a:rPr lang="en-US" dirty="0"/>
              <a:t>Where/how to find most recently approved documents</a:t>
            </a:r>
          </a:p>
          <a:p>
            <a:pPr lvl="1"/>
            <a:r>
              <a:rPr lang="en-US" dirty="0"/>
              <a:t>Where and how to attach documents</a:t>
            </a:r>
          </a:p>
          <a:p>
            <a:pPr lvl="1"/>
            <a:r>
              <a:rPr lang="en-US" dirty="0"/>
              <a:t>Scenarios to fix stacking of documents</a:t>
            </a:r>
          </a:p>
          <a:p>
            <a:pPr lvl="1"/>
            <a:r>
              <a:rPr lang="en-US" dirty="0"/>
              <a:t>How to properly name your documents</a:t>
            </a:r>
          </a:p>
          <a:p>
            <a:pPr lvl="1"/>
            <a:r>
              <a:rPr lang="en-US" dirty="0"/>
              <a:t>Document formats that PROTECT allows</a:t>
            </a:r>
          </a:p>
          <a:p>
            <a:pPr lvl="1"/>
            <a:r>
              <a:rPr lang="en-US" dirty="0"/>
              <a:t>Demo?</a:t>
            </a:r>
          </a:p>
          <a:p>
            <a:pPr lvl="1"/>
            <a:r>
              <a:rPr lang="en-US" dirty="0"/>
              <a:t>Q&amp;A</a:t>
            </a:r>
          </a:p>
          <a:p>
            <a:pPr marL="201168" lvl="1" indent="0">
              <a:buNone/>
            </a:pPr>
            <a:endParaRPr lang="en-US" dirty="0"/>
          </a:p>
          <a:p>
            <a:pPr marL="201168" lvl="1" indent="0">
              <a:buNone/>
            </a:pPr>
            <a:endParaRPr lang="en-US" dirty="0"/>
          </a:p>
          <a:p>
            <a:pPr marL="201168" lvl="1" indent="0">
              <a:buNone/>
            </a:pPr>
            <a:endParaRPr lang="en-US" dirty="0"/>
          </a:p>
        </p:txBody>
      </p:sp>
    </p:spTree>
    <p:extLst>
      <p:ext uri="{BB962C8B-B14F-4D97-AF65-F5344CB8AC3E}">
        <p14:creationId xmlns:p14="http://schemas.microsoft.com/office/powerpoint/2010/main" val="2377660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9EA07-EFB7-17E5-33DB-2E8442FCD38B}"/>
              </a:ext>
            </a:extLst>
          </p:cNvPr>
          <p:cNvSpPr>
            <a:spLocks noGrp="1"/>
          </p:cNvSpPr>
          <p:nvPr>
            <p:ph type="title"/>
          </p:nvPr>
        </p:nvSpPr>
        <p:spPr/>
        <p:txBody>
          <a:bodyPr/>
          <a:lstStyle/>
          <a:p>
            <a:r>
              <a:rPr lang="en-US" dirty="0"/>
              <a:t>Scenarios to fix stacking of documents</a:t>
            </a:r>
          </a:p>
        </p:txBody>
      </p:sp>
      <p:sp>
        <p:nvSpPr>
          <p:cNvPr id="3" name="Content Placeholder 2">
            <a:extLst>
              <a:ext uri="{FF2B5EF4-FFF2-40B4-BE49-F238E27FC236}">
                <a16:creationId xmlns:a16="http://schemas.microsoft.com/office/drawing/2014/main" id="{3287EF9F-1999-6A61-FB0E-631E3AF3E5AC}"/>
              </a:ext>
            </a:extLst>
          </p:cNvPr>
          <p:cNvSpPr>
            <a:spLocks noGrp="1"/>
          </p:cNvSpPr>
          <p:nvPr>
            <p:ph sz="half" idx="1"/>
          </p:nvPr>
        </p:nvSpPr>
        <p:spPr>
          <a:xfrm>
            <a:off x="822960" y="1845734"/>
            <a:ext cx="7343140" cy="4023360"/>
          </a:xfrm>
        </p:spPr>
        <p:txBody>
          <a:bodyPr/>
          <a:lstStyle/>
          <a:p>
            <a:pPr>
              <a:buFont typeface="Wingdings" panose="05000000000000000000" pitchFamily="2" charset="2"/>
              <a:buChar char="§"/>
            </a:pPr>
            <a:r>
              <a:rPr lang="en-US" b="1" dirty="0"/>
              <a:t> You see documents that were migrated from PROTECT which are not the most recently approved. </a:t>
            </a:r>
          </a:p>
          <a:p>
            <a:pPr lvl="1">
              <a:buFont typeface="Arial" panose="020B0604020202020204" pitchFamily="34" charset="0"/>
              <a:buChar char="•"/>
            </a:pPr>
            <a:r>
              <a:rPr lang="en-US" dirty="0">
                <a:solidFill>
                  <a:schemeClr val="tx1"/>
                </a:solidFill>
              </a:rPr>
              <a:t>In this case you can delete out the whole document history by using the delete “x” button next to the history. </a:t>
            </a:r>
          </a:p>
          <a:p>
            <a:pPr lvl="1">
              <a:buFont typeface="Arial" panose="020B0604020202020204" pitchFamily="34" charset="0"/>
              <a:buChar char="•"/>
            </a:pPr>
            <a:r>
              <a:rPr lang="en-US" dirty="0">
                <a:solidFill>
                  <a:schemeClr val="tx1"/>
                </a:solidFill>
              </a:rPr>
              <a:t>Upload the most recently approved document from iRIS in Word format as if you are adding a new document within your MOD form. Then use the “Update” button on that document to upload your revised document to stack it on top of the most recently approved document. </a:t>
            </a:r>
          </a:p>
        </p:txBody>
      </p:sp>
    </p:spTree>
    <p:extLst>
      <p:ext uri="{BB962C8B-B14F-4D97-AF65-F5344CB8AC3E}">
        <p14:creationId xmlns:p14="http://schemas.microsoft.com/office/powerpoint/2010/main" val="1574524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9">
            <a:extLst>
              <a:ext uri="{FF2B5EF4-FFF2-40B4-BE49-F238E27FC236}">
                <a16:creationId xmlns:a16="http://schemas.microsoft.com/office/drawing/2014/main" id="{30C32FF7-DC3E-3111-7E8F-2A272712C8C0}"/>
              </a:ext>
            </a:extLst>
          </p:cNvPr>
          <p:cNvPicPr>
            <a:picLocks noGrp="1" noChangeAspect="1"/>
          </p:cNvPicPr>
          <p:nvPr>
            <p:ph sz="half" idx="4294967295"/>
          </p:nvPr>
        </p:nvPicPr>
        <p:blipFill>
          <a:blip r:embed="rId2"/>
          <a:stretch>
            <a:fillRect/>
          </a:stretch>
        </p:blipFill>
        <p:spPr>
          <a:xfrm>
            <a:off x="793723" y="674189"/>
            <a:ext cx="6297613" cy="1106487"/>
          </a:xfrm>
        </p:spPr>
        <p:style>
          <a:lnRef idx="2">
            <a:schemeClr val="dk1"/>
          </a:lnRef>
          <a:fillRef idx="1">
            <a:schemeClr val="lt1"/>
          </a:fillRef>
          <a:effectRef idx="0">
            <a:schemeClr val="dk1"/>
          </a:effectRef>
          <a:fontRef idx="minor">
            <a:schemeClr val="dk1"/>
          </a:fontRef>
        </p:style>
      </p:pic>
      <p:pic>
        <p:nvPicPr>
          <p:cNvPr id="6" name="Content Placeholder 5">
            <a:extLst>
              <a:ext uri="{FF2B5EF4-FFF2-40B4-BE49-F238E27FC236}">
                <a16:creationId xmlns:a16="http://schemas.microsoft.com/office/drawing/2014/main" id="{22054FCB-0542-6062-5EE9-9043F58B5E5D}"/>
              </a:ext>
            </a:extLst>
          </p:cNvPr>
          <p:cNvPicPr>
            <a:picLocks noGrp="1" noChangeAspect="1"/>
          </p:cNvPicPr>
          <p:nvPr>
            <p:ph sz="half" idx="4294967295"/>
          </p:nvPr>
        </p:nvPicPr>
        <p:blipFill>
          <a:blip r:embed="rId3"/>
          <a:stretch>
            <a:fillRect/>
          </a:stretch>
        </p:blipFill>
        <p:spPr>
          <a:xfrm>
            <a:off x="823988" y="2159075"/>
            <a:ext cx="6242050" cy="1133475"/>
          </a:xfrm>
          <a:prstGeom prst="rect">
            <a:avLst/>
          </a:prstGeom>
        </p:spPr>
        <p:style>
          <a:lnRef idx="2">
            <a:schemeClr val="dk1"/>
          </a:lnRef>
          <a:fillRef idx="1">
            <a:schemeClr val="lt1"/>
          </a:fillRef>
          <a:effectRef idx="0">
            <a:schemeClr val="dk1"/>
          </a:effectRef>
          <a:fontRef idx="minor">
            <a:schemeClr val="dk1"/>
          </a:fontRef>
        </p:style>
      </p:pic>
      <p:pic>
        <p:nvPicPr>
          <p:cNvPr id="7" name="Picture 6">
            <a:extLst>
              <a:ext uri="{FF2B5EF4-FFF2-40B4-BE49-F238E27FC236}">
                <a16:creationId xmlns:a16="http://schemas.microsoft.com/office/drawing/2014/main" id="{2DC9CF04-B57E-8311-FB18-AE1773498E4D}"/>
              </a:ext>
            </a:extLst>
          </p:cNvPr>
          <p:cNvPicPr>
            <a:picLocks noChangeAspect="1"/>
          </p:cNvPicPr>
          <p:nvPr/>
        </p:nvPicPr>
        <p:blipFill>
          <a:blip r:embed="rId4"/>
          <a:stretch>
            <a:fillRect/>
          </a:stretch>
        </p:blipFill>
        <p:spPr>
          <a:xfrm>
            <a:off x="823988" y="3838352"/>
            <a:ext cx="6298105" cy="1282403"/>
          </a:xfrm>
          <a:prstGeom prst="rect">
            <a:avLst/>
          </a:prstGeom>
        </p:spPr>
        <p:style>
          <a:lnRef idx="2">
            <a:schemeClr val="dk1"/>
          </a:lnRef>
          <a:fillRef idx="1">
            <a:schemeClr val="lt1"/>
          </a:fillRef>
          <a:effectRef idx="0">
            <a:schemeClr val="dk1"/>
          </a:effectRef>
          <a:fontRef idx="minor">
            <a:schemeClr val="dk1"/>
          </a:fontRef>
        </p:style>
      </p:pic>
      <p:pic>
        <p:nvPicPr>
          <p:cNvPr id="8" name="Picture 7">
            <a:extLst>
              <a:ext uri="{FF2B5EF4-FFF2-40B4-BE49-F238E27FC236}">
                <a16:creationId xmlns:a16="http://schemas.microsoft.com/office/drawing/2014/main" id="{0929E719-B7FD-5DAC-2433-8CB559D26288}"/>
              </a:ext>
            </a:extLst>
          </p:cNvPr>
          <p:cNvPicPr>
            <a:picLocks noChangeAspect="1"/>
          </p:cNvPicPr>
          <p:nvPr/>
        </p:nvPicPr>
        <p:blipFill>
          <a:blip r:embed="rId5"/>
          <a:stretch>
            <a:fillRect/>
          </a:stretch>
        </p:blipFill>
        <p:spPr>
          <a:xfrm>
            <a:off x="793723" y="5360249"/>
            <a:ext cx="6298105" cy="925528"/>
          </a:xfrm>
          <a:prstGeom prst="rect">
            <a:avLst/>
          </a:prstGeom>
        </p:spPr>
        <p:style>
          <a:lnRef idx="2">
            <a:schemeClr val="dk1"/>
          </a:lnRef>
          <a:fillRef idx="1">
            <a:schemeClr val="lt1"/>
          </a:fillRef>
          <a:effectRef idx="0">
            <a:schemeClr val="dk1"/>
          </a:effectRef>
          <a:fontRef idx="minor">
            <a:schemeClr val="dk1"/>
          </a:fontRef>
        </p:style>
      </p:pic>
      <p:sp>
        <p:nvSpPr>
          <p:cNvPr id="10" name="TextBox 9">
            <a:extLst>
              <a:ext uri="{FF2B5EF4-FFF2-40B4-BE49-F238E27FC236}">
                <a16:creationId xmlns:a16="http://schemas.microsoft.com/office/drawing/2014/main" id="{0AF075BA-14B9-1818-AFBF-362BB709D868}"/>
              </a:ext>
            </a:extLst>
          </p:cNvPr>
          <p:cNvSpPr txBox="1"/>
          <p:nvPr/>
        </p:nvSpPr>
        <p:spPr>
          <a:xfrm>
            <a:off x="727969" y="219248"/>
            <a:ext cx="6613864"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1. Use the delete function to remove the whole document history</a:t>
            </a:r>
          </a:p>
        </p:txBody>
      </p:sp>
      <p:sp>
        <p:nvSpPr>
          <p:cNvPr id="12" name="TextBox 11">
            <a:extLst>
              <a:ext uri="{FF2B5EF4-FFF2-40B4-BE49-F238E27FC236}">
                <a16:creationId xmlns:a16="http://schemas.microsoft.com/office/drawing/2014/main" id="{DC28B487-5DA6-D50B-206F-7384916A475B}"/>
              </a:ext>
            </a:extLst>
          </p:cNvPr>
          <p:cNvSpPr txBox="1"/>
          <p:nvPr/>
        </p:nvSpPr>
        <p:spPr>
          <a:xfrm>
            <a:off x="823988" y="3380785"/>
            <a:ext cx="6093084"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2. Click “Add” to attach a new file</a:t>
            </a:r>
          </a:p>
        </p:txBody>
      </p:sp>
      <p:sp>
        <p:nvSpPr>
          <p:cNvPr id="3" name="Arrow: Right 2">
            <a:extLst>
              <a:ext uri="{FF2B5EF4-FFF2-40B4-BE49-F238E27FC236}">
                <a16:creationId xmlns:a16="http://schemas.microsoft.com/office/drawing/2014/main" id="{9285B07C-3FC0-D95B-901E-44C3EC8437A4}"/>
              </a:ext>
            </a:extLst>
          </p:cNvPr>
          <p:cNvSpPr/>
          <p:nvPr/>
        </p:nvSpPr>
        <p:spPr>
          <a:xfrm rot="5400000">
            <a:off x="3740488" y="1852709"/>
            <a:ext cx="257322" cy="2271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CA00E60A-0DAE-9C4C-AF36-C94C9398FCCB}"/>
              </a:ext>
            </a:extLst>
          </p:cNvPr>
          <p:cNvSpPr/>
          <p:nvPr/>
        </p:nvSpPr>
        <p:spPr>
          <a:xfrm rot="5400000">
            <a:off x="3735661" y="5123887"/>
            <a:ext cx="273064" cy="233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4344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A41B1B-0544-3049-C0EF-1E281FF6E4C0}"/>
              </a:ext>
            </a:extLst>
          </p:cNvPr>
          <p:cNvSpPr txBox="1">
            <a:spLocks noGrp="1"/>
          </p:cNvSpPr>
          <p:nvPr>
            <p:ph sz="half" idx="4294967295"/>
          </p:nvPr>
        </p:nvSpPr>
        <p:spPr>
          <a:xfrm>
            <a:off x="1324014" y="935722"/>
            <a:ext cx="5775325" cy="369887"/>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3. Click “update” to upload the new document on top </a:t>
            </a:r>
          </a:p>
        </p:txBody>
      </p:sp>
      <p:pic>
        <p:nvPicPr>
          <p:cNvPr id="6" name="Picture 5">
            <a:extLst>
              <a:ext uri="{FF2B5EF4-FFF2-40B4-BE49-F238E27FC236}">
                <a16:creationId xmlns:a16="http://schemas.microsoft.com/office/drawing/2014/main" id="{15C767DD-4642-84A0-E797-CCCAE826F215}"/>
              </a:ext>
            </a:extLst>
          </p:cNvPr>
          <p:cNvPicPr>
            <a:picLocks noChangeAspect="1"/>
          </p:cNvPicPr>
          <p:nvPr/>
        </p:nvPicPr>
        <p:blipFill>
          <a:blip r:embed="rId2"/>
          <a:stretch>
            <a:fillRect/>
          </a:stretch>
        </p:blipFill>
        <p:spPr>
          <a:xfrm>
            <a:off x="1324014" y="1604085"/>
            <a:ext cx="6286623" cy="1738939"/>
          </a:xfrm>
          <a:prstGeom prst="rect">
            <a:avLst/>
          </a:prstGeom>
        </p:spPr>
        <p:style>
          <a:lnRef idx="2">
            <a:schemeClr val="dk1"/>
          </a:lnRef>
          <a:fillRef idx="1">
            <a:schemeClr val="lt1"/>
          </a:fillRef>
          <a:effectRef idx="0">
            <a:schemeClr val="dk1"/>
          </a:effectRef>
          <a:fontRef idx="minor">
            <a:schemeClr val="dk1"/>
          </a:fontRef>
        </p:style>
      </p:pic>
      <p:pic>
        <p:nvPicPr>
          <p:cNvPr id="7" name="Picture 6">
            <a:extLst>
              <a:ext uri="{FF2B5EF4-FFF2-40B4-BE49-F238E27FC236}">
                <a16:creationId xmlns:a16="http://schemas.microsoft.com/office/drawing/2014/main" id="{1B622438-FB5B-6A70-F385-C20D36D5D0B9}"/>
              </a:ext>
            </a:extLst>
          </p:cNvPr>
          <p:cNvPicPr>
            <a:picLocks noChangeAspect="1"/>
          </p:cNvPicPr>
          <p:nvPr/>
        </p:nvPicPr>
        <p:blipFill>
          <a:blip r:embed="rId3"/>
          <a:stretch>
            <a:fillRect/>
          </a:stretch>
        </p:blipFill>
        <p:spPr>
          <a:xfrm>
            <a:off x="1384974" y="4273507"/>
            <a:ext cx="6286623" cy="1256199"/>
          </a:xfrm>
          <a:prstGeom prst="rect">
            <a:avLst/>
          </a:prstGeom>
        </p:spPr>
        <p:style>
          <a:lnRef idx="2">
            <a:schemeClr val="dk1"/>
          </a:lnRef>
          <a:fillRef idx="1">
            <a:schemeClr val="lt1"/>
          </a:fillRef>
          <a:effectRef idx="0">
            <a:schemeClr val="dk1"/>
          </a:effectRef>
          <a:fontRef idx="minor">
            <a:schemeClr val="dk1"/>
          </a:fontRef>
        </p:style>
      </p:pic>
      <p:sp>
        <p:nvSpPr>
          <p:cNvPr id="8" name="TextBox 7">
            <a:extLst>
              <a:ext uri="{FF2B5EF4-FFF2-40B4-BE49-F238E27FC236}">
                <a16:creationId xmlns:a16="http://schemas.microsoft.com/office/drawing/2014/main" id="{76B99D89-2973-8C60-9A34-209D05C12E56}"/>
              </a:ext>
            </a:extLst>
          </p:cNvPr>
          <p:cNvSpPr txBox="1"/>
          <p:nvPr/>
        </p:nvSpPr>
        <p:spPr>
          <a:xfrm>
            <a:off x="1384974" y="5756772"/>
            <a:ext cx="6121017"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You will notice the version number increase (0.01, 0.02, etc.)</a:t>
            </a:r>
          </a:p>
        </p:txBody>
      </p:sp>
      <p:sp>
        <p:nvSpPr>
          <p:cNvPr id="2" name="Arrow: Right 1">
            <a:extLst>
              <a:ext uri="{FF2B5EF4-FFF2-40B4-BE49-F238E27FC236}">
                <a16:creationId xmlns:a16="http://schemas.microsoft.com/office/drawing/2014/main" id="{3E9078B0-0D3A-0A54-A368-BD810CE441F6}"/>
              </a:ext>
            </a:extLst>
          </p:cNvPr>
          <p:cNvSpPr/>
          <p:nvPr/>
        </p:nvSpPr>
        <p:spPr>
          <a:xfrm rot="5400000">
            <a:off x="3960967" y="3490523"/>
            <a:ext cx="586580" cy="635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6358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22FA9-3135-4C07-1F31-4BA373EDEE8C}"/>
              </a:ext>
            </a:extLst>
          </p:cNvPr>
          <p:cNvSpPr>
            <a:spLocks noGrp="1"/>
          </p:cNvSpPr>
          <p:nvPr>
            <p:ph type="title"/>
          </p:nvPr>
        </p:nvSpPr>
        <p:spPr/>
        <p:txBody>
          <a:bodyPr/>
          <a:lstStyle/>
          <a:p>
            <a:r>
              <a:rPr lang="en-US" dirty="0"/>
              <a:t>Scenarios to fix stacking of documents</a:t>
            </a:r>
          </a:p>
        </p:txBody>
      </p:sp>
      <p:sp>
        <p:nvSpPr>
          <p:cNvPr id="3" name="Content Placeholder 2">
            <a:extLst>
              <a:ext uri="{FF2B5EF4-FFF2-40B4-BE49-F238E27FC236}">
                <a16:creationId xmlns:a16="http://schemas.microsoft.com/office/drawing/2014/main" id="{1447EB24-9515-5CDF-6517-3F93D5496782}"/>
              </a:ext>
            </a:extLst>
          </p:cNvPr>
          <p:cNvSpPr>
            <a:spLocks noGrp="1"/>
          </p:cNvSpPr>
          <p:nvPr>
            <p:ph sz="half" idx="1"/>
          </p:nvPr>
        </p:nvSpPr>
        <p:spPr>
          <a:xfrm>
            <a:off x="822960" y="1845734"/>
            <a:ext cx="7114540" cy="4023360"/>
          </a:xfrm>
        </p:spPr>
        <p:txBody>
          <a:bodyPr/>
          <a:lstStyle/>
          <a:p>
            <a:pPr>
              <a:buFont typeface="Arial" panose="020B0604020202020204" pitchFamily="34" charset="0"/>
              <a:buChar char="•"/>
            </a:pPr>
            <a:r>
              <a:rPr lang="en-US" b="1" dirty="0"/>
              <a:t>You have stacked some incorrect documents in between the most recently approved and your revised document</a:t>
            </a:r>
          </a:p>
          <a:p>
            <a:pPr lvl="1">
              <a:buFont typeface="Arial" panose="020B0604020202020204" pitchFamily="34" charset="0"/>
              <a:buChar char="•"/>
            </a:pPr>
            <a:r>
              <a:rPr lang="en-US" dirty="0"/>
              <a:t>DO NOT delete out the entire document history. </a:t>
            </a:r>
          </a:p>
          <a:p>
            <a:pPr lvl="1">
              <a:buFont typeface="Arial" panose="020B0604020202020204" pitchFamily="34" charset="0"/>
              <a:buChar char="•"/>
            </a:pPr>
            <a:r>
              <a:rPr lang="en-US" dirty="0"/>
              <a:t>Stack the correct document on top of all the other documents</a:t>
            </a:r>
          </a:p>
          <a:p>
            <a:pPr lvl="1">
              <a:buFont typeface="Arial" panose="020B0604020202020204" pitchFamily="34" charset="0"/>
              <a:buChar char="•"/>
            </a:pPr>
            <a:r>
              <a:rPr lang="en-US" dirty="0"/>
              <a:t>Include a mention of the stacking issues in your response to clarifications, response to </a:t>
            </a:r>
            <a:r>
              <a:rPr lang="en-US" dirty="0" err="1"/>
              <a:t>stips</a:t>
            </a:r>
            <a:r>
              <a:rPr lang="en-US" dirty="0"/>
              <a:t> on in the Mod Summary Form</a:t>
            </a:r>
          </a:p>
        </p:txBody>
      </p:sp>
    </p:spTree>
    <p:extLst>
      <p:ext uri="{BB962C8B-B14F-4D97-AF65-F5344CB8AC3E}">
        <p14:creationId xmlns:p14="http://schemas.microsoft.com/office/powerpoint/2010/main" val="2939898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5FC7DA4-DA17-851E-58DD-DC2AC9B1608D}"/>
              </a:ext>
            </a:extLst>
          </p:cNvPr>
          <p:cNvPicPr>
            <a:picLocks noGrp="1" noChangeAspect="1"/>
          </p:cNvPicPr>
          <p:nvPr>
            <p:ph sz="half" idx="1"/>
          </p:nvPr>
        </p:nvPicPr>
        <p:blipFill>
          <a:blip r:embed="rId2"/>
          <a:stretch>
            <a:fillRect/>
          </a:stretch>
        </p:blipFill>
        <p:spPr>
          <a:xfrm>
            <a:off x="887767" y="1464465"/>
            <a:ext cx="7563776" cy="1658985"/>
          </a:xfrm>
          <a:prstGeom prst="rect">
            <a:avLst/>
          </a:prstGeom>
        </p:spPr>
        <p:style>
          <a:lnRef idx="2">
            <a:schemeClr val="dk1"/>
          </a:lnRef>
          <a:fillRef idx="1">
            <a:schemeClr val="lt1"/>
          </a:fillRef>
          <a:effectRef idx="0">
            <a:schemeClr val="dk1"/>
          </a:effectRef>
          <a:fontRef idx="minor">
            <a:schemeClr val="dk1"/>
          </a:fontRef>
        </p:style>
      </p:pic>
      <p:pic>
        <p:nvPicPr>
          <p:cNvPr id="6" name="Picture 5">
            <a:extLst>
              <a:ext uri="{FF2B5EF4-FFF2-40B4-BE49-F238E27FC236}">
                <a16:creationId xmlns:a16="http://schemas.microsoft.com/office/drawing/2014/main" id="{D6F47D81-B24B-90FE-33DB-8D914E13F61B}"/>
              </a:ext>
            </a:extLst>
          </p:cNvPr>
          <p:cNvPicPr>
            <a:picLocks noChangeAspect="1"/>
          </p:cNvPicPr>
          <p:nvPr/>
        </p:nvPicPr>
        <p:blipFill>
          <a:blip r:embed="rId3"/>
          <a:stretch>
            <a:fillRect/>
          </a:stretch>
        </p:blipFill>
        <p:spPr>
          <a:xfrm>
            <a:off x="790112" y="4071258"/>
            <a:ext cx="7563776" cy="2029098"/>
          </a:xfrm>
          <a:prstGeom prst="rect">
            <a:avLst/>
          </a:prstGeom>
        </p:spPr>
        <p:style>
          <a:lnRef idx="2">
            <a:schemeClr val="dk1"/>
          </a:lnRef>
          <a:fillRef idx="1">
            <a:schemeClr val="lt1"/>
          </a:fillRef>
          <a:effectRef idx="0">
            <a:schemeClr val="dk1"/>
          </a:effectRef>
          <a:fontRef idx="minor">
            <a:schemeClr val="dk1"/>
          </a:fontRef>
        </p:style>
      </p:pic>
      <p:sp>
        <p:nvSpPr>
          <p:cNvPr id="14" name="TextBox 13">
            <a:extLst>
              <a:ext uri="{FF2B5EF4-FFF2-40B4-BE49-F238E27FC236}">
                <a16:creationId xmlns:a16="http://schemas.microsoft.com/office/drawing/2014/main" id="{976BB7D0-CB33-F120-41F2-3F70438A7D4F}"/>
              </a:ext>
            </a:extLst>
          </p:cNvPr>
          <p:cNvSpPr txBox="1"/>
          <p:nvPr/>
        </p:nvSpPr>
        <p:spPr>
          <a:xfrm>
            <a:off x="1229556" y="856766"/>
            <a:ext cx="6684885"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a:solidFill>
                  <a:schemeClr val="bg1"/>
                </a:solidFill>
              </a:rPr>
              <a:t>1. Stack the correct document on top of the last uploaded document</a:t>
            </a:r>
          </a:p>
        </p:txBody>
      </p:sp>
      <p:sp>
        <p:nvSpPr>
          <p:cNvPr id="2" name="Arrow: Right 1">
            <a:extLst>
              <a:ext uri="{FF2B5EF4-FFF2-40B4-BE49-F238E27FC236}">
                <a16:creationId xmlns:a16="http://schemas.microsoft.com/office/drawing/2014/main" id="{B1A7E0F2-BDD4-6530-1981-7A84E2295F95}"/>
              </a:ext>
            </a:extLst>
          </p:cNvPr>
          <p:cNvSpPr/>
          <p:nvPr/>
        </p:nvSpPr>
        <p:spPr>
          <a:xfrm rot="5400000">
            <a:off x="4205498" y="3288200"/>
            <a:ext cx="733003" cy="6183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640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BAAD4-C7B8-E365-63C0-CC51052100B9}"/>
              </a:ext>
            </a:extLst>
          </p:cNvPr>
          <p:cNvSpPr>
            <a:spLocks noGrp="1"/>
          </p:cNvSpPr>
          <p:nvPr>
            <p:ph type="title"/>
          </p:nvPr>
        </p:nvSpPr>
        <p:spPr/>
        <p:txBody>
          <a:bodyPr/>
          <a:lstStyle/>
          <a:p>
            <a:r>
              <a:rPr lang="en-US" dirty="0"/>
              <a:t>Document types</a:t>
            </a:r>
          </a:p>
        </p:txBody>
      </p:sp>
      <p:sp>
        <p:nvSpPr>
          <p:cNvPr id="3" name="Content Placeholder 2">
            <a:extLst>
              <a:ext uri="{FF2B5EF4-FFF2-40B4-BE49-F238E27FC236}">
                <a16:creationId xmlns:a16="http://schemas.microsoft.com/office/drawing/2014/main" id="{6E6D6C8A-663C-18BB-6FFE-D5B7823DF3EC}"/>
              </a:ext>
            </a:extLst>
          </p:cNvPr>
          <p:cNvSpPr>
            <a:spLocks noGrp="1"/>
          </p:cNvSpPr>
          <p:nvPr>
            <p:ph sz="half" idx="1"/>
          </p:nvPr>
        </p:nvSpPr>
        <p:spPr>
          <a:xfrm>
            <a:off x="657497" y="2498876"/>
            <a:ext cx="3703320" cy="3536163"/>
          </a:xfrm>
        </p:spPr>
        <p:txBody>
          <a:bodyPr>
            <a:normAutofit/>
          </a:bodyPr>
          <a:lstStyle/>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.bmp</a:t>
            </a:r>
            <a:endParaRPr lang="en-US" b="1" dirty="0">
              <a:latin typeface="Calibri" panose="020F0502020204030204" pitchFamily="34" charset="0"/>
              <a:ea typeface="Calibri" panose="020F0502020204030204" pitchFamily="34" charset="0"/>
            </a:endParaRP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.doc </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.docx</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.jpeg</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.jpg</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.pdf</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.png</a:t>
            </a:r>
          </a:p>
          <a:p>
            <a:pPr>
              <a:buFont typeface="Wingdings" panose="05000000000000000000" pitchFamily="2" charset="2"/>
              <a:buChar char="§"/>
            </a:pPr>
            <a:r>
              <a:rPr lang="en-US" b="1" dirty="0">
                <a:latin typeface="Calibri" panose="020F0502020204030204" pitchFamily="34" charset="0"/>
              </a:rPr>
              <a:t>.ppt</a:t>
            </a:r>
            <a:endParaRPr lang="en-US" dirty="0"/>
          </a:p>
        </p:txBody>
      </p:sp>
      <p:sp>
        <p:nvSpPr>
          <p:cNvPr id="4" name="Content Placeholder 3">
            <a:extLst>
              <a:ext uri="{FF2B5EF4-FFF2-40B4-BE49-F238E27FC236}">
                <a16:creationId xmlns:a16="http://schemas.microsoft.com/office/drawing/2014/main" id="{F28B7094-FE86-781E-E859-6E10919E947F}"/>
              </a:ext>
            </a:extLst>
          </p:cNvPr>
          <p:cNvSpPr>
            <a:spLocks noGrp="1"/>
          </p:cNvSpPr>
          <p:nvPr>
            <p:ph sz="half" idx="2"/>
          </p:nvPr>
        </p:nvSpPr>
        <p:spPr>
          <a:xfrm>
            <a:off x="4594860" y="2498876"/>
            <a:ext cx="3703320" cy="4023359"/>
          </a:xfrm>
        </p:spPr>
        <p:txBody>
          <a:bodyPr/>
          <a:lstStyle/>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.pptx,</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.rtf,</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.tif,</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.tiff,</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.xls,</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.xlsx,</a:t>
            </a:r>
          </a:p>
          <a:p>
            <a:pPr>
              <a:buFont typeface="Wingdings" panose="05000000000000000000" pitchFamily="2" charset="2"/>
              <a:buChar char="§"/>
            </a:pPr>
            <a:r>
              <a:rPr lang="en-US" sz="2000" b="1" dirty="0">
                <a:effectLst/>
                <a:latin typeface="Calibri" panose="020F0502020204030204" pitchFamily="34" charset="0"/>
                <a:ea typeface="Calibri" panose="020F0502020204030204" pitchFamily="34" charset="0"/>
              </a:rPr>
              <a:t>.html</a:t>
            </a:r>
          </a:p>
          <a:p>
            <a:pPr marL="0" indent="0">
              <a:buNone/>
            </a:pPr>
            <a:endParaRPr lang="en-US" dirty="0"/>
          </a:p>
        </p:txBody>
      </p:sp>
      <p:sp>
        <p:nvSpPr>
          <p:cNvPr id="6" name="TextBox 5">
            <a:extLst>
              <a:ext uri="{FF2B5EF4-FFF2-40B4-BE49-F238E27FC236}">
                <a16:creationId xmlns:a16="http://schemas.microsoft.com/office/drawing/2014/main" id="{F4512975-F426-C951-98E4-566D3722BF68}"/>
              </a:ext>
            </a:extLst>
          </p:cNvPr>
          <p:cNvSpPr txBox="1"/>
          <p:nvPr/>
        </p:nvSpPr>
        <p:spPr>
          <a:xfrm>
            <a:off x="657497" y="1820091"/>
            <a:ext cx="7709263" cy="923330"/>
          </a:xfrm>
          <a:prstGeom prst="rect">
            <a:avLst/>
          </a:prstGeom>
          <a:noFill/>
        </p:spPr>
        <p:txBody>
          <a:bodyPr wrap="square" rtlCol="0">
            <a:spAutoFit/>
          </a:bodyPr>
          <a:lstStyle/>
          <a:p>
            <a:r>
              <a:rPr lang="en-US" dirty="0"/>
              <a:t>PROTECT will only accept certain types of documents to be uploaded.</a:t>
            </a:r>
          </a:p>
          <a:p>
            <a:r>
              <a:rPr lang="en-US" dirty="0"/>
              <a:t>Ensure that before uploading a document, it is in one of the following formats:</a:t>
            </a:r>
          </a:p>
          <a:p>
            <a:r>
              <a:rPr lang="en-US" dirty="0"/>
              <a:t> </a:t>
            </a:r>
          </a:p>
        </p:txBody>
      </p:sp>
    </p:spTree>
    <p:extLst>
      <p:ext uri="{BB962C8B-B14F-4D97-AF65-F5344CB8AC3E}">
        <p14:creationId xmlns:p14="http://schemas.microsoft.com/office/powerpoint/2010/main" val="2424937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A4FB7-1107-DFBA-6F37-EF43DD1D97A2}"/>
              </a:ext>
            </a:extLst>
          </p:cNvPr>
          <p:cNvSpPr>
            <a:spLocks noGrp="1"/>
          </p:cNvSpPr>
          <p:nvPr>
            <p:ph type="title"/>
          </p:nvPr>
        </p:nvSpPr>
        <p:spPr/>
        <p:txBody>
          <a:bodyPr/>
          <a:lstStyle/>
          <a:p>
            <a:r>
              <a:rPr lang="en-US" dirty="0"/>
              <a:t>Document Types</a:t>
            </a:r>
          </a:p>
        </p:txBody>
      </p:sp>
      <p:sp>
        <p:nvSpPr>
          <p:cNvPr id="3" name="Content Placeholder 2">
            <a:extLst>
              <a:ext uri="{FF2B5EF4-FFF2-40B4-BE49-F238E27FC236}">
                <a16:creationId xmlns:a16="http://schemas.microsoft.com/office/drawing/2014/main" id="{45289CFB-5013-4D52-AA18-EE4ED9963576}"/>
              </a:ext>
            </a:extLst>
          </p:cNvPr>
          <p:cNvSpPr>
            <a:spLocks noGrp="1"/>
          </p:cNvSpPr>
          <p:nvPr>
            <p:ph sz="half" idx="1"/>
          </p:nvPr>
        </p:nvSpPr>
        <p:spPr>
          <a:xfrm>
            <a:off x="822959" y="1845734"/>
            <a:ext cx="8120744" cy="4023360"/>
          </a:xfrm>
        </p:spPr>
        <p:txBody>
          <a:bodyPr/>
          <a:lstStyle/>
          <a:p>
            <a:pPr>
              <a:buFont typeface="Wingdings" panose="05000000000000000000" pitchFamily="2" charset="2"/>
              <a:buChar char="§"/>
            </a:pPr>
            <a:r>
              <a:rPr lang="en-US" dirty="0"/>
              <a:t>For documents that include:</a:t>
            </a:r>
          </a:p>
          <a:p>
            <a:pPr lvl="1">
              <a:buFont typeface="Wingdings" panose="05000000000000000000" pitchFamily="2" charset="2"/>
              <a:buChar char="§"/>
            </a:pPr>
            <a:r>
              <a:rPr lang="en-US" dirty="0"/>
              <a:t>incorrect margin or footer format</a:t>
            </a:r>
          </a:p>
          <a:p>
            <a:pPr lvl="1">
              <a:buFont typeface="Wingdings" panose="05000000000000000000" pitchFamily="2" charset="2"/>
              <a:buChar char="§"/>
            </a:pPr>
            <a:r>
              <a:rPr lang="en-US" dirty="0"/>
              <a:t>pictures or a table</a:t>
            </a:r>
          </a:p>
          <a:p>
            <a:pPr lvl="1">
              <a:buFont typeface="Wingdings" panose="05000000000000000000" pitchFamily="2" charset="2"/>
              <a:buChar char="§"/>
            </a:pPr>
            <a:r>
              <a:rPr lang="en-US" dirty="0"/>
              <a:t>translated language ( </a:t>
            </a:r>
            <a:r>
              <a:rPr lang="en-US" dirty="0" err="1"/>
              <a:t>e.g</a:t>
            </a:r>
            <a:r>
              <a:rPr lang="en-US" dirty="0"/>
              <a:t> Gujarati, Amharic);  </a:t>
            </a:r>
          </a:p>
          <a:p>
            <a:pPr marL="201168" lvl="1" indent="0">
              <a:buNone/>
            </a:pPr>
            <a:r>
              <a:rPr lang="en-US" b="1" dirty="0"/>
              <a:t>It is helpful to do a test conversion of  the consent document to PDF on your desktop to determine if items in the consent get shifted in the conversion. </a:t>
            </a:r>
          </a:p>
        </p:txBody>
      </p:sp>
      <p:pic>
        <p:nvPicPr>
          <p:cNvPr id="6" name="Picture 5">
            <a:extLst>
              <a:ext uri="{FF2B5EF4-FFF2-40B4-BE49-F238E27FC236}">
                <a16:creationId xmlns:a16="http://schemas.microsoft.com/office/drawing/2014/main" id="{9539131B-B6FC-8A48-4725-823D86F4273F}"/>
              </a:ext>
            </a:extLst>
          </p:cNvPr>
          <p:cNvPicPr>
            <a:picLocks noChangeAspect="1"/>
          </p:cNvPicPr>
          <p:nvPr/>
        </p:nvPicPr>
        <p:blipFill>
          <a:blip r:embed="rId2"/>
          <a:stretch>
            <a:fillRect/>
          </a:stretch>
        </p:blipFill>
        <p:spPr>
          <a:xfrm>
            <a:off x="5031570" y="4026345"/>
            <a:ext cx="3411094" cy="1842750"/>
          </a:xfrm>
          <a:prstGeom prst="rect">
            <a:avLst/>
          </a:prstGeom>
          <a:ln>
            <a:solidFill>
              <a:schemeClr val="tx1"/>
            </a:solidFill>
          </a:ln>
        </p:spPr>
      </p:pic>
      <p:pic>
        <p:nvPicPr>
          <p:cNvPr id="8" name="Picture 7">
            <a:extLst>
              <a:ext uri="{FF2B5EF4-FFF2-40B4-BE49-F238E27FC236}">
                <a16:creationId xmlns:a16="http://schemas.microsoft.com/office/drawing/2014/main" id="{C1817B0C-B50F-788B-3A39-C3232FF6FD72}"/>
              </a:ext>
            </a:extLst>
          </p:cNvPr>
          <p:cNvPicPr>
            <a:picLocks noChangeAspect="1"/>
          </p:cNvPicPr>
          <p:nvPr/>
        </p:nvPicPr>
        <p:blipFill>
          <a:blip r:embed="rId3"/>
          <a:stretch>
            <a:fillRect/>
          </a:stretch>
        </p:blipFill>
        <p:spPr>
          <a:xfrm>
            <a:off x="1009623" y="4005943"/>
            <a:ext cx="3280545" cy="1842751"/>
          </a:xfrm>
          <a:prstGeom prst="rect">
            <a:avLst/>
          </a:prstGeom>
          <a:ln>
            <a:solidFill>
              <a:schemeClr val="tx1"/>
            </a:solidFill>
          </a:ln>
        </p:spPr>
      </p:pic>
      <p:sp>
        <p:nvSpPr>
          <p:cNvPr id="9" name="Arrow: Right 8">
            <a:extLst>
              <a:ext uri="{FF2B5EF4-FFF2-40B4-BE49-F238E27FC236}">
                <a16:creationId xmlns:a16="http://schemas.microsoft.com/office/drawing/2014/main" id="{19C7463B-DB61-ED24-740C-92DC6FB6A751}"/>
              </a:ext>
            </a:extLst>
          </p:cNvPr>
          <p:cNvSpPr/>
          <p:nvPr/>
        </p:nvSpPr>
        <p:spPr>
          <a:xfrm>
            <a:off x="4290168" y="4705404"/>
            <a:ext cx="80447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99AE0D7-60A6-11B7-9744-0266C63B048D}"/>
              </a:ext>
            </a:extLst>
          </p:cNvPr>
          <p:cNvSpPr txBox="1"/>
          <p:nvPr/>
        </p:nvSpPr>
        <p:spPr>
          <a:xfrm>
            <a:off x="1633491" y="5930537"/>
            <a:ext cx="181992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Word Document</a:t>
            </a:r>
          </a:p>
        </p:txBody>
      </p:sp>
      <p:sp>
        <p:nvSpPr>
          <p:cNvPr id="11" name="TextBox 10">
            <a:extLst>
              <a:ext uri="{FF2B5EF4-FFF2-40B4-BE49-F238E27FC236}">
                <a16:creationId xmlns:a16="http://schemas.microsoft.com/office/drawing/2014/main" id="{69E0BDBC-B7EB-2F5F-40BF-869A11B8245E}"/>
              </a:ext>
            </a:extLst>
          </p:cNvPr>
          <p:cNvSpPr txBox="1"/>
          <p:nvPr/>
        </p:nvSpPr>
        <p:spPr>
          <a:xfrm>
            <a:off x="6258757" y="5930537"/>
            <a:ext cx="1731146"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Converted PDF</a:t>
            </a:r>
          </a:p>
        </p:txBody>
      </p:sp>
    </p:spTree>
    <p:extLst>
      <p:ext uri="{BB962C8B-B14F-4D97-AF65-F5344CB8AC3E}">
        <p14:creationId xmlns:p14="http://schemas.microsoft.com/office/powerpoint/2010/main" val="828314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5C37F-9F69-B52E-CB46-BB5DCE4B9DB8}"/>
              </a:ext>
            </a:extLst>
          </p:cNvPr>
          <p:cNvSpPr>
            <a:spLocks noGrp="1"/>
          </p:cNvSpPr>
          <p:nvPr>
            <p:ph type="title"/>
          </p:nvPr>
        </p:nvSpPr>
        <p:spPr>
          <a:xfrm>
            <a:off x="504179" y="231494"/>
            <a:ext cx="7543800" cy="1450757"/>
          </a:xfrm>
        </p:spPr>
        <p:txBody>
          <a:bodyPr/>
          <a:lstStyle/>
          <a:p>
            <a:r>
              <a:rPr lang="en-US" dirty="0"/>
              <a:t>Naming Conventions</a:t>
            </a:r>
          </a:p>
        </p:txBody>
      </p:sp>
      <p:sp>
        <p:nvSpPr>
          <p:cNvPr id="4" name="Content Placeholder 3">
            <a:extLst>
              <a:ext uri="{FF2B5EF4-FFF2-40B4-BE49-F238E27FC236}">
                <a16:creationId xmlns:a16="http://schemas.microsoft.com/office/drawing/2014/main" id="{2AF39417-123C-04F3-F80E-6307B46A2242}"/>
              </a:ext>
            </a:extLst>
          </p:cNvPr>
          <p:cNvSpPr>
            <a:spLocks noGrp="1"/>
          </p:cNvSpPr>
          <p:nvPr>
            <p:ph sz="half" idx="2"/>
          </p:nvPr>
        </p:nvSpPr>
        <p:spPr>
          <a:xfrm>
            <a:off x="504179" y="1865132"/>
            <a:ext cx="8448553" cy="4375648"/>
          </a:xfrm>
        </p:spPr>
        <p:txBody>
          <a:bodyPr>
            <a:normAutofit fontScale="62500" lnSpcReduction="20000"/>
          </a:bodyPr>
          <a:lstStyle/>
          <a:p>
            <a:r>
              <a:rPr lang="en-US" sz="2600" b="1" dirty="0"/>
              <a:t>Protocols</a:t>
            </a:r>
            <a:r>
              <a:rPr lang="en-US" sz="2600" dirty="0"/>
              <a:t>:</a:t>
            </a:r>
          </a:p>
          <a:p>
            <a:pPr algn="l">
              <a:buFont typeface="Arial" panose="020B0604020202020204" pitchFamily="34" charset="0"/>
              <a:buChar char="•"/>
            </a:pPr>
            <a:r>
              <a:rPr lang="en-US" sz="2600" b="0" i="0" dirty="0">
                <a:solidFill>
                  <a:srgbClr val="000000"/>
                </a:solidFill>
                <a:effectLst/>
              </a:rPr>
              <a:t>How to Name a Clean Protocol:</a:t>
            </a:r>
          </a:p>
          <a:p>
            <a:pPr marL="742950" lvl="1" indent="-285750" algn="l">
              <a:buFont typeface="Arial" panose="020B0604020202020204" pitchFamily="34" charset="0"/>
              <a:buChar char="•"/>
            </a:pPr>
            <a:r>
              <a:rPr lang="en-US" sz="2600" b="1" i="0" dirty="0">
                <a:solidFill>
                  <a:srgbClr val="000000"/>
                </a:solidFill>
                <a:effectLst/>
              </a:rPr>
              <a:t>IRBNumber_ProtocolClean_VersionDate(DDMMYYYY)</a:t>
            </a:r>
            <a:endParaRPr lang="en-US" sz="2600" b="0" i="0" dirty="0">
              <a:solidFill>
                <a:srgbClr val="000000"/>
              </a:solidFill>
              <a:effectLst/>
            </a:endParaRPr>
          </a:p>
          <a:p>
            <a:pPr algn="l">
              <a:buFont typeface="Arial" panose="020B0604020202020204" pitchFamily="34" charset="0"/>
              <a:buChar char="•"/>
            </a:pPr>
            <a:r>
              <a:rPr lang="en-US" sz="2600" b="0" i="0" dirty="0">
                <a:solidFill>
                  <a:srgbClr val="000000"/>
                </a:solidFill>
                <a:effectLst/>
              </a:rPr>
              <a:t>Example of a Correctly Named Clean Protocol:</a:t>
            </a:r>
          </a:p>
          <a:p>
            <a:pPr marL="742950" lvl="1" indent="-285750" algn="l">
              <a:buFont typeface="Arial" panose="020B0604020202020204" pitchFamily="34" charset="0"/>
              <a:buChar char="•"/>
            </a:pPr>
            <a:r>
              <a:rPr lang="en-US" sz="2600" b="1" i="0" dirty="0">
                <a:solidFill>
                  <a:srgbClr val="000000"/>
                </a:solidFill>
                <a:effectLst/>
              </a:rPr>
              <a:t>18M0015_ProtocolClean_14JAN2021</a:t>
            </a:r>
          </a:p>
          <a:p>
            <a:pPr marL="457200" lvl="1" indent="0">
              <a:buNone/>
            </a:pPr>
            <a:endParaRPr lang="en-US" sz="2600" b="0" i="0" dirty="0">
              <a:solidFill>
                <a:srgbClr val="000000"/>
              </a:solidFill>
              <a:effectLst/>
            </a:endParaRPr>
          </a:p>
          <a:p>
            <a:r>
              <a:rPr lang="en-US" sz="2600" b="1" dirty="0"/>
              <a:t>Consents:</a:t>
            </a:r>
          </a:p>
          <a:p>
            <a:pPr algn="l">
              <a:buFont typeface="Arial" panose="020B0604020202020204" pitchFamily="34" charset="0"/>
              <a:buChar char="•"/>
            </a:pPr>
            <a:r>
              <a:rPr lang="en-US" sz="2600" b="0" i="0" dirty="0">
                <a:solidFill>
                  <a:srgbClr val="000000"/>
                </a:solidFill>
                <a:effectLst/>
              </a:rPr>
              <a:t>How to Name a Clean Consent</a:t>
            </a:r>
          </a:p>
          <a:p>
            <a:pPr marL="742950" lvl="1" indent="-285750" algn="l">
              <a:buFont typeface="Arial" panose="020B0604020202020204" pitchFamily="34" charset="0"/>
              <a:buChar char="•"/>
            </a:pPr>
            <a:r>
              <a:rPr lang="en-US" sz="2600" b="1" i="0" dirty="0">
                <a:solidFill>
                  <a:srgbClr val="000000"/>
                </a:solidFill>
                <a:effectLst/>
              </a:rPr>
              <a:t>IRBNumber.OPSConsentNumber_Cohort_CleanConsent_VersionDate(DDMMYYYY)</a:t>
            </a:r>
            <a:endParaRPr lang="en-US" sz="2600" b="0" i="0" dirty="0">
              <a:solidFill>
                <a:srgbClr val="000000"/>
              </a:solidFill>
              <a:effectLst/>
            </a:endParaRPr>
          </a:p>
          <a:p>
            <a:pPr algn="l">
              <a:buFont typeface="Arial" panose="020B0604020202020204" pitchFamily="34" charset="0"/>
              <a:buChar char="•"/>
            </a:pPr>
            <a:r>
              <a:rPr lang="en-US" sz="2600" b="0" i="0" dirty="0">
                <a:solidFill>
                  <a:srgbClr val="000000"/>
                </a:solidFill>
                <a:effectLst/>
              </a:rPr>
              <a:t>Example of a correctly named Clean Consent</a:t>
            </a:r>
          </a:p>
          <a:p>
            <a:pPr marL="742950" lvl="1" indent="-285750" algn="l">
              <a:buFont typeface="Arial" panose="020B0604020202020204" pitchFamily="34" charset="0"/>
              <a:buChar char="•"/>
            </a:pPr>
            <a:r>
              <a:rPr lang="en-US" sz="2600" b="1" i="0" dirty="0">
                <a:solidFill>
                  <a:srgbClr val="000000"/>
                </a:solidFill>
                <a:effectLst/>
              </a:rPr>
              <a:t>18M0015.1_HealthyVolunteer_CleanConsent_14JAN2021</a:t>
            </a:r>
          </a:p>
          <a:p>
            <a:pPr marL="742950" lvl="1" indent="-285750" algn="l">
              <a:buFont typeface="Arial" panose="020B0604020202020204" pitchFamily="34" charset="0"/>
              <a:buChar char="•"/>
            </a:pPr>
            <a:endParaRPr lang="en-US" sz="1600" b="1" dirty="0">
              <a:solidFill>
                <a:srgbClr val="000000"/>
              </a:solidFill>
            </a:endParaRPr>
          </a:p>
          <a:p>
            <a:pPr marL="457200" lvl="1" indent="0" algn="l">
              <a:buNone/>
            </a:pPr>
            <a:endParaRPr lang="en-US" sz="1900" b="1" dirty="0">
              <a:solidFill>
                <a:srgbClr val="000000"/>
              </a:solidFill>
            </a:endParaRPr>
          </a:p>
          <a:p>
            <a:pPr marL="457200" lvl="1" indent="0" algn="l">
              <a:buNone/>
            </a:pPr>
            <a:r>
              <a:rPr lang="en-US" sz="2600" b="1" dirty="0">
                <a:solidFill>
                  <a:srgbClr val="000000"/>
                </a:solidFill>
              </a:rPr>
              <a:t>For more examples and guidance visit the IRBO website at: </a:t>
            </a:r>
            <a:r>
              <a:rPr lang="en-US" sz="2600" b="1" dirty="0">
                <a:solidFill>
                  <a:srgbClr val="000000"/>
                </a:solidFill>
                <a:hlinkClick r:id="rId2"/>
              </a:rPr>
              <a:t>https://irbo.nih.gov/confluence/display/ohsrp/How+to+Name+Your+Documents</a:t>
            </a:r>
            <a:endParaRPr lang="en-US" sz="2600" b="1" dirty="0">
              <a:solidFill>
                <a:srgbClr val="000000"/>
              </a:solidFill>
            </a:endParaRPr>
          </a:p>
          <a:p>
            <a:pPr marL="457200" lvl="1" indent="0" algn="l">
              <a:buNone/>
            </a:pPr>
            <a:endParaRPr lang="en-US" sz="1700" b="1" dirty="0">
              <a:solidFill>
                <a:srgbClr val="000000"/>
              </a:solidFill>
            </a:endParaRPr>
          </a:p>
          <a:p>
            <a:pPr marL="742950" lvl="1" indent="-285750" algn="l">
              <a:buFont typeface="Arial" panose="020B0604020202020204" pitchFamily="34" charset="0"/>
              <a:buChar char="•"/>
            </a:pPr>
            <a:endParaRPr lang="en-US" sz="1700" b="0" i="0" dirty="0">
              <a:solidFill>
                <a:srgbClr val="000000"/>
              </a:solidFill>
              <a:effectLst/>
            </a:endParaRPr>
          </a:p>
          <a:p>
            <a:endParaRPr lang="en-US" dirty="0"/>
          </a:p>
        </p:txBody>
      </p:sp>
    </p:spTree>
    <p:extLst>
      <p:ext uri="{BB962C8B-B14F-4D97-AF65-F5344CB8AC3E}">
        <p14:creationId xmlns:p14="http://schemas.microsoft.com/office/powerpoint/2010/main" val="2851442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3F70-ACCA-4FBC-91D5-FBBD1FD18B7E}"/>
              </a:ext>
            </a:extLst>
          </p:cNvPr>
          <p:cNvSpPr>
            <a:spLocks noGrp="1"/>
          </p:cNvSpPr>
          <p:nvPr>
            <p:ph type="title" idx="4294967295"/>
          </p:nvPr>
        </p:nvSpPr>
        <p:spPr>
          <a:xfrm>
            <a:off x="659174" y="286048"/>
            <a:ext cx="7543800" cy="1449387"/>
          </a:xfrm>
        </p:spPr>
        <p:txBody>
          <a:bodyPr>
            <a:normAutofit/>
          </a:bodyPr>
          <a:lstStyle/>
          <a:p>
            <a:r>
              <a:rPr lang="en-US" u="sng" dirty="0"/>
              <a:t>Stacking Documents for MODs</a:t>
            </a:r>
            <a:br>
              <a:rPr lang="en-US" dirty="0"/>
            </a:br>
            <a:endParaRPr lang="en-US" dirty="0"/>
          </a:p>
        </p:txBody>
      </p:sp>
      <p:sp>
        <p:nvSpPr>
          <p:cNvPr id="3" name="Content Placeholder 2">
            <a:extLst>
              <a:ext uri="{FF2B5EF4-FFF2-40B4-BE49-F238E27FC236}">
                <a16:creationId xmlns:a16="http://schemas.microsoft.com/office/drawing/2014/main" id="{6280A7A6-E145-43CC-B427-6FF15A467BD3}"/>
              </a:ext>
            </a:extLst>
          </p:cNvPr>
          <p:cNvSpPr>
            <a:spLocks noGrp="1"/>
          </p:cNvSpPr>
          <p:nvPr>
            <p:ph idx="4294967295"/>
          </p:nvPr>
        </p:nvSpPr>
        <p:spPr>
          <a:xfrm>
            <a:off x="801216" y="1987550"/>
            <a:ext cx="7543800" cy="4022725"/>
          </a:xfrm>
        </p:spPr>
        <p:txBody>
          <a:bodyPr/>
          <a:lstStyle/>
          <a:p>
            <a:pPr marL="0" indent="0">
              <a:buNone/>
            </a:pPr>
            <a:br>
              <a:rPr lang="en-US" sz="1600" i="1" dirty="0">
                <a:effectLst/>
                <a:latin typeface="Calibri" panose="020F0502020204030204" pitchFamily="34" charset="0"/>
                <a:ea typeface="Calibri" panose="020F0502020204030204" pitchFamily="34" charset="0"/>
                <a:cs typeface="Times New Roman" panose="02020603050405020304" pitchFamily="18" charset="0"/>
              </a:rPr>
            </a:br>
            <a:br>
              <a:rPr lang="en-US" sz="1600" i="1"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8" name="Picture 7">
            <a:extLst>
              <a:ext uri="{FF2B5EF4-FFF2-40B4-BE49-F238E27FC236}">
                <a16:creationId xmlns:a16="http://schemas.microsoft.com/office/drawing/2014/main" id="{A3FCBAA6-DD20-3437-8FBF-411104A7C9C8}"/>
              </a:ext>
            </a:extLst>
          </p:cNvPr>
          <p:cNvPicPr>
            <a:picLocks noChangeAspect="1"/>
          </p:cNvPicPr>
          <p:nvPr/>
        </p:nvPicPr>
        <p:blipFill>
          <a:blip r:embed="rId2"/>
          <a:stretch>
            <a:fillRect/>
          </a:stretch>
        </p:blipFill>
        <p:spPr>
          <a:xfrm>
            <a:off x="941027" y="2419225"/>
            <a:ext cx="7227048" cy="3591050"/>
          </a:xfrm>
          <a:prstGeom prst="rect">
            <a:avLst/>
          </a:prstGeom>
        </p:spPr>
      </p:pic>
      <p:sp>
        <p:nvSpPr>
          <p:cNvPr id="4" name="TextBox 3">
            <a:extLst>
              <a:ext uri="{FF2B5EF4-FFF2-40B4-BE49-F238E27FC236}">
                <a16:creationId xmlns:a16="http://schemas.microsoft.com/office/drawing/2014/main" id="{E3E33767-30D1-144D-69CA-7BD2B77B23C5}"/>
              </a:ext>
            </a:extLst>
          </p:cNvPr>
          <p:cNvSpPr txBox="1"/>
          <p:nvPr/>
        </p:nvSpPr>
        <p:spPr>
          <a:xfrm>
            <a:off x="941026" y="1464837"/>
            <a:ext cx="7227048"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You will update your documents by using your MOD form and updating them directly from the form</a:t>
            </a:r>
          </a:p>
        </p:txBody>
      </p:sp>
    </p:spTree>
    <p:extLst>
      <p:ext uri="{BB962C8B-B14F-4D97-AF65-F5344CB8AC3E}">
        <p14:creationId xmlns:p14="http://schemas.microsoft.com/office/powerpoint/2010/main" val="1643080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DD8A0-42DF-4CBE-3670-32F91E0B92B5}"/>
              </a:ext>
            </a:extLst>
          </p:cNvPr>
          <p:cNvSpPr>
            <a:spLocks noGrp="1"/>
          </p:cNvSpPr>
          <p:nvPr>
            <p:ph type="title"/>
          </p:nvPr>
        </p:nvSpPr>
        <p:spPr>
          <a:xfrm>
            <a:off x="226922" y="370078"/>
            <a:ext cx="7415029" cy="1374416"/>
          </a:xfrm>
        </p:spPr>
        <p:txBody>
          <a:bodyPr>
            <a:normAutofit fontScale="90000"/>
          </a:bodyPr>
          <a:lstStyle/>
          <a:p>
            <a:pPr algn="ctr"/>
            <a:br>
              <a:rPr lang="en-US" sz="5400" b="1" dirty="0"/>
            </a:br>
            <a:br>
              <a:rPr lang="en-US" sz="5400" b="1" dirty="0"/>
            </a:br>
            <a:r>
              <a:rPr lang="en-US" sz="5400" dirty="0"/>
              <a:t>Stacking Documents for MODs</a:t>
            </a:r>
            <a:endParaRPr lang="en-US" sz="5400" b="1" dirty="0"/>
          </a:p>
        </p:txBody>
      </p:sp>
      <p:sp>
        <p:nvSpPr>
          <p:cNvPr id="3" name="Content Placeholder 2">
            <a:extLst>
              <a:ext uri="{FF2B5EF4-FFF2-40B4-BE49-F238E27FC236}">
                <a16:creationId xmlns:a16="http://schemas.microsoft.com/office/drawing/2014/main" id="{7D65D436-B51D-CD79-B8F4-4EAD7ABFE4C4}"/>
              </a:ext>
            </a:extLst>
          </p:cNvPr>
          <p:cNvSpPr>
            <a:spLocks noGrp="1"/>
          </p:cNvSpPr>
          <p:nvPr>
            <p:ph sz="half" idx="1"/>
          </p:nvPr>
        </p:nvSpPr>
        <p:spPr>
          <a:xfrm>
            <a:off x="630013" y="1874886"/>
            <a:ext cx="8321040" cy="4302517"/>
          </a:xfrm>
        </p:spPr>
        <p:txBody>
          <a:bodyPr>
            <a:normAutofit/>
          </a:bodyPr>
          <a:lstStyle/>
          <a:p>
            <a:pPr>
              <a:buFont typeface="Wingdings" panose="05000000000000000000" pitchFamily="2" charset="2"/>
              <a:buChar char="§"/>
            </a:pPr>
            <a:r>
              <a:rPr lang="en-US" dirty="0"/>
              <a:t>In PROTECT, to update documents we edit the main study form located within the MOD form</a:t>
            </a:r>
          </a:p>
          <a:p>
            <a:pPr>
              <a:buFont typeface="Wingdings" panose="05000000000000000000" pitchFamily="2" charset="2"/>
              <a:buChar char="§"/>
            </a:pPr>
            <a:r>
              <a:rPr lang="en-US" dirty="0"/>
              <a:t>When updating an already existing document with a MOD </a:t>
            </a:r>
            <a:r>
              <a:rPr lang="en-US" dirty="0">
                <a:solidFill>
                  <a:srgbClr val="FF0000"/>
                </a:solidFill>
              </a:rPr>
              <a:t>ALWAYS</a:t>
            </a:r>
            <a:r>
              <a:rPr lang="en-US" dirty="0"/>
              <a:t> click the “update” button next to the document in the form. </a:t>
            </a:r>
            <a:r>
              <a:rPr lang="en-US" dirty="0">
                <a:solidFill>
                  <a:srgbClr val="FF0000"/>
                </a:solidFill>
              </a:rPr>
              <a:t>NEVER</a:t>
            </a:r>
            <a:r>
              <a:rPr lang="en-US" dirty="0"/>
              <a:t> click the delete (</a:t>
            </a:r>
            <a:r>
              <a:rPr lang="en-US" dirty="0">
                <a:solidFill>
                  <a:srgbClr val="FF0000"/>
                </a:solidFill>
              </a:rPr>
              <a:t>x</a:t>
            </a:r>
            <a:r>
              <a:rPr lang="en-US" dirty="0"/>
              <a:t>) icon unless advised to do so (scenarios described later) and with our help. </a:t>
            </a:r>
          </a:p>
          <a:p>
            <a:pPr>
              <a:buFont typeface="Wingdings" panose="05000000000000000000" pitchFamily="2" charset="2"/>
              <a:buChar char="§"/>
            </a:pPr>
            <a:r>
              <a:rPr lang="en-US" dirty="0"/>
              <a:t>Clicking the delete icon will delete the whole history of documents underneath each file and they cannot be used to compare changes to documents.</a:t>
            </a:r>
          </a:p>
        </p:txBody>
      </p:sp>
      <p:pic>
        <p:nvPicPr>
          <p:cNvPr id="6" name="Content Placeholder 5">
            <a:extLst>
              <a:ext uri="{FF2B5EF4-FFF2-40B4-BE49-F238E27FC236}">
                <a16:creationId xmlns:a16="http://schemas.microsoft.com/office/drawing/2014/main" id="{36B8E2CD-6F1C-1FDB-C386-CA6A29B58F6F}"/>
              </a:ext>
            </a:extLst>
          </p:cNvPr>
          <p:cNvPicPr>
            <a:picLocks noGrp="1" noChangeAspect="1"/>
          </p:cNvPicPr>
          <p:nvPr>
            <p:ph sz="half" idx="2"/>
          </p:nvPr>
        </p:nvPicPr>
        <p:blipFill>
          <a:blip r:embed="rId2"/>
          <a:stretch>
            <a:fillRect/>
          </a:stretch>
        </p:blipFill>
        <p:spPr>
          <a:xfrm>
            <a:off x="1074198" y="4261607"/>
            <a:ext cx="7147432" cy="1972411"/>
          </a:xfrm>
        </p:spPr>
        <p:style>
          <a:lnRef idx="2">
            <a:schemeClr val="dk1"/>
          </a:lnRef>
          <a:fillRef idx="1">
            <a:schemeClr val="lt1"/>
          </a:fillRef>
          <a:effectRef idx="0">
            <a:schemeClr val="dk1"/>
          </a:effectRef>
          <a:fontRef idx="minor">
            <a:schemeClr val="dk1"/>
          </a:fontRef>
        </p:style>
      </p:pic>
      <p:pic>
        <p:nvPicPr>
          <p:cNvPr id="5" name="Graphic 4" descr="Alarm Ringing with solid fill">
            <a:extLst>
              <a:ext uri="{FF2B5EF4-FFF2-40B4-BE49-F238E27FC236}">
                <a16:creationId xmlns:a16="http://schemas.microsoft.com/office/drawing/2014/main" id="{26CFCD52-C1FC-D554-AD42-8CD608295B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88030" y="181380"/>
            <a:ext cx="1307843" cy="1307843"/>
          </a:xfrm>
          <a:prstGeom prst="rect">
            <a:avLst/>
          </a:prstGeom>
        </p:spPr>
      </p:pic>
    </p:spTree>
    <p:extLst>
      <p:ext uri="{BB962C8B-B14F-4D97-AF65-F5344CB8AC3E}">
        <p14:creationId xmlns:p14="http://schemas.microsoft.com/office/powerpoint/2010/main" val="3960314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DD8A0-42DF-4CBE-3670-32F91E0B92B5}"/>
              </a:ext>
            </a:extLst>
          </p:cNvPr>
          <p:cNvSpPr>
            <a:spLocks noGrp="1"/>
          </p:cNvSpPr>
          <p:nvPr>
            <p:ph type="title"/>
          </p:nvPr>
        </p:nvSpPr>
        <p:spPr/>
        <p:txBody>
          <a:bodyPr>
            <a:normAutofit/>
          </a:bodyPr>
          <a:lstStyle/>
          <a:p>
            <a:r>
              <a:rPr lang="en-US" dirty="0"/>
              <a:t>Stacking Documents for MODs</a:t>
            </a:r>
          </a:p>
        </p:txBody>
      </p:sp>
      <p:sp>
        <p:nvSpPr>
          <p:cNvPr id="3" name="Content Placeholder 2">
            <a:extLst>
              <a:ext uri="{FF2B5EF4-FFF2-40B4-BE49-F238E27FC236}">
                <a16:creationId xmlns:a16="http://schemas.microsoft.com/office/drawing/2014/main" id="{7D65D436-B51D-CD79-B8F4-4EAD7ABFE4C4}"/>
              </a:ext>
            </a:extLst>
          </p:cNvPr>
          <p:cNvSpPr>
            <a:spLocks noGrp="1"/>
          </p:cNvSpPr>
          <p:nvPr>
            <p:ph sz="half" idx="1"/>
          </p:nvPr>
        </p:nvSpPr>
        <p:spPr>
          <a:xfrm>
            <a:off x="822960" y="1845733"/>
            <a:ext cx="3703320" cy="4302517"/>
          </a:xfrm>
        </p:spPr>
        <p:txBody>
          <a:bodyPr>
            <a:normAutofit/>
          </a:bodyPr>
          <a:lstStyle/>
          <a:p>
            <a:r>
              <a:rPr lang="en-US" b="1" dirty="0"/>
              <a:t> </a:t>
            </a:r>
            <a:endParaRPr lang="en-US" dirty="0"/>
          </a:p>
          <a:p>
            <a:endParaRPr lang="en-US" sz="2400" dirty="0"/>
          </a:p>
        </p:txBody>
      </p:sp>
      <p:sp>
        <p:nvSpPr>
          <p:cNvPr id="6" name="Content Placeholder 5">
            <a:extLst>
              <a:ext uri="{FF2B5EF4-FFF2-40B4-BE49-F238E27FC236}">
                <a16:creationId xmlns:a16="http://schemas.microsoft.com/office/drawing/2014/main" id="{6C328E2C-7D49-9668-1CE9-1ABE73E6BBF5}"/>
              </a:ext>
            </a:extLst>
          </p:cNvPr>
          <p:cNvSpPr>
            <a:spLocks noGrp="1"/>
          </p:cNvSpPr>
          <p:nvPr>
            <p:ph sz="half" idx="2"/>
          </p:nvPr>
        </p:nvSpPr>
        <p:spPr>
          <a:xfrm>
            <a:off x="813320" y="1737361"/>
            <a:ext cx="7460906" cy="4023359"/>
          </a:xfrm>
        </p:spPr>
        <p:txBody>
          <a:bodyPr>
            <a:normAutofit/>
          </a:bodyPr>
          <a:lstStyle/>
          <a:p>
            <a:pPr marL="230188" indent="-230188">
              <a:buFont typeface="Wingdings" panose="05000000000000000000" pitchFamily="2" charset="2"/>
              <a:buChar char="§"/>
            </a:pPr>
            <a:r>
              <a:rPr lang="en-US" sz="1800" dirty="0"/>
              <a:t>After clicking “update” you will get a pop-up screen allowing you to choose a file to upload on top of the current document. </a:t>
            </a:r>
          </a:p>
          <a:p>
            <a:pPr marL="230188" indent="-230188">
              <a:buFont typeface="Wingdings" panose="05000000000000000000" pitchFamily="2" charset="2"/>
              <a:buChar char="§"/>
            </a:pPr>
            <a:r>
              <a:rPr lang="en-US" sz="1800" dirty="0"/>
              <a:t>Click the “choose file” button which will open the folders on your computer to allow you to choose a document. </a:t>
            </a:r>
          </a:p>
          <a:p>
            <a:pPr marL="230188" indent="-230188">
              <a:buFont typeface="Wingdings" panose="05000000000000000000" pitchFamily="2" charset="2"/>
              <a:buChar char="§"/>
            </a:pPr>
            <a:r>
              <a:rPr lang="en-US" sz="1800" dirty="0"/>
              <a:t>You will see the name of the document appear with its file name. Below you will see a text box for you to type in a name. If you leave this blank it defaults to the file’s current name or you can type in a new name for the file. You will see the document version number increase as you stack more documents. (i.e. 0.01, 0.02, 0.03)</a:t>
            </a:r>
          </a:p>
          <a:p>
            <a:pPr marL="230188" indent="-230188">
              <a:buFont typeface="Wingdings" panose="05000000000000000000" pitchFamily="2" charset="2"/>
              <a:buChar char="§"/>
            </a:pPr>
            <a:endParaRPr lang="en-US" sz="1800" dirty="0"/>
          </a:p>
        </p:txBody>
      </p:sp>
      <p:pic>
        <p:nvPicPr>
          <p:cNvPr id="14" name="Picture 13">
            <a:extLst>
              <a:ext uri="{FF2B5EF4-FFF2-40B4-BE49-F238E27FC236}">
                <a16:creationId xmlns:a16="http://schemas.microsoft.com/office/drawing/2014/main" id="{FC48A8FE-CDA3-41BD-6FBB-5D5F74579F55}"/>
              </a:ext>
            </a:extLst>
          </p:cNvPr>
          <p:cNvPicPr>
            <a:picLocks noChangeAspect="1"/>
          </p:cNvPicPr>
          <p:nvPr/>
        </p:nvPicPr>
        <p:blipFill>
          <a:blip r:embed="rId2"/>
          <a:stretch>
            <a:fillRect/>
          </a:stretch>
        </p:blipFill>
        <p:spPr>
          <a:xfrm>
            <a:off x="1027175" y="4503355"/>
            <a:ext cx="2992888" cy="1257365"/>
          </a:xfrm>
          <a:prstGeom prst="rect">
            <a:avLst/>
          </a:prstGeom>
        </p:spPr>
        <p:style>
          <a:lnRef idx="2">
            <a:schemeClr val="dk1"/>
          </a:lnRef>
          <a:fillRef idx="1">
            <a:schemeClr val="lt1"/>
          </a:fillRef>
          <a:effectRef idx="0">
            <a:schemeClr val="dk1"/>
          </a:effectRef>
          <a:fontRef idx="minor">
            <a:schemeClr val="dk1"/>
          </a:fontRef>
        </p:style>
      </p:pic>
      <p:pic>
        <p:nvPicPr>
          <p:cNvPr id="18" name="Picture 17">
            <a:extLst>
              <a:ext uri="{FF2B5EF4-FFF2-40B4-BE49-F238E27FC236}">
                <a16:creationId xmlns:a16="http://schemas.microsoft.com/office/drawing/2014/main" id="{7364B160-24B8-A218-3138-AF7FB0F8086F}"/>
              </a:ext>
            </a:extLst>
          </p:cNvPr>
          <p:cNvPicPr>
            <a:picLocks noChangeAspect="1"/>
          </p:cNvPicPr>
          <p:nvPr/>
        </p:nvPicPr>
        <p:blipFill>
          <a:blip r:embed="rId3"/>
          <a:stretch>
            <a:fillRect/>
          </a:stretch>
        </p:blipFill>
        <p:spPr>
          <a:xfrm>
            <a:off x="4283161" y="4503355"/>
            <a:ext cx="3833664" cy="125736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933643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DD8A0-42DF-4CBE-3670-32F91E0B92B5}"/>
              </a:ext>
            </a:extLst>
          </p:cNvPr>
          <p:cNvSpPr>
            <a:spLocks noGrp="1"/>
          </p:cNvSpPr>
          <p:nvPr>
            <p:ph type="title"/>
          </p:nvPr>
        </p:nvSpPr>
        <p:spPr/>
        <p:txBody>
          <a:bodyPr>
            <a:normAutofit/>
          </a:bodyPr>
          <a:lstStyle/>
          <a:p>
            <a:r>
              <a:rPr lang="en-US" dirty="0"/>
              <a:t>Stacking Documents for MODs</a:t>
            </a:r>
          </a:p>
        </p:txBody>
      </p:sp>
      <p:sp>
        <p:nvSpPr>
          <p:cNvPr id="3" name="Content Placeholder 2">
            <a:extLst>
              <a:ext uri="{FF2B5EF4-FFF2-40B4-BE49-F238E27FC236}">
                <a16:creationId xmlns:a16="http://schemas.microsoft.com/office/drawing/2014/main" id="{7D65D436-B51D-CD79-B8F4-4EAD7ABFE4C4}"/>
              </a:ext>
            </a:extLst>
          </p:cNvPr>
          <p:cNvSpPr>
            <a:spLocks noGrp="1"/>
          </p:cNvSpPr>
          <p:nvPr>
            <p:ph sz="half" idx="1"/>
          </p:nvPr>
        </p:nvSpPr>
        <p:spPr>
          <a:xfrm>
            <a:off x="822960" y="1845733"/>
            <a:ext cx="3703320" cy="4302517"/>
          </a:xfrm>
        </p:spPr>
        <p:txBody>
          <a:bodyPr>
            <a:normAutofit/>
          </a:bodyPr>
          <a:lstStyle/>
          <a:p>
            <a:r>
              <a:rPr lang="en-US" b="1" dirty="0"/>
              <a:t> </a:t>
            </a:r>
            <a:endParaRPr lang="en-US" dirty="0"/>
          </a:p>
          <a:p>
            <a:endParaRPr lang="en-US" sz="2400" dirty="0"/>
          </a:p>
        </p:txBody>
      </p:sp>
      <p:sp>
        <p:nvSpPr>
          <p:cNvPr id="6" name="Content Placeholder 5">
            <a:extLst>
              <a:ext uri="{FF2B5EF4-FFF2-40B4-BE49-F238E27FC236}">
                <a16:creationId xmlns:a16="http://schemas.microsoft.com/office/drawing/2014/main" id="{6C328E2C-7D49-9668-1CE9-1ABE73E6BBF5}"/>
              </a:ext>
            </a:extLst>
          </p:cNvPr>
          <p:cNvSpPr>
            <a:spLocks noGrp="1"/>
          </p:cNvSpPr>
          <p:nvPr>
            <p:ph sz="half" idx="2"/>
          </p:nvPr>
        </p:nvSpPr>
        <p:spPr>
          <a:xfrm>
            <a:off x="905854" y="1879919"/>
            <a:ext cx="7460906" cy="4023359"/>
          </a:xfrm>
        </p:spPr>
        <p:txBody>
          <a:bodyPr/>
          <a:lstStyle/>
          <a:p>
            <a:pPr marL="230188" indent="-230188">
              <a:buFont typeface="Wingdings" panose="05000000000000000000" pitchFamily="2" charset="2"/>
              <a:buChar char="§"/>
            </a:pPr>
            <a:r>
              <a:rPr lang="en-US" dirty="0"/>
              <a:t>Once you have completed your form, under your “documents” tab the documents that were updated with your MOD form with have a “Yes” next to them to easily identify which items were changed with your MOD.</a:t>
            </a:r>
          </a:p>
        </p:txBody>
      </p:sp>
      <p:pic>
        <p:nvPicPr>
          <p:cNvPr id="5" name="Picture 4">
            <a:extLst>
              <a:ext uri="{FF2B5EF4-FFF2-40B4-BE49-F238E27FC236}">
                <a16:creationId xmlns:a16="http://schemas.microsoft.com/office/drawing/2014/main" id="{02D89902-950A-75C1-83C7-CF34C4832FE6}"/>
              </a:ext>
            </a:extLst>
          </p:cNvPr>
          <p:cNvPicPr>
            <a:picLocks noChangeAspect="1"/>
          </p:cNvPicPr>
          <p:nvPr/>
        </p:nvPicPr>
        <p:blipFill>
          <a:blip r:embed="rId2"/>
          <a:stretch>
            <a:fillRect/>
          </a:stretch>
        </p:blipFill>
        <p:spPr>
          <a:xfrm>
            <a:off x="1012053" y="3086643"/>
            <a:ext cx="7354707" cy="306160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706214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FF5B2-8814-F8B3-F3C1-1F7DDB53C322}"/>
              </a:ext>
            </a:extLst>
          </p:cNvPr>
          <p:cNvSpPr>
            <a:spLocks noGrp="1"/>
          </p:cNvSpPr>
          <p:nvPr>
            <p:ph type="title"/>
          </p:nvPr>
        </p:nvSpPr>
        <p:spPr/>
        <p:txBody>
          <a:bodyPr/>
          <a:lstStyle/>
          <a:p>
            <a:r>
              <a:rPr lang="en-US" dirty="0"/>
              <a:t>Stacking Documents for MODs</a:t>
            </a:r>
          </a:p>
        </p:txBody>
      </p:sp>
      <p:sp>
        <p:nvSpPr>
          <p:cNvPr id="3" name="Content Placeholder 2">
            <a:extLst>
              <a:ext uri="{FF2B5EF4-FFF2-40B4-BE49-F238E27FC236}">
                <a16:creationId xmlns:a16="http://schemas.microsoft.com/office/drawing/2014/main" id="{9B8DEF0C-9CE1-2A54-1445-908267C65855}"/>
              </a:ext>
            </a:extLst>
          </p:cNvPr>
          <p:cNvSpPr>
            <a:spLocks noGrp="1"/>
          </p:cNvSpPr>
          <p:nvPr>
            <p:ph sz="half" idx="1"/>
          </p:nvPr>
        </p:nvSpPr>
        <p:spPr>
          <a:xfrm>
            <a:off x="822960" y="1845734"/>
            <a:ext cx="7935146" cy="4023360"/>
          </a:xfrm>
        </p:spPr>
        <p:txBody>
          <a:bodyPr>
            <a:normAutofit/>
          </a:bodyPr>
          <a:lstStyle/>
          <a:p>
            <a:r>
              <a:rPr lang="en-US" dirty="0">
                <a:solidFill>
                  <a:srgbClr val="FF0000"/>
                </a:solidFill>
              </a:rPr>
              <a:t>***Be very careful when uploading documents in PROTECT.</a:t>
            </a:r>
          </a:p>
          <a:p>
            <a:pPr>
              <a:buFont typeface="Wingdings" panose="05000000000000000000" pitchFamily="2" charset="2"/>
              <a:buChar char="§"/>
            </a:pPr>
            <a:r>
              <a:rPr lang="en-US" dirty="0"/>
              <a:t>Try not to upload your documents until you have the absolute final clean copy and are ready to submit.</a:t>
            </a:r>
          </a:p>
          <a:p>
            <a:pPr>
              <a:buFont typeface="Wingdings" panose="05000000000000000000" pitchFamily="2" charset="2"/>
              <a:buChar char="§"/>
            </a:pPr>
            <a:r>
              <a:rPr lang="en-US" dirty="0"/>
              <a:t>Any updates you make to the uploaded document before submitting will create a new version. </a:t>
            </a:r>
          </a:p>
          <a:p>
            <a:pPr>
              <a:buFont typeface="Wingdings" panose="05000000000000000000" pitchFamily="2" charset="2"/>
              <a:buChar char="§"/>
            </a:pPr>
            <a:r>
              <a:rPr lang="en-US" dirty="0"/>
              <a:t>There is no way to delete any version you created in the submission form. The only option is to delete the whole document history for that file. </a:t>
            </a:r>
          </a:p>
          <a:p>
            <a:pPr>
              <a:buFont typeface="Wingdings" panose="05000000000000000000" pitchFamily="2" charset="2"/>
              <a:buChar char="§"/>
            </a:pPr>
            <a:r>
              <a:rPr lang="en-US" dirty="0"/>
              <a:t>If you need to make another revision, you need to upload a new version on top of the existing document.</a:t>
            </a:r>
          </a:p>
        </p:txBody>
      </p:sp>
    </p:spTree>
    <p:extLst>
      <p:ext uri="{BB962C8B-B14F-4D97-AF65-F5344CB8AC3E}">
        <p14:creationId xmlns:p14="http://schemas.microsoft.com/office/powerpoint/2010/main" val="658301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957DD-C1B0-7853-A673-9FC9403ACD58}"/>
              </a:ext>
            </a:extLst>
          </p:cNvPr>
          <p:cNvSpPr>
            <a:spLocks noGrp="1"/>
          </p:cNvSpPr>
          <p:nvPr>
            <p:ph type="title"/>
          </p:nvPr>
        </p:nvSpPr>
        <p:spPr/>
        <p:txBody>
          <a:bodyPr>
            <a:normAutofit fontScale="90000"/>
          </a:bodyPr>
          <a:lstStyle/>
          <a:p>
            <a:r>
              <a:rPr lang="en-US" dirty="0"/>
              <a:t>Revising documents when modifications/clarifications are required</a:t>
            </a:r>
          </a:p>
        </p:txBody>
      </p:sp>
      <p:sp>
        <p:nvSpPr>
          <p:cNvPr id="3" name="Content Placeholder 2">
            <a:extLst>
              <a:ext uri="{FF2B5EF4-FFF2-40B4-BE49-F238E27FC236}">
                <a16:creationId xmlns:a16="http://schemas.microsoft.com/office/drawing/2014/main" id="{413C1C43-7C8D-B23C-4E00-00172EE29501}"/>
              </a:ext>
            </a:extLst>
          </p:cNvPr>
          <p:cNvSpPr>
            <a:spLocks noGrp="1"/>
          </p:cNvSpPr>
          <p:nvPr>
            <p:ph sz="half" idx="1"/>
          </p:nvPr>
        </p:nvSpPr>
        <p:spPr>
          <a:xfrm>
            <a:off x="822960" y="1845734"/>
            <a:ext cx="7934960" cy="4023360"/>
          </a:xfrm>
        </p:spPr>
        <p:txBody>
          <a:bodyPr/>
          <a:lstStyle/>
          <a:p>
            <a:pPr marL="0" indent="0">
              <a:buNone/>
            </a:pPr>
            <a:r>
              <a:rPr lang="en-US" dirty="0"/>
              <a:t>When a submission is sent back for clarifications or modifications required to secure approval and documents need to be revised:</a:t>
            </a:r>
          </a:p>
          <a:p>
            <a:pPr>
              <a:buFont typeface="Wingdings" panose="05000000000000000000" pitchFamily="2" charset="2"/>
              <a:buChar char="§"/>
            </a:pPr>
            <a:r>
              <a:rPr lang="en-US" dirty="0"/>
              <a:t>You will first need to edit the form by clicking “edit modification/CR, edit study etc.” button. </a:t>
            </a:r>
          </a:p>
          <a:p>
            <a:pPr>
              <a:buFont typeface="Wingdings" panose="05000000000000000000" pitchFamily="2" charset="2"/>
              <a:buChar char="§"/>
            </a:pPr>
            <a:r>
              <a:rPr lang="en-US" dirty="0"/>
              <a:t>You will then stack your modified </a:t>
            </a:r>
            <a:r>
              <a:rPr lang="en-US" b="1" dirty="0"/>
              <a:t>clean</a:t>
            </a:r>
            <a:r>
              <a:rPr lang="en-US" dirty="0"/>
              <a:t> document with your revisions </a:t>
            </a:r>
            <a:r>
              <a:rPr lang="en-US" b="1" dirty="0"/>
              <a:t>on top </a:t>
            </a:r>
            <a:r>
              <a:rPr lang="en-US" dirty="0"/>
              <a:t>of the previously uploaded document.</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3131687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0301814-35A9-48E1-4C70-D7ABF701A990}"/>
              </a:ext>
            </a:extLst>
          </p:cNvPr>
          <p:cNvPicPr>
            <a:picLocks noGrp="1" noChangeAspect="1"/>
          </p:cNvPicPr>
          <p:nvPr>
            <p:ph sz="half" idx="1"/>
          </p:nvPr>
        </p:nvPicPr>
        <p:blipFill>
          <a:blip r:embed="rId2"/>
          <a:stretch>
            <a:fillRect/>
          </a:stretch>
        </p:blipFill>
        <p:spPr>
          <a:xfrm>
            <a:off x="603681" y="1296384"/>
            <a:ext cx="3454203" cy="1673791"/>
          </a:xfrm>
          <a:prstGeom prst="rect">
            <a:avLst/>
          </a:prstGeom>
        </p:spPr>
        <p:style>
          <a:lnRef idx="2">
            <a:schemeClr val="dk1"/>
          </a:lnRef>
          <a:fillRef idx="1">
            <a:schemeClr val="lt1"/>
          </a:fillRef>
          <a:effectRef idx="0">
            <a:schemeClr val="dk1"/>
          </a:effectRef>
          <a:fontRef idx="minor">
            <a:schemeClr val="dk1"/>
          </a:fontRef>
        </p:style>
      </p:pic>
      <p:pic>
        <p:nvPicPr>
          <p:cNvPr id="6" name="Content Placeholder 5">
            <a:extLst>
              <a:ext uri="{FF2B5EF4-FFF2-40B4-BE49-F238E27FC236}">
                <a16:creationId xmlns:a16="http://schemas.microsoft.com/office/drawing/2014/main" id="{906FC7BA-29A9-5B83-7316-44DE35669B06}"/>
              </a:ext>
            </a:extLst>
          </p:cNvPr>
          <p:cNvPicPr>
            <a:picLocks noGrp="1" noChangeAspect="1"/>
          </p:cNvPicPr>
          <p:nvPr>
            <p:ph sz="half" idx="2"/>
          </p:nvPr>
        </p:nvPicPr>
        <p:blipFill>
          <a:blip r:embed="rId3"/>
          <a:stretch>
            <a:fillRect/>
          </a:stretch>
        </p:blipFill>
        <p:spPr>
          <a:xfrm>
            <a:off x="5374677" y="1296384"/>
            <a:ext cx="2089257" cy="2273417"/>
          </a:xfrm>
          <a:prstGeom prst="rect">
            <a:avLst/>
          </a:prstGeom>
        </p:spPr>
        <p:style>
          <a:lnRef idx="2">
            <a:schemeClr val="dk1"/>
          </a:lnRef>
          <a:fillRef idx="1">
            <a:schemeClr val="lt1"/>
          </a:fillRef>
          <a:effectRef idx="0">
            <a:schemeClr val="dk1"/>
          </a:effectRef>
          <a:fontRef idx="minor">
            <a:schemeClr val="dk1"/>
          </a:fontRef>
        </p:style>
      </p:pic>
      <p:pic>
        <p:nvPicPr>
          <p:cNvPr id="7" name="Picture 6">
            <a:extLst>
              <a:ext uri="{FF2B5EF4-FFF2-40B4-BE49-F238E27FC236}">
                <a16:creationId xmlns:a16="http://schemas.microsoft.com/office/drawing/2014/main" id="{B8A58BBE-C30D-9695-479C-84C43848FF9B}"/>
              </a:ext>
            </a:extLst>
          </p:cNvPr>
          <p:cNvPicPr>
            <a:picLocks noChangeAspect="1"/>
          </p:cNvPicPr>
          <p:nvPr/>
        </p:nvPicPr>
        <p:blipFill>
          <a:blip r:embed="rId4"/>
          <a:stretch>
            <a:fillRect/>
          </a:stretch>
        </p:blipFill>
        <p:spPr>
          <a:xfrm>
            <a:off x="601565" y="4009087"/>
            <a:ext cx="3454204" cy="488975"/>
          </a:xfrm>
          <a:prstGeom prst="rect">
            <a:avLst/>
          </a:prstGeom>
        </p:spPr>
        <p:style>
          <a:lnRef idx="2">
            <a:schemeClr val="dk1"/>
          </a:lnRef>
          <a:fillRef idx="1">
            <a:schemeClr val="lt1"/>
          </a:fillRef>
          <a:effectRef idx="0">
            <a:schemeClr val="dk1"/>
          </a:effectRef>
          <a:fontRef idx="minor">
            <a:schemeClr val="dk1"/>
          </a:fontRef>
        </p:style>
      </p:pic>
      <p:pic>
        <p:nvPicPr>
          <p:cNvPr id="8" name="Picture 7">
            <a:extLst>
              <a:ext uri="{FF2B5EF4-FFF2-40B4-BE49-F238E27FC236}">
                <a16:creationId xmlns:a16="http://schemas.microsoft.com/office/drawing/2014/main" id="{94660E83-3D09-4371-8222-665EAC957526}"/>
              </a:ext>
            </a:extLst>
          </p:cNvPr>
          <p:cNvPicPr>
            <a:picLocks noChangeAspect="1"/>
          </p:cNvPicPr>
          <p:nvPr/>
        </p:nvPicPr>
        <p:blipFill>
          <a:blip r:embed="rId5"/>
          <a:stretch>
            <a:fillRect/>
          </a:stretch>
        </p:blipFill>
        <p:spPr>
          <a:xfrm>
            <a:off x="601565" y="5297627"/>
            <a:ext cx="3700469" cy="1002985"/>
          </a:xfrm>
          <a:prstGeom prst="rect">
            <a:avLst/>
          </a:prstGeom>
        </p:spPr>
        <p:style>
          <a:lnRef idx="2">
            <a:schemeClr val="dk1"/>
          </a:lnRef>
          <a:fillRef idx="1">
            <a:schemeClr val="lt1"/>
          </a:fillRef>
          <a:effectRef idx="0">
            <a:schemeClr val="dk1"/>
          </a:effectRef>
          <a:fontRef idx="minor">
            <a:schemeClr val="dk1"/>
          </a:fontRef>
        </p:style>
      </p:pic>
      <p:pic>
        <p:nvPicPr>
          <p:cNvPr id="10" name="Picture 9">
            <a:extLst>
              <a:ext uri="{FF2B5EF4-FFF2-40B4-BE49-F238E27FC236}">
                <a16:creationId xmlns:a16="http://schemas.microsoft.com/office/drawing/2014/main" id="{5A55836B-7CED-0E2F-F059-09C0EC9EB870}"/>
              </a:ext>
            </a:extLst>
          </p:cNvPr>
          <p:cNvPicPr>
            <a:picLocks noChangeAspect="1"/>
          </p:cNvPicPr>
          <p:nvPr/>
        </p:nvPicPr>
        <p:blipFill>
          <a:blip r:embed="rId6"/>
          <a:stretch>
            <a:fillRect/>
          </a:stretch>
        </p:blipFill>
        <p:spPr>
          <a:xfrm>
            <a:off x="4996268" y="3849502"/>
            <a:ext cx="3348742" cy="971600"/>
          </a:xfrm>
          <a:prstGeom prst="rect">
            <a:avLst/>
          </a:prstGeom>
        </p:spPr>
        <p:style>
          <a:lnRef idx="2">
            <a:schemeClr val="dk1"/>
          </a:lnRef>
          <a:fillRef idx="1">
            <a:schemeClr val="lt1"/>
          </a:fillRef>
          <a:effectRef idx="0">
            <a:schemeClr val="dk1"/>
          </a:effectRef>
          <a:fontRef idx="minor">
            <a:schemeClr val="dk1"/>
          </a:fontRef>
        </p:style>
      </p:pic>
      <p:sp>
        <p:nvSpPr>
          <p:cNvPr id="11" name="Arrow: Right 10">
            <a:extLst>
              <a:ext uri="{FF2B5EF4-FFF2-40B4-BE49-F238E27FC236}">
                <a16:creationId xmlns:a16="http://schemas.microsoft.com/office/drawing/2014/main" id="{8F7137CB-2431-3F95-B775-F72D7B47283B}"/>
              </a:ext>
            </a:extLst>
          </p:cNvPr>
          <p:cNvSpPr/>
          <p:nvPr/>
        </p:nvSpPr>
        <p:spPr>
          <a:xfrm>
            <a:off x="4227077" y="150019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1640D3EC-55D0-6E63-0FA0-CC0BF46BCD28}"/>
              </a:ext>
            </a:extLst>
          </p:cNvPr>
          <p:cNvSpPr/>
          <p:nvPr/>
        </p:nvSpPr>
        <p:spPr>
          <a:xfrm>
            <a:off x="4313703" y="4009087"/>
            <a:ext cx="517709" cy="385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33798511-4088-4D26-0F33-0ACAC8E1E587}"/>
              </a:ext>
            </a:extLst>
          </p:cNvPr>
          <p:cNvSpPr/>
          <p:nvPr/>
        </p:nvSpPr>
        <p:spPr>
          <a:xfrm>
            <a:off x="7757931" y="150019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96813DA5-3179-26E0-D15A-6FCBA402B296}"/>
              </a:ext>
            </a:extLst>
          </p:cNvPr>
          <p:cNvSpPr txBox="1"/>
          <p:nvPr/>
        </p:nvSpPr>
        <p:spPr>
          <a:xfrm>
            <a:off x="1154098" y="714103"/>
            <a:ext cx="2268371"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Clarification Received</a:t>
            </a:r>
          </a:p>
        </p:txBody>
      </p:sp>
      <p:sp>
        <p:nvSpPr>
          <p:cNvPr id="15" name="TextBox 14">
            <a:extLst>
              <a:ext uri="{FF2B5EF4-FFF2-40B4-BE49-F238E27FC236}">
                <a16:creationId xmlns:a16="http://schemas.microsoft.com/office/drawing/2014/main" id="{8B072FB3-A9EF-ECFC-1285-1F12747F21F2}"/>
              </a:ext>
            </a:extLst>
          </p:cNvPr>
          <p:cNvSpPr txBox="1"/>
          <p:nvPr/>
        </p:nvSpPr>
        <p:spPr>
          <a:xfrm>
            <a:off x="5374677" y="644434"/>
            <a:ext cx="2089257"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dirty="0"/>
              <a:t>Edit Study Form</a:t>
            </a:r>
          </a:p>
        </p:txBody>
      </p:sp>
      <p:sp>
        <p:nvSpPr>
          <p:cNvPr id="16" name="TextBox 15">
            <a:extLst>
              <a:ext uri="{FF2B5EF4-FFF2-40B4-BE49-F238E27FC236}">
                <a16:creationId xmlns:a16="http://schemas.microsoft.com/office/drawing/2014/main" id="{FB993402-5236-B5BF-6472-AA1A1B21614B}"/>
              </a:ext>
            </a:extLst>
          </p:cNvPr>
          <p:cNvSpPr txBox="1"/>
          <p:nvPr/>
        </p:nvSpPr>
        <p:spPr>
          <a:xfrm>
            <a:off x="1333212" y="3569801"/>
            <a:ext cx="2089257"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dirty="0"/>
              <a:t>Update Document</a:t>
            </a:r>
          </a:p>
        </p:txBody>
      </p:sp>
      <p:sp>
        <p:nvSpPr>
          <p:cNvPr id="17" name="TextBox 16">
            <a:extLst>
              <a:ext uri="{FF2B5EF4-FFF2-40B4-BE49-F238E27FC236}">
                <a16:creationId xmlns:a16="http://schemas.microsoft.com/office/drawing/2014/main" id="{C331DF1A-1800-A182-F861-7401CA659603}"/>
              </a:ext>
            </a:extLst>
          </p:cNvPr>
          <p:cNvSpPr txBox="1"/>
          <p:nvPr/>
        </p:nvSpPr>
        <p:spPr>
          <a:xfrm>
            <a:off x="798990" y="4859383"/>
            <a:ext cx="3362636"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 New Version Created to Compare</a:t>
            </a:r>
          </a:p>
        </p:txBody>
      </p:sp>
      <p:pic>
        <p:nvPicPr>
          <p:cNvPr id="19" name="Picture 18">
            <a:extLst>
              <a:ext uri="{FF2B5EF4-FFF2-40B4-BE49-F238E27FC236}">
                <a16:creationId xmlns:a16="http://schemas.microsoft.com/office/drawing/2014/main" id="{C715F8D3-97E3-F89D-F144-AAB1C7688C69}"/>
              </a:ext>
            </a:extLst>
          </p:cNvPr>
          <p:cNvPicPr>
            <a:picLocks noChangeAspect="1"/>
          </p:cNvPicPr>
          <p:nvPr/>
        </p:nvPicPr>
        <p:blipFill>
          <a:blip r:embed="rId7"/>
          <a:stretch>
            <a:fillRect/>
          </a:stretch>
        </p:blipFill>
        <p:spPr>
          <a:xfrm>
            <a:off x="4996268" y="5086845"/>
            <a:ext cx="1094949" cy="1213767"/>
          </a:xfrm>
          <a:prstGeom prst="rect">
            <a:avLst/>
          </a:prstGeom>
        </p:spPr>
        <p:style>
          <a:lnRef idx="2">
            <a:schemeClr val="dk1"/>
          </a:lnRef>
          <a:fillRef idx="1">
            <a:schemeClr val="lt1"/>
          </a:fillRef>
          <a:effectRef idx="0">
            <a:schemeClr val="dk1"/>
          </a:effectRef>
          <a:fontRef idx="minor">
            <a:schemeClr val="dk1"/>
          </a:fontRef>
        </p:style>
      </p:pic>
      <p:sp>
        <p:nvSpPr>
          <p:cNvPr id="20" name="TextBox 19">
            <a:extLst>
              <a:ext uri="{FF2B5EF4-FFF2-40B4-BE49-F238E27FC236}">
                <a16:creationId xmlns:a16="http://schemas.microsoft.com/office/drawing/2014/main" id="{91F8B468-9AF7-751B-695C-B4EFF782AFBA}"/>
              </a:ext>
            </a:extLst>
          </p:cNvPr>
          <p:cNvSpPr txBox="1"/>
          <p:nvPr/>
        </p:nvSpPr>
        <p:spPr>
          <a:xfrm>
            <a:off x="6196898" y="5388638"/>
            <a:ext cx="2593419" cy="646331"/>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dirty="0"/>
              <a:t>Submit Response </a:t>
            </a:r>
          </a:p>
          <a:p>
            <a:r>
              <a:rPr lang="en-US" dirty="0"/>
              <a:t>Sends it back to the IRB</a:t>
            </a:r>
          </a:p>
        </p:txBody>
      </p:sp>
      <p:sp>
        <p:nvSpPr>
          <p:cNvPr id="21" name="Arrow: Right 20">
            <a:extLst>
              <a:ext uri="{FF2B5EF4-FFF2-40B4-BE49-F238E27FC236}">
                <a16:creationId xmlns:a16="http://schemas.microsoft.com/office/drawing/2014/main" id="{4C78FD21-A2C7-6ECB-186D-5DA13B19ACB5}"/>
              </a:ext>
            </a:extLst>
          </p:cNvPr>
          <p:cNvSpPr/>
          <p:nvPr/>
        </p:nvSpPr>
        <p:spPr>
          <a:xfrm>
            <a:off x="4453597" y="5504191"/>
            <a:ext cx="368937" cy="294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3955351"/>
      </p:ext>
    </p:extLst>
  </p:cSld>
  <p:clrMapOvr>
    <a:masterClrMapping/>
  </p:clrMapOvr>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HSRP template blue" id="{C855AECA-AF11-4136-907F-F63CFDDB12B4}" vid="{4CCCAD97-83B5-4290-97E0-2F3606069C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1784</TotalTime>
  <Words>1679</Words>
  <Application>Microsoft Office PowerPoint</Application>
  <PresentationFormat>On-screen Show (4:3)</PresentationFormat>
  <Paragraphs>144</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Wingdings</vt:lpstr>
      <vt:lpstr>Retrospect</vt:lpstr>
      <vt:lpstr>Tips &amp; Tricks: Document Management</vt:lpstr>
      <vt:lpstr>Agenda</vt:lpstr>
      <vt:lpstr>Stacking Documents for MODs </vt:lpstr>
      <vt:lpstr>  Stacking Documents for MODs</vt:lpstr>
      <vt:lpstr>Stacking Documents for MODs</vt:lpstr>
      <vt:lpstr>Stacking Documents for MODs</vt:lpstr>
      <vt:lpstr>Stacking Documents for MODs</vt:lpstr>
      <vt:lpstr>Revising documents when modifications/clarifications are required</vt:lpstr>
      <vt:lpstr>PowerPoint Presentation</vt:lpstr>
      <vt:lpstr>Comparing Documents in PROTECT</vt:lpstr>
      <vt:lpstr>Comparing Documents in PROTECT</vt:lpstr>
      <vt:lpstr>Comparing documents in PROTECT</vt:lpstr>
      <vt:lpstr>Where to find your documents</vt:lpstr>
      <vt:lpstr>Uploading NIH addendums for Multi-site Studies</vt:lpstr>
      <vt:lpstr>Uploading sponsor protocols</vt:lpstr>
      <vt:lpstr>Where to upload your drug/device documents</vt:lpstr>
      <vt:lpstr>Uploading Investigator Brochures</vt:lpstr>
      <vt:lpstr>Drug/Device documents</vt:lpstr>
      <vt:lpstr>PowerPoint Presentation</vt:lpstr>
      <vt:lpstr>Scenarios to fix stacking of documents</vt:lpstr>
      <vt:lpstr>PowerPoint Presentation</vt:lpstr>
      <vt:lpstr>PowerPoint Presentation</vt:lpstr>
      <vt:lpstr>Scenarios to fix stacking of documents</vt:lpstr>
      <vt:lpstr>PowerPoint Presentation</vt:lpstr>
      <vt:lpstr>Document types</vt:lpstr>
      <vt:lpstr>Document Types</vt:lpstr>
      <vt:lpstr>Naming Conventions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OHSRP Update</dc:title>
  <dc:creator>Green, Jonathan (NIH/OD) [E]</dc:creator>
  <cp:lastModifiedBy>Pauly, Kelly (NIH/OD) [E]</cp:lastModifiedBy>
  <cp:revision>153</cp:revision>
  <dcterms:created xsi:type="dcterms:W3CDTF">2020-08-20T12:32:19Z</dcterms:created>
  <dcterms:modified xsi:type="dcterms:W3CDTF">2023-05-24T13:38:14Z</dcterms:modified>
</cp:coreProperties>
</file>